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45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tr-TR"/>
              <a:t>Asıl başlık stilini düzenlemek için tıklayın</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12/4/2019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tr.wikipedia.org/wiki/Cumhurba%C5%9Fkanl%C4%B1%C4%9F%C4%B1_T%C3%BCrkiye_Bisiklet_Turu#cite_note-5" TargetMode="External"/><Relationship Id="rId3" Type="http://schemas.openxmlformats.org/officeDocument/2006/relationships/hyperlink" Target="https://tr.wikipedia.org/wiki/Cumhurba%C5%9Fkanl%C4%B1%C4%9F%C4%B1_T%C3%BCrkiye_Bisiklet_Turu#cite_note-2" TargetMode="External"/><Relationship Id="rId7" Type="http://schemas.openxmlformats.org/officeDocument/2006/relationships/hyperlink" Target="https://tr.wikipedia.org/w/index.php?title=Hors_Category&amp;action=edit&amp;redlink=1" TargetMode="External"/><Relationship Id="rId2" Type="http://schemas.openxmlformats.org/officeDocument/2006/relationships/hyperlink" Target="https://tr.wikipedia.org/wiki/Talat_Tun%C3%A7alp" TargetMode="External"/><Relationship Id="rId1" Type="http://schemas.openxmlformats.org/officeDocument/2006/relationships/slideLayout" Target="../slideLayouts/slideLayout2.xml"/><Relationship Id="rId6" Type="http://schemas.openxmlformats.org/officeDocument/2006/relationships/hyperlink" Target="https://tr.wikipedia.org/wiki/Cumhurba%C5%9Fkanl%C4%B1%C4%9F%C4%B1_T%C3%BCrkiye_Bisiklet_Turu#cite_note-4" TargetMode="External"/><Relationship Id="rId5" Type="http://schemas.openxmlformats.org/officeDocument/2006/relationships/hyperlink" Target="https://tr.wikipedia.org/wiki/Cumhurba%C5%9Fkanl%C4%B1%C4%9F%C4%B1_T%C3%BCrkiye_Bisiklet_Turu#cite_note-3" TargetMode="External"/><Relationship Id="rId10" Type="http://schemas.openxmlformats.org/officeDocument/2006/relationships/image" Target="../media/image17.png"/><Relationship Id="rId4" Type="http://schemas.openxmlformats.org/officeDocument/2006/relationships/hyperlink" Target="https://tr.wikipedia.org/wiki/UCI" TargetMode="External"/><Relationship Id="rId9"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tr.wikipedia.org/w/index.php?title=UCI_ProTour&amp;action=edit&amp;redlink=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tr.wikipedia.org/wiki/Sardunya_Adas%C4%B1" TargetMode="External"/><Relationship Id="rId3" Type="http://schemas.openxmlformats.org/officeDocument/2006/relationships/hyperlink" Target="https://tr.wikipedia.org/w/index.php?title=Yol_bisikleti&amp;action=edit&amp;redlink=1" TargetMode="External"/><Relationship Id="rId7" Type="http://schemas.openxmlformats.org/officeDocument/2006/relationships/hyperlink" Target="https://tr.wikipedia.org/wiki/May%C4%B1s" TargetMode="External"/><Relationship Id="rId12" Type="http://schemas.openxmlformats.org/officeDocument/2006/relationships/image" Target="../media/image11.gif"/><Relationship Id="rId2" Type="http://schemas.openxmlformats.org/officeDocument/2006/relationships/hyperlink" Target="https://tr.wikipedia.org/wiki/1909" TargetMode="External"/><Relationship Id="rId1" Type="http://schemas.openxmlformats.org/officeDocument/2006/relationships/slideLayout" Target="../slideLayouts/slideLayout2.xml"/><Relationship Id="rId6" Type="http://schemas.openxmlformats.org/officeDocument/2006/relationships/hyperlink" Target="https://tr.wikipedia.org/w/index.php?title=Grands_Tours&amp;action=edit&amp;redlink=1" TargetMode="External"/><Relationship Id="rId11" Type="http://schemas.openxmlformats.org/officeDocument/2006/relationships/image" Target="../media/image10.jpg"/><Relationship Id="rId5" Type="http://schemas.openxmlformats.org/officeDocument/2006/relationships/hyperlink" Target="https://tr.wikipedia.org/wiki/Vuelta_a_Espa%C3%B1a" TargetMode="External"/><Relationship Id="rId10" Type="http://schemas.openxmlformats.org/officeDocument/2006/relationships/image" Target="../media/image9.png"/><Relationship Id="rId4" Type="http://schemas.openxmlformats.org/officeDocument/2006/relationships/hyperlink" Target="https://tr.wikipedia.org/wiki/Tour_de_France" TargetMode="External"/><Relationship Id="rId9" Type="http://schemas.openxmlformats.org/officeDocument/2006/relationships/hyperlink" Target="https://tr.wikipedia.org/wiki/Sicilya"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tr.wikipedia.org/wiki/1955_%C4%B0spanya_Bisiklet_Turu" TargetMode="External"/><Relationship Id="rId7" Type="http://schemas.openxmlformats.org/officeDocument/2006/relationships/image" Target="../media/image12.jpg"/><Relationship Id="rId2" Type="http://schemas.openxmlformats.org/officeDocument/2006/relationships/hyperlink" Target="https://tr.wikipedia.org/w/index.php?title=1395_%C4%B0spanya_Bisiklet_Turu&amp;action=edit&amp;redlink=1" TargetMode="External"/><Relationship Id="rId1" Type="http://schemas.openxmlformats.org/officeDocument/2006/relationships/slideLayout" Target="../slideLayouts/slideLayout2.xml"/><Relationship Id="rId6" Type="http://schemas.openxmlformats.org/officeDocument/2006/relationships/hyperlink" Target="https://tr.wikipedia.org/wiki/Madrid" TargetMode="External"/><Relationship Id="rId5" Type="http://schemas.openxmlformats.org/officeDocument/2006/relationships/hyperlink" Target="https://tr.wikipedia.org/wiki/%C4%B0spanya" TargetMode="External"/><Relationship Id="rId4" Type="http://schemas.openxmlformats.org/officeDocument/2006/relationships/hyperlink" Target="https://tr.wikipedia.org/wiki/Eyl%C3%BCl" TargetMode="External"/><Relationship Id="rId9" Type="http://schemas.openxmlformats.org/officeDocument/2006/relationships/image" Target="../media/image14.gif"/></Relationships>
</file>

<file path=ppt/slides/_rels/slide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ADCE2F62-BA33-4897-A2D6-C4AE8A81A683}"/>
              </a:ext>
            </a:extLst>
          </p:cNvPr>
          <p:cNvSpPr>
            <a:spLocks noGrp="1"/>
          </p:cNvSpPr>
          <p:nvPr>
            <p:ph type="ctrTitle"/>
          </p:nvPr>
        </p:nvSpPr>
        <p:spPr>
          <a:xfrm>
            <a:off x="2541879" y="429083"/>
            <a:ext cx="7108242" cy="2765026"/>
          </a:xfrm>
        </p:spPr>
        <p:txBody>
          <a:bodyPr>
            <a:noAutofit/>
          </a:bodyPr>
          <a:lstStyle/>
          <a:p>
            <a:pPr algn="ctr"/>
            <a:r>
              <a:rPr lang="tr-TR" dirty="0">
                <a:solidFill>
                  <a:schemeClr val="accent2">
                    <a:lumMod val="60000"/>
                    <a:lumOff val="40000"/>
                  </a:schemeClr>
                </a:solidFill>
                <a:latin typeface="Bell MT" panose="02020503060305020303" pitchFamily="18" charset="0"/>
              </a:rPr>
              <a:t>DÜNYACA ÜNLÜ BİSİKLET ORGANİZASYONLARI</a:t>
            </a:r>
          </a:p>
        </p:txBody>
      </p:sp>
      <p:sp>
        <p:nvSpPr>
          <p:cNvPr id="3" name="Alt Başlık 2">
            <a:extLst>
              <a:ext uri="{FF2B5EF4-FFF2-40B4-BE49-F238E27FC236}">
                <a16:creationId xmlns="" xmlns:a16="http://schemas.microsoft.com/office/drawing/2014/main" id="{0C995009-2BA3-40CD-AFDB-55FD5B7045EE}"/>
              </a:ext>
            </a:extLst>
          </p:cNvPr>
          <p:cNvSpPr>
            <a:spLocks noGrp="1"/>
          </p:cNvSpPr>
          <p:nvPr>
            <p:ph type="subTitle" idx="1"/>
          </p:nvPr>
        </p:nvSpPr>
        <p:spPr>
          <a:xfrm>
            <a:off x="405467" y="3983061"/>
            <a:ext cx="7197726" cy="1405467"/>
          </a:xfrm>
        </p:spPr>
        <p:txBody>
          <a:bodyPr>
            <a:normAutofit/>
          </a:bodyPr>
          <a:lstStyle/>
          <a:p>
            <a:pPr algn="l"/>
            <a:endParaRPr lang="tr-TR" sz="3200" dirty="0">
              <a:latin typeface="Bell MT" panose="02020503060305020303" pitchFamily="18" charset="0"/>
            </a:endParaRPr>
          </a:p>
        </p:txBody>
      </p:sp>
    </p:spTree>
    <p:extLst>
      <p:ext uri="{BB962C8B-B14F-4D97-AF65-F5344CB8AC3E}">
        <p14:creationId xmlns:p14="http://schemas.microsoft.com/office/powerpoint/2010/main" val="1961749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EFA6830B-F262-4B67-B779-7626AA8A41D0}"/>
              </a:ext>
            </a:extLst>
          </p:cNvPr>
          <p:cNvSpPr>
            <a:spLocks noGrp="1"/>
          </p:cNvSpPr>
          <p:nvPr>
            <p:ph type="title"/>
          </p:nvPr>
        </p:nvSpPr>
        <p:spPr/>
        <p:txBody>
          <a:bodyPr/>
          <a:lstStyle/>
          <a:p>
            <a:pPr algn="ctr"/>
            <a:r>
              <a:rPr lang="tr-TR" dirty="0">
                <a:solidFill>
                  <a:schemeClr val="accent2">
                    <a:lumMod val="60000"/>
                    <a:lumOff val="40000"/>
                  </a:schemeClr>
                </a:solidFill>
                <a:latin typeface="Bell MT" panose="02020503060305020303" pitchFamily="18" charset="0"/>
              </a:rPr>
              <a:t>Cumhurbaşkanlığı Türkiye Bisiklet Turu</a:t>
            </a:r>
          </a:p>
        </p:txBody>
      </p:sp>
      <p:sp>
        <p:nvSpPr>
          <p:cNvPr id="3" name="İçerik Yer Tutucusu 2">
            <a:extLst>
              <a:ext uri="{FF2B5EF4-FFF2-40B4-BE49-F238E27FC236}">
                <a16:creationId xmlns="" xmlns:a16="http://schemas.microsoft.com/office/drawing/2014/main" id="{2A586B89-9172-4F74-8317-F08AB6FED883}"/>
              </a:ext>
            </a:extLst>
          </p:cNvPr>
          <p:cNvSpPr>
            <a:spLocks noGrp="1"/>
          </p:cNvSpPr>
          <p:nvPr>
            <p:ph idx="1"/>
          </p:nvPr>
        </p:nvSpPr>
        <p:spPr>
          <a:xfrm>
            <a:off x="200610" y="2287590"/>
            <a:ext cx="5779536" cy="3301447"/>
          </a:xfrm>
        </p:spPr>
        <p:txBody>
          <a:bodyPr/>
          <a:lstStyle/>
          <a:p>
            <a:pPr marL="0" indent="0">
              <a:buNone/>
            </a:pPr>
            <a:r>
              <a:rPr lang="tr-TR" dirty="0">
                <a:solidFill>
                  <a:schemeClr val="accent2">
                    <a:lumMod val="60000"/>
                    <a:lumOff val="40000"/>
                  </a:schemeClr>
                </a:solidFill>
                <a:latin typeface="Bell MT" panose="02020503060305020303" pitchFamily="18" charset="0"/>
              </a:rPr>
              <a:t>1963'te </a:t>
            </a:r>
            <a:r>
              <a:rPr lang="tr-TR" i="1" dirty="0">
                <a:solidFill>
                  <a:schemeClr val="accent2">
                    <a:lumMod val="60000"/>
                    <a:lumOff val="40000"/>
                  </a:schemeClr>
                </a:solidFill>
                <a:latin typeface="Bell MT" panose="02020503060305020303" pitchFamily="18" charset="0"/>
              </a:rPr>
              <a:t>Marmara Turu</a:t>
            </a:r>
            <a:r>
              <a:rPr lang="tr-TR" dirty="0">
                <a:solidFill>
                  <a:schemeClr val="accent2">
                    <a:lumMod val="60000"/>
                    <a:lumOff val="40000"/>
                  </a:schemeClr>
                </a:solidFill>
                <a:latin typeface="Bell MT" panose="02020503060305020303" pitchFamily="18" charset="0"/>
              </a:rPr>
              <a:t> adıyla başlayan organizasyon, 1966'da uluslararası nitelik kazandı. 1968'de de </a:t>
            </a:r>
            <a:r>
              <a:rPr lang="tr-TR" i="1" dirty="0">
                <a:solidFill>
                  <a:schemeClr val="accent2">
                    <a:lumMod val="60000"/>
                    <a:lumOff val="40000"/>
                  </a:schemeClr>
                </a:solidFill>
                <a:latin typeface="Bell MT" panose="02020503060305020303" pitchFamily="18" charset="0"/>
              </a:rPr>
              <a:t>Cumhurbaşkanlığı Uluslararası Bisiklet Turu</a:t>
            </a:r>
            <a:r>
              <a:rPr lang="tr-TR" dirty="0">
                <a:solidFill>
                  <a:schemeClr val="accent2">
                    <a:lumMod val="60000"/>
                    <a:lumOff val="40000"/>
                  </a:schemeClr>
                </a:solidFill>
                <a:latin typeface="Bell MT" panose="02020503060305020303" pitchFamily="18" charset="0"/>
              </a:rPr>
              <a:t> adını aldı. Turun adının ve niteliğinin değişmesinde federasyon başkanı </a:t>
            </a:r>
            <a:r>
              <a:rPr lang="tr-TR" dirty="0">
                <a:solidFill>
                  <a:schemeClr val="accent2">
                    <a:lumMod val="60000"/>
                    <a:lumOff val="40000"/>
                  </a:schemeClr>
                </a:solidFill>
                <a:latin typeface="Bell MT" panose="02020503060305020303" pitchFamily="18" charset="0"/>
                <a:hlinkClick r:id="rId2" tooltip="Talat Tunçalp"/>
              </a:rPr>
              <a:t>Talat </a:t>
            </a:r>
            <a:r>
              <a:rPr lang="tr-TR" dirty="0" err="1">
                <a:solidFill>
                  <a:schemeClr val="accent2">
                    <a:lumMod val="60000"/>
                    <a:lumOff val="40000"/>
                  </a:schemeClr>
                </a:solidFill>
                <a:latin typeface="Bell MT" panose="02020503060305020303" pitchFamily="18" charset="0"/>
                <a:hlinkClick r:id="rId2" tooltip="Talat Tunçalp"/>
              </a:rPr>
              <a:t>Tunçalp</a:t>
            </a:r>
            <a:r>
              <a:rPr lang="tr-TR" dirty="0" err="1">
                <a:solidFill>
                  <a:schemeClr val="accent2">
                    <a:lumMod val="60000"/>
                    <a:lumOff val="40000"/>
                  </a:schemeClr>
                </a:solidFill>
                <a:latin typeface="Bell MT" panose="02020503060305020303" pitchFamily="18" charset="0"/>
              </a:rPr>
              <a:t>'ın</a:t>
            </a:r>
            <a:r>
              <a:rPr lang="tr-TR" dirty="0">
                <a:solidFill>
                  <a:schemeClr val="accent2">
                    <a:lumMod val="60000"/>
                    <a:lumOff val="40000"/>
                  </a:schemeClr>
                </a:solidFill>
                <a:latin typeface="Bell MT" panose="02020503060305020303" pitchFamily="18" charset="0"/>
              </a:rPr>
              <a:t> yaptığı düzenlemeler etkili oldu.</a:t>
            </a:r>
            <a:r>
              <a:rPr lang="tr-TR" baseline="30000" dirty="0">
                <a:solidFill>
                  <a:schemeClr val="accent2">
                    <a:lumMod val="60000"/>
                    <a:lumOff val="40000"/>
                  </a:schemeClr>
                </a:solidFill>
                <a:latin typeface="Bell MT" panose="02020503060305020303" pitchFamily="18" charset="0"/>
                <a:hlinkClick r:id="rId3"/>
              </a:rPr>
              <a:t>[2]</a:t>
            </a:r>
            <a:r>
              <a:rPr lang="tr-TR" dirty="0">
                <a:solidFill>
                  <a:schemeClr val="accent2">
                    <a:lumMod val="60000"/>
                    <a:lumOff val="40000"/>
                  </a:schemeClr>
                </a:solidFill>
                <a:latin typeface="Bell MT" panose="02020503060305020303" pitchFamily="18" charset="0"/>
              </a:rPr>
              <a:t> 2006'dan itibaren </a:t>
            </a:r>
            <a:r>
              <a:rPr lang="tr-TR" dirty="0">
                <a:solidFill>
                  <a:schemeClr val="accent2">
                    <a:lumMod val="60000"/>
                    <a:lumOff val="40000"/>
                  </a:schemeClr>
                </a:solidFill>
                <a:latin typeface="Bell MT" panose="02020503060305020303" pitchFamily="18" charset="0"/>
                <a:hlinkClick r:id="rId4" tooltip="UCI"/>
              </a:rPr>
              <a:t>UCI</a:t>
            </a:r>
            <a:r>
              <a:rPr lang="tr-TR" dirty="0">
                <a:solidFill>
                  <a:schemeClr val="accent2">
                    <a:lumMod val="60000"/>
                    <a:lumOff val="40000"/>
                  </a:schemeClr>
                </a:solidFill>
                <a:latin typeface="Bell MT" panose="02020503060305020303" pitchFamily="18" charset="0"/>
              </a:rPr>
              <a:t> tarafından 2.2 yarışma kategorisinde değerlendirildi.</a:t>
            </a:r>
            <a:r>
              <a:rPr lang="tr-TR" baseline="30000" dirty="0">
                <a:solidFill>
                  <a:schemeClr val="accent2">
                    <a:lumMod val="60000"/>
                    <a:lumOff val="40000"/>
                  </a:schemeClr>
                </a:solidFill>
                <a:latin typeface="Bell MT" panose="02020503060305020303" pitchFamily="18" charset="0"/>
                <a:hlinkClick r:id="rId5"/>
              </a:rPr>
              <a:t>[3]</a:t>
            </a:r>
            <a:r>
              <a:rPr lang="tr-TR" dirty="0">
                <a:solidFill>
                  <a:schemeClr val="accent2">
                    <a:lumMod val="60000"/>
                    <a:lumOff val="40000"/>
                  </a:schemeClr>
                </a:solidFill>
                <a:latin typeface="Bell MT" panose="02020503060305020303" pitchFamily="18" charset="0"/>
              </a:rPr>
              <a:t> 2008'de 2.1 kategoriye yükseldi.</a:t>
            </a:r>
            <a:r>
              <a:rPr lang="tr-TR" baseline="30000" dirty="0">
                <a:solidFill>
                  <a:schemeClr val="accent2">
                    <a:lumMod val="60000"/>
                    <a:lumOff val="40000"/>
                  </a:schemeClr>
                </a:solidFill>
                <a:latin typeface="Bell MT" panose="02020503060305020303" pitchFamily="18" charset="0"/>
                <a:hlinkClick r:id="rId6"/>
              </a:rPr>
              <a:t>[4]</a:t>
            </a:r>
            <a:r>
              <a:rPr lang="tr-TR" dirty="0">
                <a:solidFill>
                  <a:schemeClr val="accent2">
                    <a:lumMod val="60000"/>
                    <a:lumOff val="40000"/>
                  </a:schemeClr>
                </a:solidFill>
                <a:latin typeface="Bell MT" panose="02020503060305020303" pitchFamily="18" charset="0"/>
              </a:rPr>
              <a:t> Daha sonra 2010 yılı itibarıyla </a:t>
            </a:r>
            <a:r>
              <a:rPr lang="tr-TR" dirty="0" err="1">
                <a:solidFill>
                  <a:schemeClr val="accent2">
                    <a:lumMod val="60000"/>
                    <a:lumOff val="40000"/>
                  </a:schemeClr>
                </a:solidFill>
                <a:latin typeface="Bell MT" panose="02020503060305020303" pitchFamily="18" charset="0"/>
                <a:hlinkClick r:id="rId7" tooltip="Hors Category (sayfa mevcut değil)"/>
              </a:rPr>
              <a:t>Hors</a:t>
            </a:r>
            <a:r>
              <a:rPr lang="tr-TR" dirty="0">
                <a:solidFill>
                  <a:schemeClr val="accent2">
                    <a:lumMod val="60000"/>
                    <a:lumOff val="40000"/>
                  </a:schemeClr>
                </a:solidFill>
                <a:latin typeface="Bell MT" panose="02020503060305020303" pitchFamily="18" charset="0"/>
                <a:hlinkClick r:id="rId7" tooltip="Hors Category (sayfa mevcut değil)"/>
              </a:rPr>
              <a:t> </a:t>
            </a:r>
            <a:r>
              <a:rPr lang="tr-TR" dirty="0" err="1">
                <a:solidFill>
                  <a:schemeClr val="accent2">
                    <a:lumMod val="60000"/>
                    <a:lumOff val="40000"/>
                  </a:schemeClr>
                </a:solidFill>
                <a:latin typeface="Bell MT" panose="02020503060305020303" pitchFamily="18" charset="0"/>
                <a:hlinkClick r:id="rId7" tooltip="Hors Category (sayfa mevcut değil)"/>
              </a:rPr>
              <a:t>Category</a:t>
            </a:r>
            <a:r>
              <a:rPr lang="tr-TR" dirty="0">
                <a:solidFill>
                  <a:schemeClr val="accent2">
                    <a:lumMod val="60000"/>
                    <a:lumOff val="40000"/>
                  </a:schemeClr>
                </a:solidFill>
                <a:latin typeface="Bell MT" panose="02020503060305020303" pitchFamily="18" charset="0"/>
              </a:rPr>
              <a:t> (2.HC)'ye yükselmiştir.</a:t>
            </a:r>
            <a:r>
              <a:rPr lang="tr-TR" baseline="30000" dirty="0">
                <a:solidFill>
                  <a:schemeClr val="accent2">
                    <a:lumMod val="60000"/>
                    <a:lumOff val="40000"/>
                  </a:schemeClr>
                </a:solidFill>
                <a:latin typeface="Bell MT" panose="02020503060305020303" pitchFamily="18" charset="0"/>
                <a:hlinkClick r:id="rId8"/>
              </a:rPr>
              <a:t>[5]</a:t>
            </a:r>
            <a:endParaRPr lang="tr-TR" dirty="0">
              <a:solidFill>
                <a:schemeClr val="accent2">
                  <a:lumMod val="60000"/>
                  <a:lumOff val="40000"/>
                </a:schemeClr>
              </a:solidFill>
              <a:latin typeface="Bell MT" panose="02020503060305020303" pitchFamily="18" charset="0"/>
            </a:endParaRPr>
          </a:p>
        </p:txBody>
      </p:sp>
      <p:pic>
        <p:nvPicPr>
          <p:cNvPr id="5" name="Resim 4">
            <a:extLst>
              <a:ext uri="{FF2B5EF4-FFF2-40B4-BE49-F238E27FC236}">
                <a16:creationId xmlns="" xmlns:a16="http://schemas.microsoft.com/office/drawing/2014/main" id="{61B4A310-77FE-4C15-A9DE-89866F7A6ACD}"/>
              </a:ext>
            </a:extLst>
          </p:cNvPr>
          <p:cNvPicPr>
            <a:picLocks noChangeAspect="1"/>
          </p:cNvPicPr>
          <p:nvPr/>
        </p:nvPicPr>
        <p:blipFill>
          <a:blip r:embed="rId9"/>
          <a:stretch>
            <a:fillRect/>
          </a:stretch>
        </p:blipFill>
        <p:spPr>
          <a:xfrm>
            <a:off x="5980145" y="2138848"/>
            <a:ext cx="6211855" cy="4109552"/>
          </a:xfrm>
          <a:prstGeom prst="rect">
            <a:avLst/>
          </a:prstGeom>
        </p:spPr>
      </p:pic>
      <p:pic>
        <p:nvPicPr>
          <p:cNvPr id="7" name="Resim 6">
            <a:extLst>
              <a:ext uri="{FF2B5EF4-FFF2-40B4-BE49-F238E27FC236}">
                <a16:creationId xmlns="" xmlns:a16="http://schemas.microsoft.com/office/drawing/2014/main" id="{35CCE1FF-AF9A-4C2E-92F0-7107C7325DC6}"/>
              </a:ext>
            </a:extLst>
          </p:cNvPr>
          <p:cNvPicPr>
            <a:picLocks noChangeAspect="1"/>
          </p:cNvPicPr>
          <p:nvPr/>
        </p:nvPicPr>
        <p:blipFill>
          <a:blip r:embed="rId10"/>
          <a:stretch>
            <a:fillRect/>
          </a:stretch>
        </p:blipFill>
        <p:spPr>
          <a:xfrm>
            <a:off x="1546355" y="5700712"/>
            <a:ext cx="2381250" cy="1095375"/>
          </a:xfrm>
          <a:prstGeom prst="rect">
            <a:avLst/>
          </a:prstGeom>
        </p:spPr>
      </p:pic>
    </p:spTree>
    <p:extLst>
      <p:ext uri="{BB962C8B-B14F-4D97-AF65-F5344CB8AC3E}">
        <p14:creationId xmlns:p14="http://schemas.microsoft.com/office/powerpoint/2010/main" val="1529135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09B938B2-8F54-4FE2-BFB3-A96E24CC1C7B}"/>
              </a:ext>
            </a:extLst>
          </p:cNvPr>
          <p:cNvSpPr>
            <a:spLocks noGrp="1"/>
          </p:cNvSpPr>
          <p:nvPr>
            <p:ph type="title"/>
          </p:nvPr>
        </p:nvSpPr>
        <p:spPr/>
        <p:txBody>
          <a:bodyPr>
            <a:noAutofit/>
          </a:bodyPr>
          <a:lstStyle/>
          <a:p>
            <a:pPr algn="ctr"/>
            <a:r>
              <a:rPr lang="tr-TR" sz="4800" dirty="0">
                <a:solidFill>
                  <a:schemeClr val="accent2">
                    <a:lumMod val="60000"/>
                    <a:lumOff val="40000"/>
                  </a:schemeClr>
                </a:solidFill>
                <a:latin typeface="Bell MT" panose="02020503060305020303" pitchFamily="18" charset="0"/>
              </a:rPr>
              <a:t>DİĞER ULUSLARARASI KURULUŞLAR</a:t>
            </a:r>
          </a:p>
        </p:txBody>
      </p:sp>
      <p:sp>
        <p:nvSpPr>
          <p:cNvPr id="3" name="İçerik Yer Tutucusu 2">
            <a:extLst>
              <a:ext uri="{FF2B5EF4-FFF2-40B4-BE49-F238E27FC236}">
                <a16:creationId xmlns="" xmlns:a16="http://schemas.microsoft.com/office/drawing/2014/main" id="{37F85B79-FC9E-4DE2-9ACF-D2893453616A}"/>
              </a:ext>
            </a:extLst>
          </p:cNvPr>
          <p:cNvSpPr>
            <a:spLocks noGrp="1"/>
          </p:cNvSpPr>
          <p:nvPr>
            <p:ph idx="1"/>
          </p:nvPr>
        </p:nvSpPr>
        <p:spPr/>
        <p:txBody>
          <a:bodyPr>
            <a:normAutofit/>
          </a:bodyPr>
          <a:lstStyle/>
          <a:p>
            <a:r>
              <a:rPr lang="tr-TR" sz="2000" dirty="0">
                <a:solidFill>
                  <a:schemeClr val="accent2">
                    <a:lumMod val="60000"/>
                    <a:lumOff val="40000"/>
                  </a:schemeClr>
                </a:solidFill>
                <a:latin typeface="Bell MT" panose="02020503060305020303" pitchFamily="18" charset="0"/>
              </a:rPr>
              <a:t>WORLD BICYCLE RELIEF</a:t>
            </a:r>
          </a:p>
          <a:p>
            <a:r>
              <a:rPr lang="tr-TR" sz="2000" dirty="0">
                <a:solidFill>
                  <a:schemeClr val="accent2">
                    <a:lumMod val="60000"/>
                    <a:lumOff val="40000"/>
                  </a:schemeClr>
                </a:solidFill>
                <a:latin typeface="Bell MT" panose="02020503060305020303" pitchFamily="18" charset="0"/>
              </a:rPr>
              <a:t>ONE STREET</a:t>
            </a:r>
          </a:p>
          <a:p>
            <a:r>
              <a:rPr lang="tr-TR" sz="2000" dirty="0">
                <a:solidFill>
                  <a:schemeClr val="accent2">
                    <a:lumMod val="60000"/>
                    <a:lumOff val="40000"/>
                  </a:schemeClr>
                </a:solidFill>
                <a:latin typeface="Bell MT" panose="02020503060305020303" pitchFamily="18" charset="0"/>
              </a:rPr>
              <a:t>THE EUROPEAN CYCLISTS' FEDERATION</a:t>
            </a:r>
          </a:p>
          <a:p>
            <a:r>
              <a:rPr lang="tr-TR" sz="2000" dirty="0">
                <a:solidFill>
                  <a:schemeClr val="accent2">
                    <a:lumMod val="60000"/>
                    <a:lumOff val="40000"/>
                  </a:schemeClr>
                </a:solidFill>
                <a:latin typeface="Bell MT" panose="02020503060305020303" pitchFamily="18" charset="0"/>
              </a:rPr>
              <a:t>CYCLING UK</a:t>
            </a:r>
          </a:p>
          <a:p>
            <a:r>
              <a:rPr lang="tr-TR" sz="2000" dirty="0">
                <a:solidFill>
                  <a:schemeClr val="accent2">
                    <a:lumMod val="60000"/>
                    <a:lumOff val="40000"/>
                  </a:schemeClr>
                </a:solidFill>
                <a:latin typeface="Bell MT" panose="02020503060305020303" pitchFamily="18" charset="0"/>
              </a:rPr>
              <a:t>THE AUSTRALIAN BICYCLE COUNCIL</a:t>
            </a:r>
          </a:p>
          <a:p>
            <a:endParaRPr lang="tr-TR" sz="2000" i="1" dirty="0">
              <a:solidFill>
                <a:schemeClr val="accent2">
                  <a:lumMod val="60000"/>
                  <a:lumOff val="40000"/>
                </a:schemeClr>
              </a:solidFill>
              <a:latin typeface="Bell MT" panose="02020503060305020303" pitchFamily="18" charset="0"/>
            </a:endParaRPr>
          </a:p>
        </p:txBody>
      </p:sp>
    </p:spTree>
    <p:extLst>
      <p:ext uri="{BB962C8B-B14F-4D97-AF65-F5344CB8AC3E}">
        <p14:creationId xmlns:p14="http://schemas.microsoft.com/office/powerpoint/2010/main" val="1931091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7A68D84A-ECAD-49F2-8FFB-CAC58B7BAD82}"/>
              </a:ext>
            </a:extLst>
          </p:cNvPr>
          <p:cNvSpPr>
            <a:spLocks noGrp="1"/>
          </p:cNvSpPr>
          <p:nvPr>
            <p:ph type="title"/>
          </p:nvPr>
        </p:nvSpPr>
        <p:spPr>
          <a:xfrm>
            <a:off x="1030287" y="2700866"/>
            <a:ext cx="10131425" cy="1456267"/>
          </a:xfrm>
        </p:spPr>
        <p:txBody>
          <a:bodyPr>
            <a:normAutofit fontScale="90000"/>
          </a:bodyPr>
          <a:lstStyle/>
          <a:p>
            <a:pPr algn="ctr"/>
            <a:r>
              <a:rPr lang="tr-TR" sz="4800" dirty="0">
                <a:solidFill>
                  <a:schemeClr val="accent2">
                    <a:lumMod val="60000"/>
                    <a:lumOff val="40000"/>
                  </a:schemeClr>
                </a:solidFill>
                <a:latin typeface="Bell MT" panose="02020503060305020303" pitchFamily="18" charset="0"/>
              </a:rPr>
              <a:t>DİNLEDİĞİNİZ İÇİN TEŞEKKÜRLER</a:t>
            </a:r>
          </a:p>
        </p:txBody>
      </p:sp>
    </p:spTree>
    <p:extLst>
      <p:ext uri="{BB962C8B-B14F-4D97-AF65-F5344CB8AC3E}">
        <p14:creationId xmlns:p14="http://schemas.microsoft.com/office/powerpoint/2010/main" val="3504023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E93FC998-FB89-4AD5-AD46-94DE730B1B73}"/>
              </a:ext>
            </a:extLst>
          </p:cNvPr>
          <p:cNvSpPr>
            <a:spLocks noGrp="1"/>
          </p:cNvSpPr>
          <p:nvPr>
            <p:ph type="title"/>
          </p:nvPr>
        </p:nvSpPr>
        <p:spPr/>
        <p:txBody>
          <a:bodyPr>
            <a:normAutofit/>
          </a:bodyPr>
          <a:lstStyle/>
          <a:p>
            <a:r>
              <a:rPr lang="tr-TR" sz="4800" dirty="0">
                <a:solidFill>
                  <a:schemeClr val="accent2">
                    <a:lumMod val="60000"/>
                    <a:lumOff val="40000"/>
                  </a:schemeClr>
                </a:solidFill>
                <a:latin typeface="Bell MT" panose="02020503060305020303" pitchFamily="18" charset="0"/>
              </a:rPr>
              <a:t>kaynakça</a:t>
            </a:r>
          </a:p>
        </p:txBody>
      </p:sp>
      <p:sp>
        <p:nvSpPr>
          <p:cNvPr id="3" name="İçerik Yer Tutucusu 2">
            <a:extLst>
              <a:ext uri="{FF2B5EF4-FFF2-40B4-BE49-F238E27FC236}">
                <a16:creationId xmlns="" xmlns:a16="http://schemas.microsoft.com/office/drawing/2014/main" id="{0D748C8F-F45C-4F7D-9780-3FEAE877DE22}"/>
              </a:ext>
            </a:extLst>
          </p:cNvPr>
          <p:cNvSpPr>
            <a:spLocks noGrp="1"/>
          </p:cNvSpPr>
          <p:nvPr>
            <p:ph idx="1"/>
          </p:nvPr>
        </p:nvSpPr>
        <p:spPr/>
        <p:txBody>
          <a:bodyPr/>
          <a:lstStyle/>
          <a:p>
            <a:r>
              <a:rPr lang="tr-TR" dirty="0">
                <a:solidFill>
                  <a:schemeClr val="accent2">
                    <a:lumMod val="60000"/>
                    <a:lumOff val="40000"/>
                  </a:schemeClr>
                </a:solidFill>
                <a:latin typeface="Bell MT" panose="02020503060305020303" pitchFamily="18" charset="0"/>
              </a:rPr>
              <a:t>https://www.turkcebilgi.com/fransa_bisiklet_turu</a:t>
            </a:r>
          </a:p>
          <a:p>
            <a:r>
              <a:rPr lang="tr-TR" dirty="0">
                <a:solidFill>
                  <a:schemeClr val="accent2">
                    <a:lumMod val="60000"/>
                    <a:lumOff val="40000"/>
                  </a:schemeClr>
                </a:solidFill>
                <a:latin typeface="Bell MT" panose="02020503060305020303" pitchFamily="18" charset="0"/>
              </a:rPr>
              <a:t>https://www.spoura.com/yol-bisikleti-sampiyonasi/</a:t>
            </a:r>
          </a:p>
          <a:p>
            <a:r>
              <a:rPr lang="tr-TR" dirty="0">
                <a:solidFill>
                  <a:schemeClr val="accent2">
                    <a:lumMod val="60000"/>
                    <a:lumOff val="40000"/>
                  </a:schemeClr>
                </a:solidFill>
                <a:latin typeface="Bell MT" panose="02020503060305020303" pitchFamily="18" charset="0"/>
              </a:rPr>
              <a:t>https://tr.wikipedia.org/wiki/UCI_D%C3%BCnya_Turu</a:t>
            </a:r>
          </a:p>
          <a:p>
            <a:r>
              <a:rPr lang="tr-TR" dirty="0">
                <a:solidFill>
                  <a:schemeClr val="accent2">
                    <a:lumMod val="60000"/>
                    <a:lumOff val="40000"/>
                  </a:schemeClr>
                </a:solidFill>
                <a:latin typeface="Bell MT" panose="02020503060305020303" pitchFamily="18" charset="0"/>
              </a:rPr>
              <a:t>https://tr.wikipedia.org/wiki/%C4%B0talya_Bisiklet_Turu</a:t>
            </a:r>
          </a:p>
          <a:p>
            <a:r>
              <a:rPr lang="tr-TR" dirty="0">
                <a:solidFill>
                  <a:schemeClr val="accent2">
                    <a:lumMod val="60000"/>
                    <a:lumOff val="40000"/>
                  </a:schemeClr>
                </a:solidFill>
                <a:latin typeface="Bell MT" panose="02020503060305020303" pitchFamily="18" charset="0"/>
              </a:rPr>
              <a:t>https://tr.wikipedia.org/wiki/%C4%B0spanya_Bisiklet_Turu</a:t>
            </a:r>
          </a:p>
          <a:p>
            <a:r>
              <a:rPr lang="tr-TR" dirty="0">
                <a:solidFill>
                  <a:schemeClr val="accent2">
                    <a:lumMod val="60000"/>
                    <a:lumOff val="40000"/>
                  </a:schemeClr>
                </a:solidFill>
                <a:latin typeface="Bell MT" panose="02020503060305020303" pitchFamily="18" charset="0"/>
              </a:rPr>
              <a:t>https://tr.wikipedia.org/wiki/Cumhurba%C5%9Fkanl%C4%B1%C4%9F%C4%B1_T%C3%BCrkiye_Bisiklet_Turu</a:t>
            </a:r>
          </a:p>
          <a:p>
            <a:r>
              <a:rPr lang="tr-TR" dirty="0">
                <a:solidFill>
                  <a:schemeClr val="accent2">
                    <a:lumMod val="60000"/>
                    <a:lumOff val="40000"/>
                  </a:schemeClr>
                </a:solidFill>
                <a:latin typeface="Bell MT" panose="02020503060305020303" pitchFamily="18" charset="0"/>
              </a:rPr>
              <a:t>https://www.youtube.com/watch?v=nKk3aT3CIlk</a:t>
            </a:r>
          </a:p>
        </p:txBody>
      </p:sp>
    </p:spTree>
    <p:extLst>
      <p:ext uri="{BB962C8B-B14F-4D97-AF65-F5344CB8AC3E}">
        <p14:creationId xmlns:p14="http://schemas.microsoft.com/office/powerpoint/2010/main" val="2759670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CCEF863E-70B2-4757-B47F-CEDC458755C9}"/>
              </a:ext>
            </a:extLst>
          </p:cNvPr>
          <p:cNvSpPr>
            <a:spLocks noGrp="1"/>
          </p:cNvSpPr>
          <p:nvPr>
            <p:ph type="title"/>
          </p:nvPr>
        </p:nvSpPr>
        <p:spPr>
          <a:xfrm>
            <a:off x="1030287" y="2700866"/>
            <a:ext cx="10131425" cy="1456267"/>
          </a:xfrm>
        </p:spPr>
        <p:txBody>
          <a:bodyPr>
            <a:noAutofit/>
          </a:bodyPr>
          <a:lstStyle/>
          <a:p>
            <a:pPr algn="ctr"/>
            <a:r>
              <a:rPr lang="tr-TR" sz="4800" dirty="0">
                <a:solidFill>
                  <a:schemeClr val="accent2">
                    <a:lumMod val="60000"/>
                    <a:lumOff val="40000"/>
                  </a:schemeClr>
                </a:solidFill>
                <a:latin typeface="Bell MT" panose="02020503060305020303" pitchFamily="18" charset="0"/>
              </a:rPr>
              <a:t>ULUSLARARASI  ORGANİZASYONLAR</a:t>
            </a:r>
          </a:p>
        </p:txBody>
      </p:sp>
    </p:spTree>
    <p:extLst>
      <p:ext uri="{BB962C8B-B14F-4D97-AF65-F5344CB8AC3E}">
        <p14:creationId xmlns:p14="http://schemas.microsoft.com/office/powerpoint/2010/main" val="287988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42732ECC-D3E7-4BC9-AF2D-EDF05785BAD3}"/>
              </a:ext>
            </a:extLst>
          </p:cNvPr>
          <p:cNvSpPr>
            <a:spLocks noGrp="1"/>
          </p:cNvSpPr>
          <p:nvPr>
            <p:ph type="ctrTitle"/>
          </p:nvPr>
        </p:nvSpPr>
        <p:spPr>
          <a:xfrm>
            <a:off x="-109160" y="215820"/>
            <a:ext cx="7197726" cy="1136810"/>
          </a:xfrm>
        </p:spPr>
        <p:txBody>
          <a:bodyPr>
            <a:normAutofit/>
          </a:bodyPr>
          <a:lstStyle/>
          <a:p>
            <a:pPr algn="ctr"/>
            <a:r>
              <a:rPr lang="tr-TR" sz="4800" dirty="0">
                <a:solidFill>
                  <a:schemeClr val="accent2">
                    <a:lumMod val="60000"/>
                    <a:lumOff val="40000"/>
                  </a:schemeClr>
                </a:solidFill>
                <a:latin typeface="Bell MT" panose="02020503060305020303" pitchFamily="18" charset="0"/>
              </a:rPr>
              <a:t>TOUR DE FRANCE</a:t>
            </a:r>
          </a:p>
        </p:txBody>
      </p:sp>
      <p:sp>
        <p:nvSpPr>
          <p:cNvPr id="9" name="Alt Başlık 8">
            <a:extLst>
              <a:ext uri="{FF2B5EF4-FFF2-40B4-BE49-F238E27FC236}">
                <a16:creationId xmlns="" xmlns:a16="http://schemas.microsoft.com/office/drawing/2014/main" id="{25C0E0CA-16B9-446C-B318-107A07B6E56C}"/>
              </a:ext>
            </a:extLst>
          </p:cNvPr>
          <p:cNvSpPr>
            <a:spLocks noGrp="1"/>
          </p:cNvSpPr>
          <p:nvPr>
            <p:ph type="subTitle" idx="1"/>
          </p:nvPr>
        </p:nvSpPr>
        <p:spPr>
          <a:xfrm>
            <a:off x="0" y="1961313"/>
            <a:ext cx="6635692" cy="4380763"/>
          </a:xfrm>
        </p:spPr>
        <p:txBody>
          <a:bodyPr>
            <a:normAutofit/>
          </a:bodyPr>
          <a:lstStyle/>
          <a:p>
            <a:pPr algn="l"/>
            <a:r>
              <a:rPr lang="tr-TR" sz="2000" b="1" cap="none" dirty="0" err="1">
                <a:solidFill>
                  <a:schemeClr val="accent2">
                    <a:lumMod val="60000"/>
                    <a:lumOff val="40000"/>
                  </a:schemeClr>
                </a:solidFill>
                <a:latin typeface="Bell MT" panose="02020503060305020303" pitchFamily="18" charset="0"/>
              </a:rPr>
              <a:t>Tour</a:t>
            </a:r>
            <a:r>
              <a:rPr lang="tr-TR" sz="2000" b="1" cap="none" dirty="0">
                <a:solidFill>
                  <a:schemeClr val="accent2">
                    <a:lumMod val="60000"/>
                    <a:lumOff val="40000"/>
                  </a:schemeClr>
                </a:solidFill>
                <a:latin typeface="Bell MT" panose="02020503060305020303" pitchFamily="18" charset="0"/>
              </a:rPr>
              <a:t> de </a:t>
            </a:r>
            <a:r>
              <a:rPr lang="tr-TR" sz="2000" b="1" cap="none" dirty="0" err="1">
                <a:solidFill>
                  <a:schemeClr val="accent2">
                    <a:lumMod val="60000"/>
                    <a:lumOff val="40000"/>
                  </a:schemeClr>
                </a:solidFill>
                <a:latin typeface="Bell MT" panose="02020503060305020303" pitchFamily="18" charset="0"/>
              </a:rPr>
              <a:t>france</a:t>
            </a:r>
            <a:r>
              <a:rPr lang="tr-TR" sz="2000" cap="none" dirty="0">
                <a:solidFill>
                  <a:schemeClr val="accent2">
                    <a:lumMod val="60000"/>
                    <a:lumOff val="40000"/>
                  </a:schemeClr>
                </a:solidFill>
                <a:latin typeface="Bell MT" panose="02020503060305020303" pitchFamily="18" charset="0"/>
              </a:rPr>
              <a:t>. Bisiklet </a:t>
            </a:r>
            <a:r>
              <a:rPr lang="tr-TR" sz="2000" cap="none" dirty="0" err="1">
                <a:solidFill>
                  <a:schemeClr val="accent2">
                    <a:lumMod val="60000"/>
                    <a:lumOff val="40000"/>
                  </a:schemeClr>
                </a:solidFill>
                <a:latin typeface="Bell MT" panose="02020503060305020303" pitchFamily="18" charset="0"/>
              </a:rPr>
              <a:t>sporu`nun</a:t>
            </a:r>
            <a:r>
              <a:rPr lang="tr-TR" sz="2000" cap="none" dirty="0">
                <a:solidFill>
                  <a:schemeClr val="accent2">
                    <a:lumMod val="60000"/>
                    <a:lumOff val="40000"/>
                  </a:schemeClr>
                </a:solidFill>
                <a:latin typeface="Bell MT" panose="02020503060305020303" pitchFamily="18" charset="0"/>
              </a:rPr>
              <a:t> en prestijli yarışı. İlk olarak 1903 yılında yapılan yarış zamanla sporun en önemli organizasyonu haline gelmiştir. Özellikle 1960`lardan sonra popülaritesi iyice artan tur, son yıllarda uluslararası niteliğini pekiştirmiştir. Artık </a:t>
            </a:r>
            <a:r>
              <a:rPr lang="tr-TR" sz="2000" cap="none" dirty="0" err="1">
                <a:solidFill>
                  <a:schemeClr val="accent2">
                    <a:lumMod val="60000"/>
                    <a:lumOff val="40000"/>
                  </a:schemeClr>
                </a:solidFill>
                <a:latin typeface="Bell MT" panose="02020503060305020303" pitchFamily="18" charset="0"/>
              </a:rPr>
              <a:t>fransa</a:t>
            </a:r>
            <a:r>
              <a:rPr lang="tr-TR" sz="2000" cap="none" dirty="0">
                <a:solidFill>
                  <a:schemeClr val="accent2">
                    <a:lumMod val="60000"/>
                    <a:lumOff val="40000"/>
                  </a:schemeClr>
                </a:solidFill>
                <a:latin typeface="Bell MT" panose="02020503060305020303" pitchFamily="18" charset="0"/>
              </a:rPr>
              <a:t> </a:t>
            </a:r>
            <a:r>
              <a:rPr lang="tr-TR" sz="2000" cap="none" dirty="0" err="1">
                <a:solidFill>
                  <a:schemeClr val="accent2">
                    <a:lumMod val="60000"/>
                    <a:lumOff val="40000"/>
                  </a:schemeClr>
                </a:solidFill>
                <a:latin typeface="Bell MT" panose="02020503060305020303" pitchFamily="18" charset="0"/>
              </a:rPr>
              <a:t>turu`nun</a:t>
            </a:r>
            <a:r>
              <a:rPr lang="tr-TR" sz="2000" cap="none" dirty="0">
                <a:solidFill>
                  <a:schemeClr val="accent2">
                    <a:lumMod val="60000"/>
                    <a:lumOff val="40000"/>
                  </a:schemeClr>
                </a:solidFill>
                <a:latin typeface="Bell MT" panose="02020503060305020303" pitchFamily="18" charset="0"/>
              </a:rPr>
              <a:t> etapları, </a:t>
            </a:r>
            <a:r>
              <a:rPr lang="tr-TR" sz="2000" cap="none" dirty="0" err="1">
                <a:solidFill>
                  <a:schemeClr val="accent2">
                    <a:lumMod val="60000"/>
                    <a:lumOff val="40000"/>
                  </a:schemeClr>
                </a:solidFill>
                <a:latin typeface="Bell MT" panose="02020503060305020303" pitchFamily="18" charset="0"/>
              </a:rPr>
              <a:t>benelux</a:t>
            </a:r>
            <a:r>
              <a:rPr lang="tr-TR" sz="2000" cap="none" dirty="0">
                <a:solidFill>
                  <a:schemeClr val="accent2">
                    <a:lumMod val="60000"/>
                    <a:lumOff val="40000"/>
                  </a:schemeClr>
                </a:solidFill>
                <a:latin typeface="Bell MT" panose="02020503060305020303" pitchFamily="18" charset="0"/>
              </a:rPr>
              <a:t> ülkeleri, </a:t>
            </a:r>
            <a:r>
              <a:rPr lang="tr-TR" sz="2000" cap="none" dirty="0" err="1">
                <a:solidFill>
                  <a:schemeClr val="accent2">
                    <a:lumMod val="60000"/>
                    <a:lumOff val="40000"/>
                  </a:schemeClr>
                </a:solidFill>
                <a:latin typeface="Bell MT" panose="02020503060305020303" pitchFamily="18" charset="0"/>
              </a:rPr>
              <a:t>italya</a:t>
            </a:r>
            <a:r>
              <a:rPr lang="tr-TR" sz="2000" cap="none" dirty="0">
                <a:solidFill>
                  <a:schemeClr val="accent2">
                    <a:lumMod val="60000"/>
                    <a:lumOff val="40000"/>
                  </a:schemeClr>
                </a:solidFill>
                <a:latin typeface="Bell MT" panose="02020503060305020303" pitchFamily="18" charset="0"/>
              </a:rPr>
              <a:t> ve </a:t>
            </a:r>
            <a:r>
              <a:rPr lang="tr-TR" sz="2000" cap="none" dirty="0" err="1">
                <a:solidFill>
                  <a:schemeClr val="accent2">
                    <a:lumMod val="60000"/>
                    <a:lumOff val="40000"/>
                  </a:schemeClr>
                </a:solidFill>
                <a:latin typeface="Bell MT" panose="02020503060305020303" pitchFamily="18" charset="0"/>
              </a:rPr>
              <a:t>isviçre`yi</a:t>
            </a:r>
            <a:r>
              <a:rPr lang="tr-TR" sz="2000" cap="none" dirty="0">
                <a:solidFill>
                  <a:schemeClr val="accent2">
                    <a:lumMod val="60000"/>
                    <a:lumOff val="40000"/>
                  </a:schemeClr>
                </a:solidFill>
                <a:latin typeface="Bell MT" panose="02020503060305020303" pitchFamily="18" charset="0"/>
              </a:rPr>
              <a:t> de kapsayacak şekilde düzenlemektedir. ZDF, </a:t>
            </a:r>
            <a:r>
              <a:rPr lang="tr-TR" sz="2000" cap="none" dirty="0" err="1">
                <a:solidFill>
                  <a:schemeClr val="accent2">
                    <a:lumMod val="60000"/>
                    <a:lumOff val="40000"/>
                  </a:schemeClr>
                </a:solidFill>
                <a:latin typeface="Bell MT" panose="02020503060305020303" pitchFamily="18" charset="0"/>
              </a:rPr>
              <a:t>eurosport</a:t>
            </a:r>
            <a:r>
              <a:rPr lang="tr-TR" sz="2000" cap="none" dirty="0">
                <a:solidFill>
                  <a:schemeClr val="accent2">
                    <a:lumMod val="60000"/>
                    <a:lumOff val="40000"/>
                  </a:schemeClr>
                </a:solidFill>
                <a:latin typeface="Bell MT" panose="02020503060305020303" pitchFamily="18" charset="0"/>
              </a:rPr>
              <a:t>, </a:t>
            </a:r>
            <a:r>
              <a:rPr lang="tr-TR" sz="2000" cap="none" dirty="0" err="1">
                <a:solidFill>
                  <a:schemeClr val="accent2">
                    <a:lumMod val="60000"/>
                    <a:lumOff val="40000"/>
                  </a:schemeClr>
                </a:solidFill>
                <a:latin typeface="Bell MT" panose="02020503060305020303" pitchFamily="18" charset="0"/>
              </a:rPr>
              <a:t>rai</a:t>
            </a:r>
            <a:r>
              <a:rPr lang="tr-TR" sz="2000" cap="none" dirty="0">
                <a:solidFill>
                  <a:schemeClr val="accent2">
                    <a:lumMod val="60000"/>
                    <a:lumOff val="40000"/>
                  </a:schemeClr>
                </a:solidFill>
                <a:latin typeface="Bell MT" panose="02020503060305020303" pitchFamily="18" charset="0"/>
              </a:rPr>
              <a:t> </a:t>
            </a:r>
            <a:r>
              <a:rPr lang="tr-TR" sz="2000" cap="none" dirty="0" err="1">
                <a:solidFill>
                  <a:schemeClr val="accent2">
                    <a:lumMod val="60000"/>
                    <a:lumOff val="40000"/>
                  </a:schemeClr>
                </a:solidFill>
                <a:latin typeface="Bell MT" panose="02020503060305020303" pitchFamily="18" charset="0"/>
              </a:rPr>
              <a:t>sport</a:t>
            </a:r>
            <a:r>
              <a:rPr lang="tr-TR" sz="2000" cap="none" dirty="0">
                <a:solidFill>
                  <a:schemeClr val="accent2">
                    <a:lumMod val="60000"/>
                    <a:lumOff val="40000"/>
                  </a:schemeClr>
                </a:solidFill>
                <a:latin typeface="Bell MT" panose="02020503060305020303" pitchFamily="18" charset="0"/>
              </a:rPr>
              <a:t> gibi dünyanın önemli spor yayıncılarının üç hafta boyunca canlı olarak ekrana getirdiği </a:t>
            </a:r>
            <a:r>
              <a:rPr lang="tr-TR" sz="2000" cap="none" dirty="0" err="1">
                <a:solidFill>
                  <a:schemeClr val="accent2">
                    <a:lumMod val="60000"/>
                    <a:lumOff val="40000"/>
                  </a:schemeClr>
                </a:solidFill>
                <a:latin typeface="Bell MT" panose="02020503060305020303" pitchFamily="18" charset="0"/>
              </a:rPr>
              <a:t>fransa</a:t>
            </a:r>
            <a:r>
              <a:rPr lang="tr-TR" sz="2000" cap="none" dirty="0">
                <a:solidFill>
                  <a:schemeClr val="accent2">
                    <a:lumMod val="60000"/>
                    <a:lumOff val="40000"/>
                  </a:schemeClr>
                </a:solidFill>
                <a:latin typeface="Bell MT" panose="02020503060305020303" pitchFamily="18" charset="0"/>
              </a:rPr>
              <a:t> bisiklet turu, yıllık spor organizasyonları arasında yayını en fazla izlenen spor yayınları arasında bulunmaktadır. </a:t>
            </a:r>
          </a:p>
        </p:txBody>
      </p:sp>
      <p:pic>
        <p:nvPicPr>
          <p:cNvPr id="5" name="İçerik Yer Tutucusu 4">
            <a:extLst>
              <a:ext uri="{FF2B5EF4-FFF2-40B4-BE49-F238E27FC236}">
                <a16:creationId xmlns="" xmlns:a16="http://schemas.microsoft.com/office/drawing/2014/main" id="{39663612-257F-49A9-BE67-AA00514E698E}"/>
              </a:ext>
            </a:extLst>
          </p:cNvPr>
          <p:cNvPicPr>
            <a:picLocks noGrp="1" noChangeAspect="1"/>
          </p:cNvPicPr>
          <p:nvPr>
            <p:ph idx="4294967295"/>
          </p:nvPr>
        </p:nvPicPr>
        <p:blipFill>
          <a:blip r:embed="rId2"/>
          <a:stretch>
            <a:fillRect/>
          </a:stretch>
        </p:blipFill>
        <p:spPr>
          <a:xfrm>
            <a:off x="6867525" y="2065338"/>
            <a:ext cx="5324475" cy="4008437"/>
          </a:xfrm>
          <a:prstGeom prst="rect">
            <a:avLst/>
          </a:prstGeom>
        </p:spPr>
      </p:pic>
      <p:pic>
        <p:nvPicPr>
          <p:cNvPr id="12" name="Resim 11">
            <a:extLst>
              <a:ext uri="{FF2B5EF4-FFF2-40B4-BE49-F238E27FC236}">
                <a16:creationId xmlns="" xmlns:a16="http://schemas.microsoft.com/office/drawing/2014/main" id="{3D43F0F1-049A-4780-A401-FD5808E25FD3}"/>
              </a:ext>
            </a:extLst>
          </p:cNvPr>
          <p:cNvPicPr>
            <a:picLocks noChangeAspect="1"/>
          </p:cNvPicPr>
          <p:nvPr/>
        </p:nvPicPr>
        <p:blipFill>
          <a:blip r:embed="rId3"/>
          <a:stretch>
            <a:fillRect/>
          </a:stretch>
        </p:blipFill>
        <p:spPr>
          <a:xfrm>
            <a:off x="10633787" y="0"/>
            <a:ext cx="1558213" cy="1201315"/>
          </a:xfrm>
          <a:prstGeom prst="rect">
            <a:avLst/>
          </a:prstGeom>
        </p:spPr>
      </p:pic>
    </p:spTree>
    <p:extLst>
      <p:ext uri="{BB962C8B-B14F-4D97-AF65-F5344CB8AC3E}">
        <p14:creationId xmlns:p14="http://schemas.microsoft.com/office/powerpoint/2010/main" val="1377409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28ECAC4-E87F-4C95-98D3-B6D38FBDEC9C}"/>
              </a:ext>
            </a:extLst>
          </p:cNvPr>
          <p:cNvSpPr>
            <a:spLocks noGrp="1"/>
          </p:cNvSpPr>
          <p:nvPr>
            <p:ph type="title"/>
          </p:nvPr>
        </p:nvSpPr>
        <p:spPr>
          <a:xfrm>
            <a:off x="1030287" y="224649"/>
            <a:ext cx="10131425" cy="1456267"/>
          </a:xfrm>
        </p:spPr>
        <p:txBody>
          <a:bodyPr>
            <a:normAutofit/>
          </a:bodyPr>
          <a:lstStyle/>
          <a:p>
            <a:r>
              <a:rPr lang="tr-TR" sz="4800" dirty="0">
                <a:solidFill>
                  <a:schemeClr val="accent2">
                    <a:lumMod val="60000"/>
                    <a:lumOff val="40000"/>
                  </a:schemeClr>
                </a:solidFill>
                <a:latin typeface="Bell MT" panose="02020503060305020303" pitchFamily="18" charset="0"/>
              </a:rPr>
              <a:t>kategoriler</a:t>
            </a:r>
          </a:p>
        </p:txBody>
      </p:sp>
      <p:sp>
        <p:nvSpPr>
          <p:cNvPr id="3" name="İçerik Yer Tutucusu 2">
            <a:extLst>
              <a:ext uri="{FF2B5EF4-FFF2-40B4-BE49-F238E27FC236}">
                <a16:creationId xmlns="" xmlns:a16="http://schemas.microsoft.com/office/drawing/2014/main" id="{40E90FDA-DC04-48E7-9756-00B472CBA322}"/>
              </a:ext>
            </a:extLst>
          </p:cNvPr>
          <p:cNvSpPr>
            <a:spLocks noGrp="1"/>
          </p:cNvSpPr>
          <p:nvPr>
            <p:ph idx="1"/>
          </p:nvPr>
        </p:nvSpPr>
        <p:spPr>
          <a:xfrm>
            <a:off x="209941" y="2024309"/>
            <a:ext cx="7581122" cy="3649133"/>
          </a:xfrm>
        </p:spPr>
        <p:txBody>
          <a:bodyPr>
            <a:normAutofit fontScale="85000" lnSpcReduction="20000"/>
          </a:bodyPr>
          <a:lstStyle/>
          <a:p>
            <a:pPr marL="0" indent="0">
              <a:buNone/>
            </a:pPr>
            <a:r>
              <a:rPr lang="tr-TR" dirty="0">
                <a:solidFill>
                  <a:schemeClr val="accent2">
                    <a:lumMod val="60000"/>
                    <a:lumOff val="40000"/>
                  </a:schemeClr>
                </a:solidFill>
                <a:latin typeface="Bell MT" panose="02020503060305020303" pitchFamily="18" charset="0"/>
              </a:rPr>
              <a:t>Fransa Turu`nda genel klasman birincisi </a:t>
            </a:r>
            <a:r>
              <a:rPr lang="tr-TR" b="1" dirty="0">
                <a:solidFill>
                  <a:schemeClr val="accent2">
                    <a:lumMod val="60000"/>
                    <a:lumOff val="40000"/>
                  </a:schemeClr>
                </a:solidFill>
                <a:latin typeface="Bell MT" panose="02020503060305020303" pitchFamily="18" charset="0"/>
              </a:rPr>
              <a:t>sarı mayo</a:t>
            </a:r>
            <a:r>
              <a:rPr lang="tr-TR" dirty="0">
                <a:solidFill>
                  <a:schemeClr val="accent2">
                    <a:lumMod val="60000"/>
                    <a:lumOff val="40000"/>
                  </a:schemeClr>
                </a:solidFill>
                <a:latin typeface="Bell MT" panose="02020503060305020303" pitchFamily="18" charset="0"/>
              </a:rPr>
              <a:t>yu giyer. Turun ilk etabında ise sarı mayoyu bir önceki yılın şampiyonu taşır. Her gün yapılan etaplarda elde edilen dereceler üst üste konularak genel klasman belirlenir ve sarı mayo genel klasmanın ilk sırasındaki bisikletçi tarafından taşınır. </a:t>
            </a:r>
            <a:br>
              <a:rPr lang="tr-TR" dirty="0">
                <a:solidFill>
                  <a:schemeClr val="accent2">
                    <a:lumMod val="60000"/>
                    <a:lumOff val="40000"/>
                  </a:schemeClr>
                </a:solidFill>
                <a:latin typeface="Bell MT" panose="02020503060305020303" pitchFamily="18" charset="0"/>
              </a:rPr>
            </a:br>
            <a:r>
              <a:rPr lang="tr-TR" dirty="0">
                <a:solidFill>
                  <a:schemeClr val="accent2">
                    <a:lumMod val="60000"/>
                    <a:lumOff val="40000"/>
                  </a:schemeClr>
                </a:solidFill>
                <a:latin typeface="Bell MT" panose="02020503060305020303" pitchFamily="18" charset="0"/>
              </a:rPr>
              <a:t/>
            </a:r>
            <a:br>
              <a:rPr lang="tr-TR" dirty="0">
                <a:solidFill>
                  <a:schemeClr val="accent2">
                    <a:lumMod val="60000"/>
                    <a:lumOff val="40000"/>
                  </a:schemeClr>
                </a:solidFill>
                <a:latin typeface="Bell MT" panose="02020503060305020303" pitchFamily="18" charset="0"/>
              </a:rPr>
            </a:br>
            <a:r>
              <a:rPr lang="tr-TR" dirty="0">
                <a:solidFill>
                  <a:schemeClr val="accent2">
                    <a:lumMod val="60000"/>
                    <a:lumOff val="40000"/>
                  </a:schemeClr>
                </a:solidFill>
                <a:latin typeface="Bell MT" panose="02020503060305020303" pitchFamily="18" charset="0"/>
              </a:rPr>
              <a:t>Turda puan klasmanının lideri, </a:t>
            </a:r>
            <a:r>
              <a:rPr lang="tr-TR" b="1" dirty="0">
                <a:solidFill>
                  <a:schemeClr val="accent2">
                    <a:lumMod val="60000"/>
                    <a:lumOff val="40000"/>
                  </a:schemeClr>
                </a:solidFill>
                <a:latin typeface="Bell MT" panose="02020503060305020303" pitchFamily="18" charset="0"/>
              </a:rPr>
              <a:t>yeşil mayo</a:t>
            </a:r>
            <a:r>
              <a:rPr lang="tr-TR" dirty="0">
                <a:solidFill>
                  <a:schemeClr val="accent2">
                    <a:lumMod val="60000"/>
                    <a:lumOff val="40000"/>
                  </a:schemeClr>
                </a:solidFill>
                <a:latin typeface="Bell MT" panose="02020503060305020303" pitchFamily="18" charset="0"/>
              </a:rPr>
              <a:t>yu giyer. En iyi </a:t>
            </a:r>
            <a:r>
              <a:rPr lang="tr-TR" dirty="0" err="1">
                <a:solidFill>
                  <a:schemeClr val="accent2">
                    <a:lumMod val="60000"/>
                    <a:lumOff val="40000"/>
                  </a:schemeClr>
                </a:solidFill>
                <a:latin typeface="Bell MT" panose="02020503060305020303" pitchFamily="18" charset="0"/>
              </a:rPr>
              <a:t>sprinter`a</a:t>
            </a:r>
            <a:r>
              <a:rPr lang="tr-TR" dirty="0">
                <a:solidFill>
                  <a:schemeClr val="accent2">
                    <a:lumMod val="60000"/>
                    <a:lumOff val="40000"/>
                  </a:schemeClr>
                </a:solidFill>
                <a:latin typeface="Bell MT" panose="02020503060305020303" pitchFamily="18" charset="0"/>
              </a:rPr>
              <a:t> verilen yeşil mayonun klasmanı, etap içinde zorlu derecelerine göre puanları değişen sprint kapılarından geçen bisikletçilerin aldığı puanlarla belirlenir. 1996 ve 2001 yılları arasında ünlü Alman sprinter Erik </a:t>
            </a:r>
            <a:r>
              <a:rPr lang="tr-TR" dirty="0" err="1">
                <a:solidFill>
                  <a:schemeClr val="accent2">
                    <a:lumMod val="60000"/>
                    <a:lumOff val="40000"/>
                  </a:schemeClr>
                </a:solidFill>
                <a:latin typeface="Bell MT" panose="02020503060305020303" pitchFamily="18" charset="0"/>
              </a:rPr>
              <a:t>Zabel</a:t>
            </a:r>
            <a:r>
              <a:rPr lang="tr-TR" dirty="0">
                <a:solidFill>
                  <a:schemeClr val="accent2">
                    <a:lumMod val="60000"/>
                    <a:lumOff val="40000"/>
                  </a:schemeClr>
                </a:solidFill>
                <a:latin typeface="Bell MT" panose="02020503060305020303" pitchFamily="18" charset="0"/>
              </a:rPr>
              <a:t>, üst üste altı kez yeşil mayoyu kazanarak bu alanda rekoru kırmıştır. </a:t>
            </a:r>
            <a:br>
              <a:rPr lang="tr-TR" dirty="0">
                <a:solidFill>
                  <a:schemeClr val="accent2">
                    <a:lumMod val="60000"/>
                    <a:lumOff val="40000"/>
                  </a:schemeClr>
                </a:solidFill>
                <a:latin typeface="Bell MT" panose="02020503060305020303" pitchFamily="18" charset="0"/>
              </a:rPr>
            </a:br>
            <a:r>
              <a:rPr lang="tr-TR" dirty="0">
                <a:solidFill>
                  <a:schemeClr val="accent2">
                    <a:lumMod val="60000"/>
                    <a:lumOff val="40000"/>
                  </a:schemeClr>
                </a:solidFill>
                <a:latin typeface="Bell MT" panose="02020503060305020303" pitchFamily="18" charset="0"/>
              </a:rPr>
              <a:t/>
            </a:r>
            <a:br>
              <a:rPr lang="tr-TR" dirty="0">
                <a:solidFill>
                  <a:schemeClr val="accent2">
                    <a:lumMod val="60000"/>
                    <a:lumOff val="40000"/>
                  </a:schemeClr>
                </a:solidFill>
                <a:latin typeface="Bell MT" panose="02020503060305020303" pitchFamily="18" charset="0"/>
              </a:rPr>
            </a:br>
            <a:r>
              <a:rPr lang="tr-TR" dirty="0">
                <a:solidFill>
                  <a:schemeClr val="accent2">
                    <a:lumMod val="60000"/>
                    <a:lumOff val="40000"/>
                  </a:schemeClr>
                </a:solidFill>
                <a:latin typeface="Bell MT" panose="02020503060305020303" pitchFamily="18" charset="0"/>
              </a:rPr>
              <a:t>En iyi tırmanışçıya verilen birinciliği ise </a:t>
            </a:r>
            <a:r>
              <a:rPr lang="tr-TR" b="1" dirty="0">
                <a:solidFill>
                  <a:schemeClr val="accent2">
                    <a:lumMod val="60000"/>
                    <a:lumOff val="40000"/>
                  </a:schemeClr>
                </a:solidFill>
                <a:latin typeface="Bell MT" panose="02020503060305020303" pitchFamily="18" charset="0"/>
              </a:rPr>
              <a:t>kırmızı puanlı mayo</a:t>
            </a:r>
            <a:r>
              <a:rPr lang="tr-TR" dirty="0">
                <a:solidFill>
                  <a:schemeClr val="accent2">
                    <a:lumMod val="60000"/>
                    <a:lumOff val="40000"/>
                  </a:schemeClr>
                </a:solidFill>
                <a:latin typeface="Bell MT" panose="02020503060305020303" pitchFamily="18" charset="0"/>
              </a:rPr>
              <a:t> temsil eder. Tırmanış etaplarında 1,2 ve 3.kategoriden tırmanış kapılarında alınan puanlar toplanarak, turun en iyi tırmanışçısı seçilir. Tur tarihindeki en iyi tırmanışçı, 2004`te 7.kez kırmızı puanlı mayoyu giyerek kariyerini noktalayan Fransız bisikletçi Richard </a:t>
            </a:r>
            <a:r>
              <a:rPr lang="tr-TR" dirty="0" err="1">
                <a:solidFill>
                  <a:schemeClr val="accent2">
                    <a:lumMod val="60000"/>
                    <a:lumOff val="40000"/>
                  </a:schemeClr>
                </a:solidFill>
                <a:latin typeface="Bell MT" panose="02020503060305020303" pitchFamily="18" charset="0"/>
              </a:rPr>
              <a:t>Virenque</a:t>
            </a:r>
            <a:r>
              <a:rPr lang="tr-TR" dirty="0">
                <a:solidFill>
                  <a:schemeClr val="accent2">
                    <a:lumMod val="60000"/>
                    <a:lumOff val="40000"/>
                  </a:schemeClr>
                </a:solidFill>
                <a:latin typeface="Bell MT" panose="02020503060305020303" pitchFamily="18" charset="0"/>
              </a:rPr>
              <a:t> olmuştur. </a:t>
            </a:r>
            <a:br>
              <a:rPr lang="tr-TR" dirty="0">
                <a:solidFill>
                  <a:schemeClr val="accent2">
                    <a:lumMod val="60000"/>
                    <a:lumOff val="40000"/>
                  </a:schemeClr>
                </a:solidFill>
                <a:latin typeface="Bell MT" panose="02020503060305020303" pitchFamily="18" charset="0"/>
              </a:rPr>
            </a:br>
            <a:r>
              <a:rPr lang="tr-TR" dirty="0">
                <a:solidFill>
                  <a:schemeClr val="accent2">
                    <a:lumMod val="60000"/>
                    <a:lumOff val="40000"/>
                  </a:schemeClr>
                </a:solidFill>
                <a:latin typeface="Bell MT" panose="02020503060305020303" pitchFamily="18" charset="0"/>
              </a:rPr>
              <a:t/>
            </a:r>
            <a:br>
              <a:rPr lang="tr-TR" dirty="0">
                <a:solidFill>
                  <a:schemeClr val="accent2">
                    <a:lumMod val="60000"/>
                    <a:lumOff val="40000"/>
                  </a:schemeClr>
                </a:solidFill>
                <a:latin typeface="Bell MT" panose="02020503060305020303" pitchFamily="18" charset="0"/>
              </a:rPr>
            </a:br>
            <a:r>
              <a:rPr lang="tr-TR" b="1" dirty="0">
                <a:solidFill>
                  <a:schemeClr val="accent2">
                    <a:lumMod val="60000"/>
                    <a:lumOff val="40000"/>
                  </a:schemeClr>
                </a:solidFill>
                <a:latin typeface="Bell MT" panose="02020503060305020303" pitchFamily="18" charset="0"/>
              </a:rPr>
              <a:t>Beyaz mayo</a:t>
            </a:r>
            <a:r>
              <a:rPr lang="tr-TR" dirty="0">
                <a:solidFill>
                  <a:schemeClr val="accent2">
                    <a:lumMod val="60000"/>
                    <a:lumOff val="40000"/>
                  </a:schemeClr>
                </a:solidFill>
                <a:latin typeface="Bell MT" panose="02020503060305020303" pitchFamily="18" charset="0"/>
              </a:rPr>
              <a:t>, turun en iyi genç bisikletçisine verilir. 25 yaş altındaki bisikletçilerin girebildiği bir klasmandır. </a:t>
            </a:r>
            <a:br>
              <a:rPr lang="tr-TR" dirty="0">
                <a:solidFill>
                  <a:schemeClr val="accent2">
                    <a:lumMod val="60000"/>
                    <a:lumOff val="40000"/>
                  </a:schemeClr>
                </a:solidFill>
                <a:latin typeface="Bell MT" panose="02020503060305020303" pitchFamily="18" charset="0"/>
              </a:rPr>
            </a:br>
            <a:endParaRPr lang="tr-TR" dirty="0">
              <a:solidFill>
                <a:schemeClr val="accent2">
                  <a:lumMod val="60000"/>
                  <a:lumOff val="40000"/>
                </a:schemeClr>
              </a:solidFill>
              <a:latin typeface="Bell MT" panose="02020503060305020303" pitchFamily="18" charset="0"/>
            </a:endParaRPr>
          </a:p>
        </p:txBody>
      </p:sp>
      <p:pic>
        <p:nvPicPr>
          <p:cNvPr id="7" name="Resim 6">
            <a:extLst>
              <a:ext uri="{FF2B5EF4-FFF2-40B4-BE49-F238E27FC236}">
                <a16:creationId xmlns="" xmlns:a16="http://schemas.microsoft.com/office/drawing/2014/main" id="{41D9D9B1-4CD9-40F3-B5A7-75BF74B29D03}"/>
              </a:ext>
            </a:extLst>
          </p:cNvPr>
          <p:cNvPicPr>
            <a:picLocks noChangeAspect="1"/>
          </p:cNvPicPr>
          <p:nvPr/>
        </p:nvPicPr>
        <p:blipFill>
          <a:blip r:embed="rId2"/>
          <a:stretch>
            <a:fillRect/>
          </a:stretch>
        </p:blipFill>
        <p:spPr>
          <a:xfrm>
            <a:off x="7943459" y="2024309"/>
            <a:ext cx="4038600" cy="4096139"/>
          </a:xfrm>
          <a:prstGeom prst="rect">
            <a:avLst/>
          </a:prstGeom>
        </p:spPr>
      </p:pic>
    </p:spTree>
    <p:extLst>
      <p:ext uri="{BB962C8B-B14F-4D97-AF65-F5344CB8AC3E}">
        <p14:creationId xmlns:p14="http://schemas.microsoft.com/office/powerpoint/2010/main" val="1316213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E3B8A6CA-EDD2-4F2C-96B7-94FD8225CAEA}"/>
              </a:ext>
            </a:extLst>
          </p:cNvPr>
          <p:cNvSpPr>
            <a:spLocks noGrp="1"/>
          </p:cNvSpPr>
          <p:nvPr>
            <p:ph type="title"/>
          </p:nvPr>
        </p:nvSpPr>
        <p:spPr>
          <a:xfrm>
            <a:off x="1030287" y="310393"/>
            <a:ext cx="10131425" cy="1831674"/>
          </a:xfrm>
        </p:spPr>
        <p:txBody>
          <a:bodyPr>
            <a:noAutofit/>
          </a:bodyPr>
          <a:lstStyle/>
          <a:p>
            <a:pPr algn="ctr"/>
            <a:r>
              <a:rPr lang="tr-TR" sz="4800" dirty="0">
                <a:solidFill>
                  <a:schemeClr val="accent2">
                    <a:lumMod val="60000"/>
                    <a:lumOff val="40000"/>
                  </a:schemeClr>
                </a:solidFill>
                <a:latin typeface="Bell MT" panose="02020503060305020303" pitchFamily="18" charset="0"/>
              </a:rPr>
              <a:t>Yol Bisikleti Dünya Şampiyonası</a:t>
            </a:r>
            <a:br>
              <a:rPr lang="tr-TR" sz="4800" dirty="0">
                <a:solidFill>
                  <a:schemeClr val="accent2">
                    <a:lumMod val="60000"/>
                    <a:lumOff val="40000"/>
                  </a:schemeClr>
                </a:solidFill>
                <a:latin typeface="Bell MT" panose="02020503060305020303" pitchFamily="18" charset="0"/>
              </a:rPr>
            </a:br>
            <a:endParaRPr lang="tr-TR" sz="4800" dirty="0">
              <a:solidFill>
                <a:schemeClr val="accent2">
                  <a:lumMod val="60000"/>
                  <a:lumOff val="40000"/>
                </a:schemeClr>
              </a:solidFill>
              <a:latin typeface="Bell MT" panose="02020503060305020303" pitchFamily="18" charset="0"/>
            </a:endParaRPr>
          </a:p>
        </p:txBody>
      </p:sp>
      <p:sp>
        <p:nvSpPr>
          <p:cNvPr id="3" name="İçerik Yer Tutucusu 2">
            <a:extLst>
              <a:ext uri="{FF2B5EF4-FFF2-40B4-BE49-F238E27FC236}">
                <a16:creationId xmlns="" xmlns:a16="http://schemas.microsoft.com/office/drawing/2014/main" id="{D42D732E-086C-474B-BAC0-601720438CFF}"/>
              </a:ext>
            </a:extLst>
          </p:cNvPr>
          <p:cNvSpPr>
            <a:spLocks noGrp="1"/>
          </p:cNvSpPr>
          <p:nvPr>
            <p:ph idx="1"/>
          </p:nvPr>
        </p:nvSpPr>
        <p:spPr>
          <a:xfrm>
            <a:off x="5517860" y="2142067"/>
            <a:ext cx="6360951" cy="3649133"/>
          </a:xfrm>
        </p:spPr>
        <p:txBody>
          <a:bodyPr>
            <a:normAutofit lnSpcReduction="10000"/>
          </a:bodyPr>
          <a:lstStyle/>
          <a:p>
            <a:pPr marL="0" indent="0">
              <a:buNone/>
            </a:pPr>
            <a:r>
              <a:rPr lang="tr-TR" dirty="0">
                <a:solidFill>
                  <a:schemeClr val="accent2">
                    <a:lumMod val="60000"/>
                    <a:lumOff val="40000"/>
                  </a:schemeClr>
                </a:solidFill>
                <a:latin typeface="Bell MT" panose="02020503060305020303" pitchFamily="18" charset="0"/>
              </a:rPr>
              <a:t>İlk yarış 1921 tarihinde erkeklere amatör yol yarışı olarak düzenlenmiş, ilk profesyonel yarış ise 1927 </a:t>
            </a:r>
            <a:r>
              <a:rPr lang="tr-TR" dirty="0" err="1">
                <a:solidFill>
                  <a:schemeClr val="accent2">
                    <a:lumMod val="60000"/>
                    <a:lumOff val="40000"/>
                  </a:schemeClr>
                </a:solidFill>
                <a:latin typeface="Bell MT" panose="02020503060305020303" pitchFamily="18" charset="0"/>
              </a:rPr>
              <a:t>Nürbürgring</a:t>
            </a:r>
            <a:r>
              <a:rPr lang="tr-TR" dirty="0">
                <a:solidFill>
                  <a:schemeClr val="accent2">
                    <a:lumMod val="60000"/>
                    <a:lumOff val="40000"/>
                  </a:schemeClr>
                </a:solidFill>
                <a:latin typeface="Bell MT" panose="02020503060305020303" pitchFamily="18" charset="0"/>
              </a:rPr>
              <a:t>, Almanya’da İtalyan efsane yarışçı </a:t>
            </a:r>
            <a:r>
              <a:rPr lang="tr-TR" b="1" dirty="0" err="1">
                <a:solidFill>
                  <a:schemeClr val="accent2">
                    <a:lumMod val="60000"/>
                    <a:lumOff val="40000"/>
                  </a:schemeClr>
                </a:solidFill>
                <a:latin typeface="Bell MT" panose="02020503060305020303" pitchFamily="18" charset="0"/>
              </a:rPr>
              <a:t>Alfredo</a:t>
            </a:r>
            <a:r>
              <a:rPr lang="tr-TR" b="1" dirty="0">
                <a:solidFill>
                  <a:schemeClr val="accent2">
                    <a:lumMod val="60000"/>
                    <a:lumOff val="40000"/>
                  </a:schemeClr>
                </a:solidFill>
                <a:latin typeface="Bell MT" panose="02020503060305020303" pitchFamily="18" charset="0"/>
              </a:rPr>
              <a:t> </a:t>
            </a:r>
            <a:r>
              <a:rPr lang="tr-TR" b="1" dirty="0" err="1">
                <a:solidFill>
                  <a:schemeClr val="accent2">
                    <a:lumMod val="60000"/>
                    <a:lumOff val="40000"/>
                  </a:schemeClr>
                </a:solidFill>
                <a:latin typeface="Bell MT" panose="02020503060305020303" pitchFamily="18" charset="0"/>
              </a:rPr>
              <a:t>Binda</a:t>
            </a:r>
            <a:r>
              <a:rPr lang="tr-TR" dirty="0" err="1">
                <a:solidFill>
                  <a:schemeClr val="accent2">
                    <a:lumMod val="60000"/>
                    <a:lumOff val="40000"/>
                  </a:schemeClr>
                </a:solidFill>
                <a:latin typeface="Bell MT" panose="02020503060305020303" pitchFamily="18" charset="0"/>
              </a:rPr>
              <a:t>’nın</a:t>
            </a:r>
            <a:r>
              <a:rPr lang="tr-TR" dirty="0">
                <a:solidFill>
                  <a:schemeClr val="accent2">
                    <a:lumMod val="60000"/>
                    <a:lumOff val="40000"/>
                  </a:schemeClr>
                </a:solidFill>
                <a:latin typeface="Bell MT" panose="02020503060305020303" pitchFamily="18" charset="0"/>
              </a:rPr>
              <a:t> kazanması ile sonuçlanmıştır.  Kadınlarda ise yarışlar 1958, zamana karşı yarışları 1962, kategori halinde zamana karşılar 1994, 2012 yılında ise takım zamana karşı ve kadın zamana karşı olarak bugünkü halini almıştır.</a:t>
            </a:r>
          </a:p>
          <a:p>
            <a:pPr marL="0" indent="0">
              <a:buNone/>
            </a:pPr>
            <a:r>
              <a:rPr lang="tr-TR" dirty="0">
                <a:solidFill>
                  <a:schemeClr val="accent2">
                    <a:lumMod val="60000"/>
                    <a:lumOff val="40000"/>
                  </a:schemeClr>
                </a:solidFill>
                <a:latin typeface="Bell MT" panose="02020503060305020303" pitchFamily="18" charset="0"/>
              </a:rPr>
              <a:t>Yarış her sene farklı bir ülkenin farklı bir şehrinde düzenlenmektedir. Şehirler olabildiğince farklı tutularak daha fazla kişiye bisiklet sporunun gitmesi sağlanmaktadır. Yarışların çoğu ise bisiklet sporunun anavatanı kabul edilen Avrupa’da, bazı yıllar ise organizasyonun kararına bağlı olarak farklı kıta ve ülkelerde yapılmaktadır. </a:t>
            </a:r>
          </a:p>
        </p:txBody>
      </p:sp>
      <p:pic>
        <p:nvPicPr>
          <p:cNvPr id="5" name="Resim 4">
            <a:extLst>
              <a:ext uri="{FF2B5EF4-FFF2-40B4-BE49-F238E27FC236}">
                <a16:creationId xmlns="" xmlns:a16="http://schemas.microsoft.com/office/drawing/2014/main" id="{99E186DA-FBA7-4FA0-A640-9A329D6F4473}"/>
              </a:ext>
            </a:extLst>
          </p:cNvPr>
          <p:cNvPicPr>
            <a:picLocks noChangeAspect="1"/>
          </p:cNvPicPr>
          <p:nvPr/>
        </p:nvPicPr>
        <p:blipFill>
          <a:blip r:embed="rId2"/>
          <a:stretch>
            <a:fillRect/>
          </a:stretch>
        </p:blipFill>
        <p:spPr>
          <a:xfrm>
            <a:off x="227854" y="2142067"/>
            <a:ext cx="5127917" cy="3922832"/>
          </a:xfrm>
          <a:prstGeom prst="rect">
            <a:avLst/>
          </a:prstGeom>
        </p:spPr>
      </p:pic>
    </p:spTree>
    <p:extLst>
      <p:ext uri="{BB962C8B-B14F-4D97-AF65-F5344CB8AC3E}">
        <p14:creationId xmlns:p14="http://schemas.microsoft.com/office/powerpoint/2010/main" val="1450501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CC69C4FD-A19F-421D-8E11-16FA7A31F4E8}"/>
              </a:ext>
            </a:extLst>
          </p:cNvPr>
          <p:cNvSpPr>
            <a:spLocks noGrp="1"/>
          </p:cNvSpPr>
          <p:nvPr>
            <p:ph type="title"/>
          </p:nvPr>
        </p:nvSpPr>
        <p:spPr>
          <a:xfrm>
            <a:off x="1030287" y="364787"/>
            <a:ext cx="10131425" cy="1456267"/>
          </a:xfrm>
        </p:spPr>
        <p:txBody>
          <a:bodyPr>
            <a:normAutofit/>
          </a:bodyPr>
          <a:lstStyle/>
          <a:p>
            <a:pPr algn="ctr"/>
            <a:r>
              <a:rPr lang="tr-TR" sz="4800" dirty="0">
                <a:solidFill>
                  <a:schemeClr val="accent2">
                    <a:lumMod val="60000"/>
                    <a:lumOff val="40000"/>
                  </a:schemeClr>
                </a:solidFill>
                <a:latin typeface="Bell MT" panose="02020503060305020303" pitchFamily="18" charset="0"/>
              </a:rPr>
              <a:t>UCI BİSİKLET TURU</a:t>
            </a:r>
          </a:p>
        </p:txBody>
      </p:sp>
      <p:sp>
        <p:nvSpPr>
          <p:cNvPr id="3" name="İçerik Yer Tutucusu 2">
            <a:extLst>
              <a:ext uri="{FF2B5EF4-FFF2-40B4-BE49-F238E27FC236}">
                <a16:creationId xmlns="" xmlns:a16="http://schemas.microsoft.com/office/drawing/2014/main" id="{DB67FF64-0F39-49B9-A1F6-B9E33FFED21E}"/>
              </a:ext>
            </a:extLst>
          </p:cNvPr>
          <p:cNvSpPr>
            <a:spLocks noGrp="1"/>
          </p:cNvSpPr>
          <p:nvPr>
            <p:ph idx="1"/>
          </p:nvPr>
        </p:nvSpPr>
        <p:spPr>
          <a:xfrm>
            <a:off x="685801" y="1235270"/>
            <a:ext cx="10617739" cy="3006387"/>
          </a:xfrm>
        </p:spPr>
        <p:txBody>
          <a:bodyPr/>
          <a:lstStyle/>
          <a:p>
            <a:pPr marL="0" indent="0">
              <a:buNone/>
            </a:pPr>
            <a:r>
              <a:rPr lang="tr-TR" b="1" dirty="0">
                <a:solidFill>
                  <a:schemeClr val="accent2">
                    <a:lumMod val="60000"/>
                    <a:lumOff val="40000"/>
                  </a:schemeClr>
                </a:solidFill>
                <a:latin typeface="Bell MT" panose="02020503060305020303" pitchFamily="18" charset="0"/>
              </a:rPr>
              <a:t>UCI Dünya Turu</a:t>
            </a:r>
            <a:r>
              <a:rPr lang="tr-TR" dirty="0">
                <a:solidFill>
                  <a:schemeClr val="accent2">
                    <a:lumMod val="60000"/>
                    <a:lumOff val="40000"/>
                  </a:schemeClr>
                </a:solidFill>
                <a:latin typeface="Bell MT" panose="02020503060305020303" pitchFamily="18" charset="0"/>
              </a:rPr>
              <a:t>, (2009–2010: </a:t>
            </a:r>
            <a:r>
              <a:rPr lang="tr-TR" i="1" dirty="0">
                <a:solidFill>
                  <a:schemeClr val="accent2">
                    <a:lumMod val="60000"/>
                    <a:lumOff val="40000"/>
                  </a:schemeClr>
                </a:solidFill>
                <a:latin typeface="Bell MT" panose="02020503060305020303" pitchFamily="18" charset="0"/>
              </a:rPr>
              <a:t>UCI Dünya Sıralaması</a:t>
            </a:r>
            <a:r>
              <a:rPr lang="tr-TR" dirty="0">
                <a:solidFill>
                  <a:schemeClr val="accent2">
                    <a:lumMod val="60000"/>
                    <a:lumOff val="40000"/>
                  </a:schemeClr>
                </a:solidFill>
                <a:latin typeface="Bell MT" panose="02020503060305020303" pitchFamily="18" charset="0"/>
              </a:rPr>
              <a:t>), önde gelen yıllık erkek elit yol bisiklet turudur. Tur, 29 adet organizasyona ve bu yarışlardaki performansa göre belirlenen bir sıralama sistemine dayanmaktadır. Dünya Sıralaması 2009'da hayata geçirildi ve 2011 yılında </a:t>
            </a:r>
            <a:r>
              <a:rPr lang="tr-TR" dirty="0">
                <a:solidFill>
                  <a:schemeClr val="accent2">
                    <a:lumMod val="60000"/>
                    <a:lumOff val="40000"/>
                  </a:schemeClr>
                </a:solidFill>
                <a:latin typeface="Bell MT" panose="02020503060305020303" pitchFamily="18" charset="0"/>
                <a:hlinkClick r:id="rId2" tooltip="UCI ProTour (sayfa mevcut değil)"/>
              </a:rPr>
              <a:t>UCI </a:t>
            </a:r>
            <a:r>
              <a:rPr lang="tr-TR" dirty="0" err="1">
                <a:solidFill>
                  <a:schemeClr val="accent2">
                    <a:lumMod val="60000"/>
                    <a:lumOff val="40000"/>
                  </a:schemeClr>
                </a:solidFill>
                <a:latin typeface="Bell MT" panose="02020503060305020303" pitchFamily="18" charset="0"/>
                <a:hlinkClick r:id="rId2" tooltip="UCI ProTour (sayfa mevcut değil)"/>
              </a:rPr>
              <a:t>ProTour</a:t>
            </a:r>
            <a:r>
              <a:rPr lang="tr-TR" dirty="0">
                <a:solidFill>
                  <a:schemeClr val="accent2">
                    <a:lumMod val="60000"/>
                    <a:lumOff val="40000"/>
                  </a:schemeClr>
                </a:solidFill>
                <a:latin typeface="Bell MT" panose="02020503060305020303" pitchFamily="18" charset="0"/>
              </a:rPr>
              <a:t> ile tamamen birleştirildi.</a:t>
            </a:r>
          </a:p>
        </p:txBody>
      </p:sp>
      <p:pic>
        <p:nvPicPr>
          <p:cNvPr id="5" name="Resim 4">
            <a:extLst>
              <a:ext uri="{FF2B5EF4-FFF2-40B4-BE49-F238E27FC236}">
                <a16:creationId xmlns="" xmlns:a16="http://schemas.microsoft.com/office/drawing/2014/main" id="{0954837B-632E-47B3-A325-3ED22D09E384}"/>
              </a:ext>
            </a:extLst>
          </p:cNvPr>
          <p:cNvPicPr>
            <a:picLocks noChangeAspect="1"/>
          </p:cNvPicPr>
          <p:nvPr/>
        </p:nvPicPr>
        <p:blipFill>
          <a:blip r:embed="rId3"/>
          <a:stretch>
            <a:fillRect/>
          </a:stretch>
        </p:blipFill>
        <p:spPr>
          <a:xfrm>
            <a:off x="2752531" y="3601616"/>
            <a:ext cx="6419461" cy="3256384"/>
          </a:xfrm>
          <a:prstGeom prst="rect">
            <a:avLst/>
          </a:prstGeom>
        </p:spPr>
      </p:pic>
    </p:spTree>
    <p:extLst>
      <p:ext uri="{BB962C8B-B14F-4D97-AF65-F5344CB8AC3E}">
        <p14:creationId xmlns:p14="http://schemas.microsoft.com/office/powerpoint/2010/main" val="95392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4F5E89FF-D128-4F2A-8D5E-9390D74BAA9F}"/>
              </a:ext>
            </a:extLst>
          </p:cNvPr>
          <p:cNvSpPr>
            <a:spLocks noGrp="1"/>
          </p:cNvSpPr>
          <p:nvPr>
            <p:ph type="title"/>
          </p:nvPr>
        </p:nvSpPr>
        <p:spPr>
          <a:xfrm>
            <a:off x="1030287" y="181525"/>
            <a:ext cx="10131425" cy="1456267"/>
          </a:xfrm>
        </p:spPr>
        <p:txBody>
          <a:bodyPr>
            <a:normAutofit/>
          </a:bodyPr>
          <a:lstStyle/>
          <a:p>
            <a:pPr algn="ctr"/>
            <a:r>
              <a:rPr lang="tr-TR" sz="4800" dirty="0">
                <a:solidFill>
                  <a:schemeClr val="accent2">
                    <a:lumMod val="60000"/>
                    <a:lumOff val="40000"/>
                  </a:schemeClr>
                </a:solidFill>
                <a:latin typeface="Bell MT" panose="02020503060305020303" pitchFamily="18" charset="0"/>
              </a:rPr>
              <a:t>İTALYA BİSİKLET TURU</a:t>
            </a:r>
          </a:p>
        </p:txBody>
      </p:sp>
      <p:sp>
        <p:nvSpPr>
          <p:cNvPr id="3" name="İçerik Yer Tutucusu 2">
            <a:extLst>
              <a:ext uri="{FF2B5EF4-FFF2-40B4-BE49-F238E27FC236}">
                <a16:creationId xmlns="" xmlns:a16="http://schemas.microsoft.com/office/drawing/2014/main" id="{CA2D42A4-9C30-4908-980B-59F3A6703B53}"/>
              </a:ext>
            </a:extLst>
          </p:cNvPr>
          <p:cNvSpPr>
            <a:spLocks noGrp="1"/>
          </p:cNvSpPr>
          <p:nvPr>
            <p:ph idx="1"/>
          </p:nvPr>
        </p:nvSpPr>
        <p:spPr>
          <a:xfrm>
            <a:off x="5373914" y="2065867"/>
            <a:ext cx="6914625" cy="3649133"/>
          </a:xfrm>
        </p:spPr>
        <p:txBody>
          <a:bodyPr/>
          <a:lstStyle/>
          <a:p>
            <a:r>
              <a:rPr lang="tr-TR" dirty="0">
                <a:solidFill>
                  <a:schemeClr val="accent2">
                    <a:lumMod val="60000"/>
                    <a:lumOff val="40000"/>
                  </a:schemeClr>
                </a:solidFill>
                <a:latin typeface="Bell MT" panose="02020503060305020303" pitchFamily="18" charset="0"/>
              </a:rPr>
              <a:t>İtalya Bisiklet Turu, ilk olarak </a:t>
            </a:r>
            <a:r>
              <a:rPr lang="tr-TR" dirty="0">
                <a:solidFill>
                  <a:schemeClr val="accent2">
                    <a:lumMod val="60000"/>
                    <a:lumOff val="40000"/>
                  </a:schemeClr>
                </a:solidFill>
                <a:latin typeface="Bell MT" panose="02020503060305020303" pitchFamily="18" charset="0"/>
                <a:hlinkClick r:id="rId2" tooltip="1909"/>
              </a:rPr>
              <a:t>1909</a:t>
            </a:r>
            <a:r>
              <a:rPr lang="tr-TR" dirty="0">
                <a:solidFill>
                  <a:schemeClr val="accent2">
                    <a:lumMod val="60000"/>
                    <a:lumOff val="40000"/>
                  </a:schemeClr>
                </a:solidFill>
                <a:latin typeface="Bell MT" panose="02020503060305020303" pitchFamily="18" charset="0"/>
              </a:rPr>
              <a:t> yılında düzenlenen profesyonel </a:t>
            </a:r>
            <a:r>
              <a:rPr lang="tr-TR" dirty="0">
                <a:solidFill>
                  <a:schemeClr val="accent2">
                    <a:lumMod val="60000"/>
                    <a:lumOff val="40000"/>
                  </a:schemeClr>
                </a:solidFill>
                <a:latin typeface="Bell MT" panose="02020503060305020303" pitchFamily="18" charset="0"/>
                <a:hlinkClick r:id="rId3" tooltip="Yol bisikleti (sayfa mevcut değil)"/>
              </a:rPr>
              <a:t>yol bisikleti</a:t>
            </a:r>
            <a:r>
              <a:rPr lang="tr-TR" dirty="0">
                <a:solidFill>
                  <a:schemeClr val="accent2">
                    <a:lumMod val="60000"/>
                    <a:lumOff val="40000"/>
                  </a:schemeClr>
                </a:solidFill>
                <a:latin typeface="Bell MT" panose="02020503060305020303" pitchFamily="18" charset="0"/>
              </a:rPr>
              <a:t> yarışlarından birisidir. </a:t>
            </a:r>
            <a:r>
              <a:rPr lang="tr-TR" dirty="0" err="1">
                <a:solidFill>
                  <a:schemeClr val="accent2">
                    <a:lumMod val="60000"/>
                    <a:lumOff val="40000"/>
                  </a:schemeClr>
                </a:solidFill>
                <a:latin typeface="Bell MT" panose="02020503060305020303" pitchFamily="18" charset="0"/>
                <a:hlinkClick r:id="rId4" tooltip="Tour de France"/>
              </a:rPr>
              <a:t>Tour</a:t>
            </a:r>
            <a:r>
              <a:rPr lang="tr-TR" dirty="0">
                <a:solidFill>
                  <a:schemeClr val="accent2">
                    <a:lumMod val="60000"/>
                    <a:lumOff val="40000"/>
                  </a:schemeClr>
                </a:solidFill>
                <a:latin typeface="Bell MT" panose="02020503060305020303" pitchFamily="18" charset="0"/>
                <a:hlinkClick r:id="rId4" tooltip="Tour de France"/>
              </a:rPr>
              <a:t> de France</a:t>
            </a:r>
            <a:r>
              <a:rPr lang="tr-TR" dirty="0">
                <a:solidFill>
                  <a:schemeClr val="accent2">
                    <a:lumMod val="60000"/>
                    <a:lumOff val="40000"/>
                  </a:schemeClr>
                </a:solidFill>
                <a:latin typeface="Bell MT" panose="02020503060305020303" pitchFamily="18" charset="0"/>
              </a:rPr>
              <a:t> ve </a:t>
            </a:r>
            <a:r>
              <a:rPr lang="tr-TR" dirty="0" err="1">
                <a:solidFill>
                  <a:schemeClr val="accent2">
                    <a:lumMod val="60000"/>
                    <a:lumOff val="40000"/>
                  </a:schemeClr>
                </a:solidFill>
                <a:latin typeface="Bell MT" panose="02020503060305020303" pitchFamily="18" charset="0"/>
                <a:hlinkClick r:id="rId5" tooltip="Vuelta a España"/>
              </a:rPr>
              <a:t>Vuelta</a:t>
            </a:r>
            <a:r>
              <a:rPr lang="tr-TR" dirty="0">
                <a:solidFill>
                  <a:schemeClr val="accent2">
                    <a:lumMod val="60000"/>
                    <a:lumOff val="40000"/>
                  </a:schemeClr>
                </a:solidFill>
                <a:latin typeface="Bell MT" panose="02020503060305020303" pitchFamily="18" charset="0"/>
                <a:hlinkClick r:id="rId5" tooltip="Vuelta a España"/>
              </a:rPr>
              <a:t> a </a:t>
            </a:r>
            <a:r>
              <a:rPr lang="tr-TR" dirty="0" err="1">
                <a:solidFill>
                  <a:schemeClr val="accent2">
                    <a:lumMod val="60000"/>
                    <a:lumOff val="40000"/>
                  </a:schemeClr>
                </a:solidFill>
                <a:latin typeface="Bell MT" panose="02020503060305020303" pitchFamily="18" charset="0"/>
                <a:hlinkClick r:id="rId5" tooltip="Vuelta a España"/>
              </a:rPr>
              <a:t>España</a:t>
            </a:r>
            <a:r>
              <a:rPr lang="tr-TR" dirty="0">
                <a:solidFill>
                  <a:schemeClr val="accent2">
                    <a:lumMod val="60000"/>
                    <a:lumOff val="40000"/>
                  </a:schemeClr>
                </a:solidFill>
                <a:latin typeface="Bell MT" panose="02020503060305020303" pitchFamily="18" charset="0"/>
              </a:rPr>
              <a:t> ile birlikte </a:t>
            </a:r>
            <a:r>
              <a:rPr lang="tr-TR" dirty="0" err="1">
                <a:solidFill>
                  <a:schemeClr val="accent2">
                    <a:lumMod val="60000"/>
                    <a:lumOff val="40000"/>
                  </a:schemeClr>
                </a:solidFill>
                <a:latin typeface="Bell MT" panose="02020503060305020303" pitchFamily="18" charset="0"/>
                <a:hlinkClick r:id="rId6" tooltip="Grands Tours (sayfa mevcut değil)"/>
              </a:rPr>
              <a:t>Grands</a:t>
            </a:r>
            <a:r>
              <a:rPr lang="tr-TR" dirty="0">
                <a:solidFill>
                  <a:schemeClr val="accent2">
                    <a:lumMod val="60000"/>
                    <a:lumOff val="40000"/>
                  </a:schemeClr>
                </a:solidFill>
                <a:latin typeface="Bell MT" panose="02020503060305020303" pitchFamily="18" charset="0"/>
                <a:hlinkClick r:id="rId6" tooltip="Grands Tours (sayfa mevcut değil)"/>
              </a:rPr>
              <a:t> </a:t>
            </a:r>
            <a:r>
              <a:rPr lang="tr-TR" dirty="0" err="1">
                <a:solidFill>
                  <a:schemeClr val="accent2">
                    <a:lumMod val="60000"/>
                    <a:lumOff val="40000"/>
                  </a:schemeClr>
                </a:solidFill>
                <a:latin typeface="Bell MT" panose="02020503060305020303" pitchFamily="18" charset="0"/>
                <a:hlinkClick r:id="rId6" tooltip="Grands Tours (sayfa mevcut değil)"/>
              </a:rPr>
              <a:t>Tours</a:t>
            </a:r>
            <a:r>
              <a:rPr lang="tr-TR" dirty="0">
                <a:solidFill>
                  <a:schemeClr val="accent2">
                    <a:lumMod val="60000"/>
                    <a:lumOff val="40000"/>
                  </a:schemeClr>
                </a:solidFill>
                <a:latin typeface="Bell MT" panose="02020503060305020303" pitchFamily="18" charset="0"/>
              </a:rPr>
              <a:t> denilen üç önemli turu oluşturmaktadır.</a:t>
            </a:r>
          </a:p>
          <a:p>
            <a:r>
              <a:rPr lang="tr-TR" dirty="0">
                <a:solidFill>
                  <a:schemeClr val="accent2">
                    <a:lumMod val="60000"/>
                    <a:lumOff val="40000"/>
                  </a:schemeClr>
                </a:solidFill>
                <a:latin typeface="Bell MT" panose="02020503060305020303" pitchFamily="18" charset="0"/>
              </a:rPr>
              <a:t>Genelde </a:t>
            </a:r>
            <a:r>
              <a:rPr lang="tr-TR" dirty="0">
                <a:solidFill>
                  <a:schemeClr val="accent2">
                    <a:lumMod val="60000"/>
                    <a:lumOff val="40000"/>
                  </a:schemeClr>
                </a:solidFill>
                <a:latin typeface="Bell MT" panose="02020503060305020303" pitchFamily="18" charset="0"/>
                <a:hlinkClick r:id="rId7" tooltip="Mayıs"/>
              </a:rPr>
              <a:t>Mayıs</a:t>
            </a:r>
            <a:r>
              <a:rPr lang="tr-TR" dirty="0">
                <a:solidFill>
                  <a:schemeClr val="accent2">
                    <a:lumMod val="60000"/>
                    <a:lumOff val="40000"/>
                  </a:schemeClr>
                </a:solidFill>
                <a:latin typeface="Bell MT" panose="02020503060305020303" pitchFamily="18" charset="0"/>
              </a:rPr>
              <a:t> ayında başlayıp üç hafta sürmektedir. Etaplar her yıl değişmektedir. Daha önce </a:t>
            </a:r>
            <a:r>
              <a:rPr lang="tr-TR" dirty="0">
                <a:solidFill>
                  <a:schemeClr val="accent2">
                    <a:lumMod val="60000"/>
                    <a:lumOff val="40000"/>
                  </a:schemeClr>
                </a:solidFill>
                <a:latin typeface="Bell MT" panose="02020503060305020303" pitchFamily="18" charset="0"/>
                <a:hlinkClick r:id="rId8" tooltip="Sardunya Adası"/>
              </a:rPr>
              <a:t>Sardunya</a:t>
            </a:r>
            <a:r>
              <a:rPr lang="tr-TR" dirty="0">
                <a:solidFill>
                  <a:schemeClr val="accent2">
                    <a:lumMod val="60000"/>
                    <a:lumOff val="40000"/>
                  </a:schemeClr>
                </a:solidFill>
                <a:latin typeface="Bell MT" panose="02020503060305020303" pitchFamily="18" charset="0"/>
              </a:rPr>
              <a:t> ve </a:t>
            </a:r>
            <a:r>
              <a:rPr lang="tr-TR" dirty="0">
                <a:solidFill>
                  <a:schemeClr val="accent2">
                    <a:lumMod val="60000"/>
                    <a:lumOff val="40000"/>
                  </a:schemeClr>
                </a:solidFill>
                <a:latin typeface="Bell MT" panose="02020503060305020303" pitchFamily="18" charset="0"/>
                <a:hlinkClick r:id="rId9" tooltip="Sicilya"/>
              </a:rPr>
              <a:t>Sicilya</a:t>
            </a:r>
            <a:r>
              <a:rPr lang="tr-TR" dirty="0">
                <a:solidFill>
                  <a:schemeClr val="accent2">
                    <a:lumMod val="60000"/>
                    <a:lumOff val="40000"/>
                  </a:schemeClr>
                </a:solidFill>
                <a:latin typeface="Bell MT" panose="02020503060305020303" pitchFamily="18" charset="0"/>
              </a:rPr>
              <a:t> Adalarında da yarışılmıştır. Etaplar sprint </a:t>
            </a:r>
            <a:r>
              <a:rPr lang="tr-TR" dirty="0" err="1">
                <a:solidFill>
                  <a:schemeClr val="accent2">
                    <a:lumMod val="60000"/>
                    <a:lumOff val="40000"/>
                  </a:schemeClr>
                </a:solidFill>
                <a:latin typeface="Bell MT" panose="02020503060305020303" pitchFamily="18" charset="0"/>
              </a:rPr>
              <a:t>etapı</a:t>
            </a:r>
            <a:r>
              <a:rPr lang="tr-TR" dirty="0">
                <a:solidFill>
                  <a:schemeClr val="accent2">
                    <a:lumMod val="60000"/>
                    <a:lumOff val="40000"/>
                  </a:schemeClr>
                </a:solidFill>
                <a:latin typeface="Bell MT" panose="02020503060305020303" pitchFamily="18" charset="0"/>
              </a:rPr>
              <a:t>, dağ </a:t>
            </a:r>
            <a:r>
              <a:rPr lang="tr-TR" dirty="0" err="1">
                <a:solidFill>
                  <a:schemeClr val="accent2">
                    <a:lumMod val="60000"/>
                    <a:lumOff val="40000"/>
                  </a:schemeClr>
                </a:solidFill>
                <a:latin typeface="Bell MT" panose="02020503060305020303" pitchFamily="18" charset="0"/>
              </a:rPr>
              <a:t>etapı</a:t>
            </a:r>
            <a:r>
              <a:rPr lang="tr-TR" dirty="0">
                <a:solidFill>
                  <a:schemeClr val="accent2">
                    <a:lumMod val="60000"/>
                    <a:lumOff val="40000"/>
                  </a:schemeClr>
                </a:solidFill>
                <a:latin typeface="Bell MT" panose="02020503060305020303" pitchFamily="18" charset="0"/>
              </a:rPr>
              <a:t>, zamana karşı etabı olmak üzere üç çeşittir. Ortalama 21 etaptan oluşmaktadır.</a:t>
            </a:r>
          </a:p>
          <a:p>
            <a:endParaRPr lang="tr-TR" dirty="0">
              <a:solidFill>
                <a:schemeClr val="accent2">
                  <a:lumMod val="60000"/>
                  <a:lumOff val="40000"/>
                </a:schemeClr>
              </a:solidFill>
              <a:latin typeface="Bell MT" panose="02020503060305020303" pitchFamily="18" charset="0"/>
            </a:endParaRPr>
          </a:p>
        </p:txBody>
      </p:sp>
      <p:pic>
        <p:nvPicPr>
          <p:cNvPr id="5" name="Resim 4">
            <a:extLst>
              <a:ext uri="{FF2B5EF4-FFF2-40B4-BE49-F238E27FC236}">
                <a16:creationId xmlns="" xmlns:a16="http://schemas.microsoft.com/office/drawing/2014/main" id="{11DAD0CE-A441-4D34-921C-BE05AF3A6DFE}"/>
              </a:ext>
            </a:extLst>
          </p:cNvPr>
          <p:cNvPicPr>
            <a:picLocks noChangeAspect="1"/>
          </p:cNvPicPr>
          <p:nvPr/>
        </p:nvPicPr>
        <p:blipFill>
          <a:blip r:embed="rId10"/>
          <a:stretch>
            <a:fillRect/>
          </a:stretch>
        </p:blipFill>
        <p:spPr>
          <a:xfrm>
            <a:off x="7200189" y="4959086"/>
            <a:ext cx="1843700" cy="1973693"/>
          </a:xfrm>
          <a:prstGeom prst="rect">
            <a:avLst/>
          </a:prstGeom>
        </p:spPr>
      </p:pic>
      <p:pic>
        <p:nvPicPr>
          <p:cNvPr id="7" name="Resim 6">
            <a:extLst>
              <a:ext uri="{FF2B5EF4-FFF2-40B4-BE49-F238E27FC236}">
                <a16:creationId xmlns="" xmlns:a16="http://schemas.microsoft.com/office/drawing/2014/main" id="{599696D4-6532-4D11-A85E-1FF2BCF47FCC}"/>
              </a:ext>
            </a:extLst>
          </p:cNvPr>
          <p:cNvPicPr>
            <a:picLocks noChangeAspect="1"/>
          </p:cNvPicPr>
          <p:nvPr/>
        </p:nvPicPr>
        <p:blipFill>
          <a:blip r:embed="rId11"/>
          <a:stretch>
            <a:fillRect/>
          </a:stretch>
        </p:blipFill>
        <p:spPr>
          <a:xfrm>
            <a:off x="167951" y="1943159"/>
            <a:ext cx="5271278" cy="4644254"/>
          </a:xfrm>
          <a:prstGeom prst="rect">
            <a:avLst/>
          </a:prstGeom>
        </p:spPr>
      </p:pic>
      <p:pic>
        <p:nvPicPr>
          <p:cNvPr id="9" name="Resim 8">
            <a:extLst>
              <a:ext uri="{FF2B5EF4-FFF2-40B4-BE49-F238E27FC236}">
                <a16:creationId xmlns="" xmlns:a16="http://schemas.microsoft.com/office/drawing/2014/main" id="{9244C8FF-15B2-4F4B-94A1-206101EF9EA5}"/>
              </a:ext>
            </a:extLst>
          </p:cNvPr>
          <p:cNvPicPr>
            <a:picLocks noChangeAspect="1"/>
          </p:cNvPicPr>
          <p:nvPr/>
        </p:nvPicPr>
        <p:blipFill>
          <a:blip r:embed="rId12"/>
          <a:stretch>
            <a:fillRect/>
          </a:stretch>
        </p:blipFill>
        <p:spPr>
          <a:xfrm>
            <a:off x="10682931" y="-43301"/>
            <a:ext cx="1509069" cy="1186301"/>
          </a:xfrm>
          <a:prstGeom prst="rect">
            <a:avLst/>
          </a:prstGeom>
        </p:spPr>
      </p:pic>
    </p:spTree>
    <p:extLst>
      <p:ext uri="{BB962C8B-B14F-4D97-AF65-F5344CB8AC3E}">
        <p14:creationId xmlns:p14="http://schemas.microsoft.com/office/powerpoint/2010/main" val="1671067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4C59935B-6480-4303-BA66-ABAF0A47EAAE}"/>
              </a:ext>
            </a:extLst>
          </p:cNvPr>
          <p:cNvSpPr>
            <a:spLocks noGrp="1"/>
          </p:cNvSpPr>
          <p:nvPr>
            <p:ph type="title"/>
          </p:nvPr>
        </p:nvSpPr>
        <p:spPr/>
        <p:txBody>
          <a:bodyPr>
            <a:normAutofit/>
          </a:bodyPr>
          <a:lstStyle/>
          <a:p>
            <a:pPr algn="ctr"/>
            <a:r>
              <a:rPr lang="tr-TR" sz="4800" dirty="0">
                <a:solidFill>
                  <a:schemeClr val="accent2">
                    <a:lumMod val="60000"/>
                    <a:lumOff val="40000"/>
                  </a:schemeClr>
                </a:solidFill>
                <a:latin typeface="Bell MT" panose="02020503060305020303" pitchFamily="18" charset="0"/>
              </a:rPr>
              <a:t>İSPANYA BİSİKLET TURU</a:t>
            </a:r>
          </a:p>
        </p:txBody>
      </p:sp>
      <p:sp>
        <p:nvSpPr>
          <p:cNvPr id="3" name="İçerik Yer Tutucusu 2">
            <a:extLst>
              <a:ext uri="{FF2B5EF4-FFF2-40B4-BE49-F238E27FC236}">
                <a16:creationId xmlns="" xmlns:a16="http://schemas.microsoft.com/office/drawing/2014/main" id="{844DD793-C6CD-4092-AED6-06583E66BA2D}"/>
              </a:ext>
            </a:extLst>
          </p:cNvPr>
          <p:cNvSpPr>
            <a:spLocks noGrp="1"/>
          </p:cNvSpPr>
          <p:nvPr>
            <p:ph idx="1"/>
          </p:nvPr>
        </p:nvSpPr>
        <p:spPr>
          <a:xfrm>
            <a:off x="685800" y="1965671"/>
            <a:ext cx="10131425" cy="2504578"/>
          </a:xfrm>
        </p:spPr>
        <p:txBody>
          <a:bodyPr/>
          <a:lstStyle/>
          <a:p>
            <a:pPr marL="0" indent="0">
              <a:buNone/>
            </a:pPr>
            <a:r>
              <a:rPr lang="tr-TR" dirty="0">
                <a:solidFill>
                  <a:schemeClr val="accent2">
                    <a:lumMod val="60000"/>
                    <a:lumOff val="40000"/>
                  </a:schemeClr>
                </a:solidFill>
                <a:latin typeface="Bell MT" panose="02020503060305020303" pitchFamily="18" charset="0"/>
              </a:rPr>
              <a:t>İlk defa </a:t>
            </a:r>
            <a:r>
              <a:rPr lang="tr-TR" dirty="0">
                <a:solidFill>
                  <a:schemeClr val="accent2">
                    <a:lumMod val="60000"/>
                    <a:lumOff val="40000"/>
                  </a:schemeClr>
                </a:solidFill>
                <a:latin typeface="Bell MT" panose="02020503060305020303" pitchFamily="18" charset="0"/>
                <a:hlinkClick r:id="rId2" tooltip="1395 İspanya Bisiklet Turu (sayfa mevcut değil)"/>
              </a:rPr>
              <a:t>1935</a:t>
            </a:r>
            <a:r>
              <a:rPr lang="tr-TR" dirty="0">
                <a:solidFill>
                  <a:schemeClr val="accent2">
                    <a:lumMod val="60000"/>
                    <a:lumOff val="40000"/>
                  </a:schemeClr>
                </a:solidFill>
                <a:latin typeface="Bell MT" panose="02020503060305020303" pitchFamily="18" charset="0"/>
              </a:rPr>
              <a:t> tarihinde yapılmış ve </a:t>
            </a:r>
            <a:r>
              <a:rPr lang="tr-TR" dirty="0">
                <a:solidFill>
                  <a:schemeClr val="accent2">
                    <a:lumMod val="60000"/>
                    <a:lumOff val="40000"/>
                  </a:schemeClr>
                </a:solidFill>
                <a:latin typeface="Bell MT" panose="02020503060305020303" pitchFamily="18" charset="0"/>
                <a:hlinkClick r:id="rId3" tooltip="1955 İspanya Bisiklet Turu"/>
              </a:rPr>
              <a:t>1955</a:t>
            </a:r>
            <a:r>
              <a:rPr lang="tr-TR" dirty="0">
                <a:solidFill>
                  <a:schemeClr val="accent2">
                    <a:lumMod val="60000"/>
                    <a:lumOff val="40000"/>
                  </a:schemeClr>
                </a:solidFill>
                <a:latin typeface="Bell MT" panose="02020503060305020303" pitchFamily="18" charset="0"/>
              </a:rPr>
              <a:t> yılından itibaren yıllık olmuştur. İspanya'da değişik rotalarda yapılan üç haftalık yarıştır.</a:t>
            </a:r>
          </a:p>
          <a:p>
            <a:pPr marL="0" indent="0">
              <a:buNone/>
            </a:pPr>
            <a:r>
              <a:rPr lang="tr-TR" dirty="0">
                <a:solidFill>
                  <a:schemeClr val="accent2">
                    <a:lumMod val="60000"/>
                    <a:lumOff val="40000"/>
                  </a:schemeClr>
                </a:solidFill>
                <a:latin typeface="Bell MT" panose="02020503060305020303" pitchFamily="18" charset="0"/>
              </a:rPr>
              <a:t>Eskiden İlkbahar'da yapılıyordu fakat </a:t>
            </a:r>
            <a:r>
              <a:rPr lang="tr-TR" dirty="0">
                <a:solidFill>
                  <a:schemeClr val="accent2">
                    <a:lumMod val="60000"/>
                    <a:lumOff val="40000"/>
                  </a:schemeClr>
                </a:solidFill>
                <a:latin typeface="Bell MT" panose="02020503060305020303" pitchFamily="18" charset="0"/>
                <a:hlinkClick r:id="rId3" tooltip="1955 İspanya Bisiklet Turu"/>
              </a:rPr>
              <a:t>1955</a:t>
            </a:r>
            <a:r>
              <a:rPr lang="tr-TR" dirty="0">
                <a:solidFill>
                  <a:schemeClr val="accent2">
                    <a:lumMod val="60000"/>
                    <a:lumOff val="40000"/>
                  </a:schemeClr>
                </a:solidFill>
                <a:latin typeface="Bell MT" panose="02020503060305020303" pitchFamily="18" charset="0"/>
              </a:rPr>
              <a:t> den beri </a:t>
            </a:r>
            <a:r>
              <a:rPr lang="tr-TR" dirty="0">
                <a:solidFill>
                  <a:schemeClr val="accent2">
                    <a:lumMod val="60000"/>
                    <a:lumOff val="40000"/>
                  </a:schemeClr>
                </a:solidFill>
                <a:latin typeface="Bell MT" panose="02020503060305020303" pitchFamily="18" charset="0"/>
                <a:hlinkClick r:id="rId4" tooltip="Eylül"/>
              </a:rPr>
              <a:t>Eylül</a:t>
            </a:r>
            <a:r>
              <a:rPr lang="tr-TR" dirty="0">
                <a:solidFill>
                  <a:schemeClr val="accent2">
                    <a:lumMod val="60000"/>
                    <a:lumOff val="40000"/>
                  </a:schemeClr>
                </a:solidFill>
                <a:latin typeface="Bell MT" panose="02020503060305020303" pitchFamily="18" charset="0"/>
              </a:rPr>
              <a:t> ayında yapılmaktadır. Yarış iki adet bireysel zaman yarışını içermektedir. İspanya Bisiklet Turu geleneksel olarak </a:t>
            </a:r>
            <a:r>
              <a:rPr lang="tr-TR" dirty="0">
                <a:solidFill>
                  <a:schemeClr val="accent2">
                    <a:lumMod val="60000"/>
                    <a:lumOff val="40000"/>
                  </a:schemeClr>
                </a:solidFill>
                <a:latin typeface="Bell MT" panose="02020503060305020303" pitchFamily="18" charset="0"/>
                <a:hlinkClick r:id="rId5" tooltip="İspanya"/>
              </a:rPr>
              <a:t>İspanya</a:t>
            </a:r>
            <a:r>
              <a:rPr lang="tr-TR" dirty="0">
                <a:solidFill>
                  <a:schemeClr val="accent2">
                    <a:lumMod val="60000"/>
                    <a:lumOff val="40000"/>
                  </a:schemeClr>
                </a:solidFill>
                <a:latin typeface="Bell MT" panose="02020503060305020303" pitchFamily="18" charset="0"/>
              </a:rPr>
              <a:t>'nın </a:t>
            </a:r>
            <a:r>
              <a:rPr lang="tr-TR" dirty="0">
                <a:solidFill>
                  <a:schemeClr val="accent2">
                    <a:lumMod val="60000"/>
                    <a:lumOff val="40000"/>
                  </a:schemeClr>
                </a:solidFill>
                <a:latin typeface="Bell MT" panose="02020503060305020303" pitchFamily="18" charset="0"/>
                <a:hlinkClick r:id="rId6" tooltip="Madrid"/>
              </a:rPr>
              <a:t>Madrid</a:t>
            </a:r>
            <a:r>
              <a:rPr lang="tr-TR" dirty="0">
                <a:solidFill>
                  <a:schemeClr val="accent2">
                    <a:lumMod val="60000"/>
                    <a:lumOff val="40000"/>
                  </a:schemeClr>
                </a:solidFill>
                <a:latin typeface="Bell MT" panose="02020503060305020303" pitchFamily="18" charset="0"/>
              </a:rPr>
              <a:t> şehrinde biter.</a:t>
            </a:r>
          </a:p>
        </p:txBody>
      </p:sp>
      <p:pic>
        <p:nvPicPr>
          <p:cNvPr id="5" name="Resim 4">
            <a:extLst>
              <a:ext uri="{FF2B5EF4-FFF2-40B4-BE49-F238E27FC236}">
                <a16:creationId xmlns="" xmlns:a16="http://schemas.microsoft.com/office/drawing/2014/main" id="{8E3CA2F0-3D84-4B62-A148-46446FE57F13}"/>
              </a:ext>
            </a:extLst>
          </p:cNvPr>
          <p:cNvPicPr>
            <a:picLocks noChangeAspect="1"/>
          </p:cNvPicPr>
          <p:nvPr/>
        </p:nvPicPr>
        <p:blipFill>
          <a:blip r:embed="rId7"/>
          <a:stretch>
            <a:fillRect/>
          </a:stretch>
        </p:blipFill>
        <p:spPr>
          <a:xfrm>
            <a:off x="4798952" y="4085793"/>
            <a:ext cx="6707248" cy="2743200"/>
          </a:xfrm>
          <a:prstGeom prst="rect">
            <a:avLst/>
          </a:prstGeom>
        </p:spPr>
      </p:pic>
      <p:pic>
        <p:nvPicPr>
          <p:cNvPr id="7" name="Resim 6">
            <a:extLst>
              <a:ext uri="{FF2B5EF4-FFF2-40B4-BE49-F238E27FC236}">
                <a16:creationId xmlns="" xmlns:a16="http://schemas.microsoft.com/office/drawing/2014/main" id="{CE11D52E-2F12-4091-AE7D-0558980CB793}"/>
              </a:ext>
            </a:extLst>
          </p:cNvPr>
          <p:cNvPicPr>
            <a:picLocks noChangeAspect="1"/>
          </p:cNvPicPr>
          <p:nvPr/>
        </p:nvPicPr>
        <p:blipFill>
          <a:blip r:embed="rId8"/>
          <a:stretch>
            <a:fillRect/>
          </a:stretch>
        </p:blipFill>
        <p:spPr>
          <a:xfrm>
            <a:off x="1018979" y="4205104"/>
            <a:ext cx="2983853" cy="2504578"/>
          </a:xfrm>
          <a:prstGeom prst="rect">
            <a:avLst/>
          </a:prstGeom>
        </p:spPr>
      </p:pic>
      <p:pic>
        <p:nvPicPr>
          <p:cNvPr id="9" name="Resim 8">
            <a:extLst>
              <a:ext uri="{FF2B5EF4-FFF2-40B4-BE49-F238E27FC236}">
                <a16:creationId xmlns="" xmlns:a16="http://schemas.microsoft.com/office/drawing/2014/main" id="{A58B6138-1E6E-4221-B8C3-5752CBE58DEC}"/>
              </a:ext>
            </a:extLst>
          </p:cNvPr>
          <p:cNvPicPr>
            <a:picLocks noChangeAspect="1"/>
          </p:cNvPicPr>
          <p:nvPr/>
        </p:nvPicPr>
        <p:blipFill>
          <a:blip r:embed="rId9"/>
          <a:stretch>
            <a:fillRect/>
          </a:stretch>
        </p:blipFill>
        <p:spPr>
          <a:xfrm>
            <a:off x="10468985" y="1"/>
            <a:ext cx="1723015" cy="1306286"/>
          </a:xfrm>
          <a:prstGeom prst="rect">
            <a:avLst/>
          </a:prstGeom>
        </p:spPr>
      </p:pic>
    </p:spTree>
    <p:extLst>
      <p:ext uri="{BB962C8B-B14F-4D97-AF65-F5344CB8AC3E}">
        <p14:creationId xmlns:p14="http://schemas.microsoft.com/office/powerpoint/2010/main" val="1520765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14304B0F-47BD-4271-9861-B143D8C8A3E4}"/>
              </a:ext>
            </a:extLst>
          </p:cNvPr>
          <p:cNvSpPr>
            <a:spLocks noGrp="1"/>
          </p:cNvSpPr>
          <p:nvPr>
            <p:ph type="title"/>
          </p:nvPr>
        </p:nvSpPr>
        <p:spPr>
          <a:xfrm>
            <a:off x="1030287" y="2700866"/>
            <a:ext cx="10131425" cy="1456267"/>
          </a:xfrm>
        </p:spPr>
        <p:txBody>
          <a:bodyPr>
            <a:noAutofit/>
          </a:bodyPr>
          <a:lstStyle/>
          <a:p>
            <a:pPr algn="ctr"/>
            <a:r>
              <a:rPr lang="tr-TR" sz="4800" dirty="0">
                <a:solidFill>
                  <a:schemeClr val="accent2">
                    <a:lumMod val="60000"/>
                    <a:lumOff val="40000"/>
                  </a:schemeClr>
                </a:solidFill>
                <a:latin typeface="Bell MT" panose="02020503060305020303" pitchFamily="18" charset="0"/>
              </a:rPr>
              <a:t>Türkiye’de düzenlenen organizasyonlar</a:t>
            </a:r>
          </a:p>
        </p:txBody>
      </p:sp>
      <p:pic>
        <p:nvPicPr>
          <p:cNvPr id="5" name="Resim 4">
            <a:extLst>
              <a:ext uri="{FF2B5EF4-FFF2-40B4-BE49-F238E27FC236}">
                <a16:creationId xmlns="" xmlns:a16="http://schemas.microsoft.com/office/drawing/2014/main" id="{998B0FA4-3686-4347-899A-01E63216FAC1}"/>
              </a:ext>
            </a:extLst>
          </p:cNvPr>
          <p:cNvPicPr>
            <a:picLocks noChangeAspect="1"/>
          </p:cNvPicPr>
          <p:nvPr/>
        </p:nvPicPr>
        <p:blipFill>
          <a:blip r:embed="rId2"/>
          <a:stretch>
            <a:fillRect/>
          </a:stretch>
        </p:blipFill>
        <p:spPr>
          <a:xfrm>
            <a:off x="10744200" y="0"/>
            <a:ext cx="1447800" cy="1028700"/>
          </a:xfrm>
          <a:prstGeom prst="rect">
            <a:avLst/>
          </a:prstGeom>
        </p:spPr>
      </p:pic>
    </p:spTree>
    <p:extLst>
      <p:ext uri="{BB962C8B-B14F-4D97-AF65-F5344CB8AC3E}">
        <p14:creationId xmlns:p14="http://schemas.microsoft.com/office/powerpoint/2010/main" val="10845517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ökyüzü">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Gökyüzü</Template>
  <TotalTime>241</TotalTime>
  <Words>211</Words>
  <Application>Microsoft Office PowerPoint</Application>
  <PresentationFormat>Geniş ekran</PresentationFormat>
  <Paragraphs>35</Paragraphs>
  <Slides>13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13</vt:i4>
      </vt:variant>
    </vt:vector>
  </HeadingPairs>
  <TitlesOfParts>
    <vt:vector size="18" baseType="lpstr">
      <vt:lpstr>Arial</vt:lpstr>
      <vt:lpstr>Bell MT</vt:lpstr>
      <vt:lpstr>Calibri</vt:lpstr>
      <vt:lpstr>Calibri Light</vt:lpstr>
      <vt:lpstr>Gökyüzü</vt:lpstr>
      <vt:lpstr>DÜNYACA ÜNLÜ BİSİKLET ORGANİZASYONLARI</vt:lpstr>
      <vt:lpstr>ULUSLARARASI  ORGANİZASYONLAR</vt:lpstr>
      <vt:lpstr>TOUR DE FRANCE</vt:lpstr>
      <vt:lpstr>kategoriler</vt:lpstr>
      <vt:lpstr>Yol Bisikleti Dünya Şampiyonası </vt:lpstr>
      <vt:lpstr>UCI BİSİKLET TURU</vt:lpstr>
      <vt:lpstr>İTALYA BİSİKLET TURU</vt:lpstr>
      <vt:lpstr>İSPANYA BİSİKLET TURU</vt:lpstr>
      <vt:lpstr>Türkiye’de düzenlenen organizasyonlar</vt:lpstr>
      <vt:lpstr>Cumhurbaşkanlığı Türkiye Bisiklet Turu</vt:lpstr>
      <vt:lpstr>DİĞER ULUSLARARASI KURULUŞLAR</vt:lpstr>
      <vt:lpstr>DİNLEDİĞİNİZ İÇİN TEŞEKKÜRLER</vt:lpstr>
      <vt:lpstr>kaynakça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DÜNYACA ÜNLÜ BİSİKLET ORGANİZASYONLARI</dc:title>
  <dc:creator>Buğra Acısu</dc:creator>
  <cp:lastModifiedBy>forest explorer</cp:lastModifiedBy>
  <cp:revision>20</cp:revision>
  <dcterms:created xsi:type="dcterms:W3CDTF">2018-12-10T21:35:25Z</dcterms:created>
  <dcterms:modified xsi:type="dcterms:W3CDTF">2019-12-04T05:38:31Z</dcterms:modified>
</cp:coreProperties>
</file>