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5" r:id="rId3"/>
    <p:sldId id="276" r:id="rId4"/>
    <p:sldId id="277" r:id="rId5"/>
    <p:sldId id="278" r:id="rId6"/>
    <p:sldId id="279" r:id="rId7"/>
    <p:sldId id="280" r:id="rId8"/>
    <p:sldId id="281"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72" d="100"/>
          <a:sy n="72" d="100"/>
        </p:scale>
        <p:origin x="6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7/6/2020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7/6/2020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7/6/2020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7/6/2020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7/6/2020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7/6/2020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7/6/2020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7/6/2020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7/6/2020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licey.net/free/4-russkii_yazyk/41-kurs_russkogo_yazyka_russkii_yazyk_i_kultura_obscheniya/stages/767-15_proiznoshenie_otdelnyh_sochetanii_zvukov__slov_i_form_slov.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809CE-F913-4E8B-991D-34F50DACC2D4}"/>
              </a:ext>
            </a:extLst>
          </p:cNvPr>
          <p:cNvSpPr>
            <a:spLocks noGrp="1"/>
          </p:cNvSpPr>
          <p:nvPr>
            <p:ph type="ctrTitle"/>
          </p:nvPr>
        </p:nvSpPr>
        <p:spPr/>
        <p:txBody>
          <a:bodyPr/>
          <a:lstStyle/>
          <a:p>
            <a:r>
              <a:rPr lang="ru-RU" dirty="0"/>
              <a:t>Фонетика </a:t>
            </a:r>
            <a:r>
              <a:rPr lang="tr-TR" dirty="0"/>
              <a:t>I</a:t>
            </a:r>
            <a:endParaRPr lang="en-US" dirty="0"/>
          </a:p>
        </p:txBody>
      </p:sp>
      <p:sp>
        <p:nvSpPr>
          <p:cNvPr id="3" name="Subtitle 2">
            <a:extLst>
              <a:ext uri="{FF2B5EF4-FFF2-40B4-BE49-F238E27FC236}">
                <a16:creationId xmlns:a16="http://schemas.microsoft.com/office/drawing/2014/main" id="{760F2AB2-7B92-4BD1-94D6-4FCDE5E3BB70}"/>
              </a:ext>
            </a:extLst>
          </p:cNvPr>
          <p:cNvSpPr>
            <a:spLocks noGrp="1"/>
          </p:cNvSpPr>
          <p:nvPr>
            <p:ph type="subTitle" idx="1"/>
          </p:nvPr>
        </p:nvSpPr>
        <p:spPr>
          <a:xfrm>
            <a:off x="2679905" y="3982783"/>
            <a:ext cx="6831673" cy="1086237"/>
          </a:xfrm>
        </p:spPr>
        <p:txBody>
          <a:bodyPr/>
          <a:lstStyle/>
          <a:p>
            <a:r>
              <a:rPr lang="ru-RU" dirty="0"/>
              <a:t>Урок </a:t>
            </a:r>
            <a:r>
              <a:rPr lang="tr-TR" dirty="0"/>
              <a:t>2</a:t>
            </a:r>
            <a:endParaRPr lang="en-US" dirty="0"/>
          </a:p>
        </p:txBody>
      </p:sp>
    </p:spTree>
    <p:extLst>
      <p:ext uri="{BB962C8B-B14F-4D97-AF65-F5344CB8AC3E}">
        <p14:creationId xmlns:p14="http://schemas.microsoft.com/office/powerpoint/2010/main" val="247317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FAF0E-A570-4829-B242-AB691BE1ECDC}"/>
              </a:ext>
            </a:extLst>
          </p:cNvPr>
          <p:cNvSpPr>
            <a:spLocks noGrp="1"/>
          </p:cNvSpPr>
          <p:nvPr>
            <p:ph idx="1"/>
          </p:nvPr>
        </p:nvSpPr>
        <p:spPr>
          <a:xfrm>
            <a:off x="1371600" y="755374"/>
            <a:ext cx="9601200" cy="5112026"/>
          </a:xfrm>
        </p:spPr>
        <p:txBody>
          <a:bodyPr>
            <a:normAutofit lnSpcReduction="10000"/>
          </a:bodyPr>
          <a:lstStyle/>
          <a:p>
            <a:pPr algn="just">
              <a:lnSpc>
                <a:spcPct val="150000"/>
              </a:lnSpc>
            </a:pPr>
            <a:r>
              <a:rPr lang="ru-RU" dirty="0">
                <a:effectLst/>
                <a:latin typeface="Times New Roman" panose="02020603050405020304" pitchFamily="18" charset="0"/>
                <a:ea typeface="Calibri" panose="020F0502020204030204" pitchFamily="34" charset="0"/>
                <a:cs typeface="Times New Roman" panose="02020603050405020304" pitchFamily="18" charset="0"/>
              </a:rPr>
              <a:t>Все звуки делятся на гласные и согласные. Они различаются </a:t>
            </a:r>
            <a:r>
              <a:rPr lang="ru-RU" dirty="0" err="1">
                <a:effectLst/>
                <a:latin typeface="Times New Roman" panose="02020603050405020304" pitchFamily="18" charset="0"/>
                <a:ea typeface="Calibri" panose="020F0502020204030204" pitchFamily="34" charset="0"/>
                <a:cs typeface="Times New Roman" panose="02020603050405020304" pitchFamily="18" charset="0"/>
              </a:rPr>
              <a:t>артикуляционно</a:t>
            </a:r>
            <a:r>
              <a:rPr lang="ru-RU" dirty="0">
                <a:effectLst/>
                <a:latin typeface="Times New Roman" panose="02020603050405020304" pitchFamily="18" charset="0"/>
                <a:ea typeface="Calibri" panose="020F0502020204030204" pitchFamily="34" charset="0"/>
                <a:cs typeface="Times New Roman" panose="02020603050405020304" pitchFamily="18" charset="0"/>
              </a:rPr>
              <a:t> и акустически. Органы речи способны производить два разных вида звуков. Один из видов возникает в момент прохождения воздушного потока через гортань. Энергия воздушного потока приводит в движение голосовые связки. В результате колебательных движений голосовых связок возникают регулярные механические волны, которые и образуют гармоничный звук, т.е. </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голос</a:t>
            </a:r>
            <a:r>
              <a:rPr lang="ru-RU" dirty="0">
                <a:effectLst/>
                <a:latin typeface="Times New Roman" panose="02020603050405020304" pitchFamily="18" charset="0"/>
                <a:ea typeface="Calibri" panose="020F0502020204030204" pitchFamily="34" charset="0"/>
                <a:cs typeface="Times New Roman" panose="02020603050405020304" pitchFamily="18" charset="0"/>
              </a:rPr>
              <a:t>. Другой вид звука, возникает в момент преодоления воздушным потоком преграды, созданной речевыми органами в ротовой полости. В результате возникают нерегулярные механические волны, которые образуют </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шум</a:t>
            </a:r>
            <a:r>
              <a:rPr lang="ru-RU" dirty="0">
                <a:effectLst/>
                <a:latin typeface="Times New Roman" panose="02020603050405020304" pitchFamily="18" charset="0"/>
                <a:ea typeface="Calibri" panose="020F0502020204030204" pitchFamily="34" charset="0"/>
                <a:cs typeface="Times New Roman" panose="02020603050405020304" pitchFamily="18" charset="0"/>
              </a:rPr>
              <a:t>. Таким образом, можно сказать, что в основе классификации звуков лежит регулярность или нерегулярность звуковых волн.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1350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FAF0E-A570-4829-B242-AB691BE1ECDC}"/>
              </a:ext>
            </a:extLst>
          </p:cNvPr>
          <p:cNvSpPr>
            <a:spLocks noGrp="1"/>
          </p:cNvSpPr>
          <p:nvPr>
            <p:ph idx="1"/>
          </p:nvPr>
        </p:nvSpPr>
        <p:spPr>
          <a:xfrm>
            <a:off x="1371600" y="755374"/>
            <a:ext cx="9601200" cy="5112026"/>
          </a:xfrm>
        </p:spPr>
        <p:txBody>
          <a:bodyPr>
            <a:normAutofit/>
          </a:bodyPr>
          <a:lstStyle/>
          <a:p>
            <a:endParaRPr lang="tr-TR" dirty="0"/>
          </a:p>
          <a:p>
            <a:endParaRPr lang="tr-TR" dirty="0"/>
          </a:p>
          <a:p>
            <a:endParaRPr lang="tr-TR" dirty="0"/>
          </a:p>
          <a:p>
            <a:endParaRPr lang="tr-TR" dirty="0"/>
          </a:p>
          <a:p>
            <a:endParaRPr lang="tr-TR" dirty="0"/>
          </a:p>
          <a:p>
            <a:endParaRPr lang="en-US" dirty="0"/>
          </a:p>
        </p:txBody>
      </p:sp>
      <p:pic>
        <p:nvPicPr>
          <p:cNvPr id="4" name="Picture 3">
            <a:extLst>
              <a:ext uri="{FF2B5EF4-FFF2-40B4-BE49-F238E27FC236}">
                <a16:creationId xmlns:a16="http://schemas.microsoft.com/office/drawing/2014/main" id="{DC8BDB71-8532-4079-B8A7-52095F0A9032}"/>
              </a:ext>
            </a:extLst>
          </p:cNvPr>
          <p:cNvPicPr>
            <a:picLocks noChangeAspect="1"/>
          </p:cNvPicPr>
          <p:nvPr/>
        </p:nvPicPr>
        <p:blipFill>
          <a:blip r:embed="rId2"/>
          <a:stretch>
            <a:fillRect/>
          </a:stretch>
        </p:blipFill>
        <p:spPr>
          <a:xfrm>
            <a:off x="1316744" y="990601"/>
            <a:ext cx="9090638" cy="3738770"/>
          </a:xfrm>
          <a:prstGeom prst="rect">
            <a:avLst/>
          </a:prstGeom>
        </p:spPr>
      </p:pic>
    </p:spTree>
    <p:extLst>
      <p:ext uri="{BB962C8B-B14F-4D97-AF65-F5344CB8AC3E}">
        <p14:creationId xmlns:p14="http://schemas.microsoft.com/office/powerpoint/2010/main" val="1700590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935A23-2329-4262-A3F6-FE2C40D4D335}"/>
              </a:ext>
            </a:extLst>
          </p:cNvPr>
          <p:cNvSpPr>
            <a:spLocks noGrp="1"/>
          </p:cNvSpPr>
          <p:nvPr>
            <p:ph idx="1"/>
          </p:nvPr>
        </p:nvSpPr>
        <p:spPr>
          <a:xfrm>
            <a:off x="1371600" y="781878"/>
            <a:ext cx="9601200" cy="5085522"/>
          </a:xfrm>
        </p:spPr>
        <p:txBody>
          <a:bodyPr/>
          <a:lstStyle/>
          <a:p>
            <a:pPr algn="just">
              <a:lnSpc>
                <a:spcPct val="150000"/>
              </a:lnSpc>
            </a:pPr>
            <a:r>
              <a:rPr lang="ru-RU" i="1" dirty="0">
                <a:effectLst/>
                <a:latin typeface="Times New Roman" panose="02020603050405020304" pitchFamily="18" charset="0"/>
                <a:ea typeface="Calibri" panose="020F0502020204030204" pitchFamily="34" charset="0"/>
                <a:cs typeface="Times New Roman" panose="02020603050405020304" pitchFamily="18" charset="0"/>
              </a:rPr>
              <a:t>Согласные звуки</a:t>
            </a:r>
            <a:r>
              <a:rPr lang="ru-RU" dirty="0">
                <a:effectLst/>
                <a:latin typeface="Times New Roman" panose="02020603050405020304" pitchFamily="18" charset="0"/>
                <a:ea typeface="Calibri" panose="020F0502020204030204" pitchFamily="34" charset="0"/>
                <a:cs typeface="Times New Roman" panose="02020603050405020304" pitchFamily="18" charset="0"/>
              </a:rPr>
              <a:t> русского языка образуется посредством шума или шума и голоса. Так для образования согласных звуков обязательным является наличие шума. Для формирования согласных звуков языка необходима более сильная воздушная струя; гораздо сильнее, чем при образовании гласных звуков. Это связано с необходимостью преодоления преграды в ротовой полости. Мускульное напряжения при образовании согласных сконцентрировано в том месте, где возникает преграда. В то время как гласные звуки являются </a:t>
            </a:r>
            <a:r>
              <a:rPr lang="ru-RU" dirty="0" err="1">
                <a:effectLst/>
                <a:latin typeface="Times New Roman" panose="02020603050405020304" pitchFamily="18" charset="0"/>
                <a:ea typeface="Calibri" panose="020F0502020204030204" pitchFamily="34" charset="0"/>
                <a:cs typeface="Times New Roman" panose="02020603050405020304" pitchFamily="18" charset="0"/>
              </a:rPr>
              <a:t>ртораскрывателями</a:t>
            </a:r>
            <a:r>
              <a:rPr lang="ru-RU" dirty="0">
                <a:effectLst/>
                <a:latin typeface="Times New Roman" panose="02020603050405020304" pitchFamily="18" charset="0"/>
                <a:ea typeface="Calibri" panose="020F0502020204030204" pitchFamily="34" charset="0"/>
                <a:cs typeface="Times New Roman" panose="02020603050405020304" pitchFamily="18" charset="0"/>
              </a:rPr>
              <a:t>, т.е. чем громче мы хотим произнести гласный, тем шире мы раскрываем рот, согласные звуки являются </a:t>
            </a:r>
            <a:r>
              <a:rPr lang="ru-RU" dirty="0" err="1">
                <a:effectLst/>
                <a:latin typeface="Times New Roman" panose="02020603050405020304" pitchFamily="18" charset="0"/>
                <a:ea typeface="Calibri" panose="020F0502020204030204" pitchFamily="34" charset="0"/>
                <a:cs typeface="Times New Roman" panose="02020603050405020304" pitchFamily="18" charset="0"/>
              </a:rPr>
              <a:t>ртосмыкателями</a:t>
            </a:r>
            <a:r>
              <a:rPr lang="ru-RU" dirty="0">
                <a:effectLst/>
                <a:latin typeface="Times New Roman" panose="02020603050405020304" pitchFamily="18" charset="0"/>
                <a:ea typeface="Calibri" panose="020F0502020204030204" pitchFamily="34" charset="0"/>
                <a:cs typeface="Times New Roman" panose="02020603050405020304" pitchFamily="18" charset="0"/>
              </a:rPr>
              <a:t>, чтобы громче произнести согласный, нужно плотнее сжать речевые органы.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dirty="0"/>
          </a:p>
        </p:txBody>
      </p:sp>
    </p:spTree>
    <p:extLst>
      <p:ext uri="{BB962C8B-B14F-4D97-AF65-F5344CB8AC3E}">
        <p14:creationId xmlns:p14="http://schemas.microsoft.com/office/powerpoint/2010/main" val="1940771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942EB-A84E-4893-B397-BF061B30D42B}"/>
              </a:ext>
            </a:extLst>
          </p:cNvPr>
          <p:cNvSpPr>
            <a:spLocks noGrp="1"/>
          </p:cNvSpPr>
          <p:nvPr>
            <p:ph type="title"/>
          </p:nvPr>
        </p:nvSpPr>
        <p:spPr>
          <a:xfrm>
            <a:off x="1447095" y="2994990"/>
            <a:ext cx="9601200" cy="2540277"/>
          </a:xfrm>
        </p:spPr>
        <p:txBody>
          <a:bodyPr>
            <a:normAutofit/>
          </a:bodyPr>
          <a:lstStyle/>
          <a:p>
            <a:pPr marL="285750" indent="-285750">
              <a:lnSpc>
                <a:spcPct val="115000"/>
              </a:lnSpc>
              <a:spcAft>
                <a:spcPts val="1000"/>
              </a:spcAft>
              <a:buFont typeface="Arial" panose="020B0604020202020204" pitchFamily="34" charset="0"/>
              <a:buChar char="•"/>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Классификация русских гласных звуков основывается на трех принципах:</a:t>
            </a:r>
            <a:br>
              <a:rPr lang="en-US"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участие губ</a:t>
            </a:r>
            <a:br>
              <a:rPr lang="en-US"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степени подъема спинки языка по вертикали</a:t>
            </a:r>
            <a:br>
              <a:rPr lang="en-US"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степени продвинутости языка по горизонтали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br>
              <a:rPr lang="en-US"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dirty="0"/>
          </a:p>
        </p:txBody>
      </p:sp>
      <p:pic>
        <p:nvPicPr>
          <p:cNvPr id="5" name="Content Placeholder 4">
            <a:extLst>
              <a:ext uri="{FF2B5EF4-FFF2-40B4-BE49-F238E27FC236}">
                <a16:creationId xmlns:a16="http://schemas.microsoft.com/office/drawing/2014/main" id="{A1F21716-BD68-44B9-9DD3-89760087DBF4}"/>
              </a:ext>
            </a:extLst>
          </p:cNvPr>
          <p:cNvPicPr>
            <a:picLocks noGrp="1" noChangeAspect="1"/>
          </p:cNvPicPr>
          <p:nvPr>
            <p:ph idx="1"/>
          </p:nvPr>
        </p:nvPicPr>
        <p:blipFill>
          <a:blip r:embed="rId2"/>
          <a:stretch>
            <a:fillRect/>
          </a:stretch>
        </p:blipFill>
        <p:spPr>
          <a:xfrm>
            <a:off x="1447095" y="514349"/>
            <a:ext cx="9120894" cy="2480641"/>
          </a:xfrm>
        </p:spPr>
      </p:pic>
    </p:spTree>
    <p:extLst>
      <p:ext uri="{BB962C8B-B14F-4D97-AF65-F5344CB8AC3E}">
        <p14:creationId xmlns:p14="http://schemas.microsoft.com/office/powerpoint/2010/main" val="15322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5EAC91-7D20-4ACE-8960-D858EB3B24D6}"/>
              </a:ext>
            </a:extLst>
          </p:cNvPr>
          <p:cNvSpPr>
            <a:spLocks noGrp="1"/>
          </p:cNvSpPr>
          <p:nvPr>
            <p:ph idx="1"/>
          </p:nvPr>
        </p:nvSpPr>
        <p:spPr>
          <a:xfrm>
            <a:off x="1371600" y="755374"/>
            <a:ext cx="9601200" cy="5112026"/>
          </a:xfrm>
        </p:spPr>
        <p:txBody>
          <a:bodyPr>
            <a:normAutofit/>
          </a:bodyPr>
          <a:lstStyle/>
          <a:p>
            <a:pPr algn="just">
              <a:lnSpc>
                <a:spcPct val="115000"/>
              </a:lnSpc>
              <a:spcAft>
                <a:spcPts val="100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По участию губ гласные делятся на </a:t>
            </a:r>
            <a:r>
              <a:rPr lang="ru-RU" i="1" dirty="0" err="1">
                <a:effectLst/>
                <a:latin typeface="Times New Roman" panose="02020603050405020304" pitchFamily="18" charset="0"/>
                <a:ea typeface="Calibri" panose="020F0502020204030204" pitchFamily="34" charset="0"/>
                <a:cs typeface="Times New Roman" panose="02020603050405020304" pitchFamily="18" charset="0"/>
              </a:rPr>
              <a:t>огубленные</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 (лабиализованные)</a:t>
            </a:r>
            <a:r>
              <a:rPr lang="ru-RU" dirty="0">
                <a:effectLst/>
                <a:latin typeface="Times New Roman" panose="02020603050405020304" pitchFamily="18" charset="0"/>
                <a:ea typeface="Calibri" panose="020F0502020204030204" pitchFamily="34" charset="0"/>
                <a:cs typeface="Times New Roman" panose="02020603050405020304" pitchFamily="18" charset="0"/>
              </a:rPr>
              <a:t> и </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неогубленные (нелабиализованные)</a:t>
            </a:r>
            <a:r>
              <a:rPr lang="ru-RU" dirty="0">
                <a:effectLst/>
                <a:latin typeface="Times New Roman" panose="02020603050405020304" pitchFamily="18" charset="0"/>
                <a:ea typeface="Calibri" panose="020F0502020204030204" pitchFamily="34" charset="0"/>
                <a:cs typeface="Times New Roman" panose="02020603050405020304" pitchFamily="18" charset="0"/>
              </a:rPr>
              <a:t>. В процессе образования </a:t>
            </a:r>
            <a:r>
              <a:rPr lang="ru-RU" dirty="0" err="1">
                <a:effectLst/>
                <a:latin typeface="Times New Roman" panose="02020603050405020304" pitchFamily="18" charset="0"/>
                <a:ea typeface="Calibri" panose="020F0502020204030204" pitchFamily="34" charset="0"/>
                <a:cs typeface="Times New Roman" panose="02020603050405020304" pitchFamily="18" charset="0"/>
              </a:rPr>
              <a:t>огубленных</a:t>
            </a:r>
            <a:r>
              <a:rPr lang="ru-RU" dirty="0">
                <a:effectLst/>
                <a:latin typeface="Times New Roman" panose="02020603050405020304" pitchFamily="18" charset="0"/>
                <a:ea typeface="Calibri" panose="020F0502020204030204" pitchFamily="34" charset="0"/>
                <a:cs typeface="Times New Roman" panose="02020603050405020304" pitchFamily="18" charset="0"/>
              </a:rPr>
              <a:t> гласных губы сближаются и округляются. При артикуляции </a:t>
            </a:r>
            <a:r>
              <a:rPr lang="ru-RU" dirty="0" err="1">
                <a:effectLst/>
                <a:latin typeface="Times New Roman" panose="02020603050405020304" pitchFamily="18" charset="0"/>
                <a:ea typeface="Calibri" panose="020F0502020204030204" pitchFamily="34" charset="0"/>
                <a:cs typeface="Times New Roman" panose="02020603050405020304" pitchFamily="18" charset="0"/>
              </a:rPr>
              <a:t>огубленных</a:t>
            </a:r>
            <a:r>
              <a:rPr lang="ru-RU" dirty="0">
                <a:effectLst/>
                <a:latin typeface="Times New Roman" panose="02020603050405020304" pitchFamily="18" charset="0"/>
                <a:ea typeface="Calibri" panose="020F0502020204030204" pitchFamily="34" charset="0"/>
                <a:cs typeface="Times New Roman" panose="02020603050405020304" pitchFamily="18" charset="0"/>
              </a:rPr>
              <a:t> гласных губы выпячиваются вперед, удлиняя ротовой резонатор.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i="1" dirty="0" err="1">
                <a:effectLst/>
                <a:latin typeface="Times New Roman" panose="02020603050405020304" pitchFamily="18" charset="0"/>
                <a:ea typeface="Calibri" panose="020F0502020204030204" pitchFamily="34" charset="0"/>
                <a:cs typeface="Times New Roman" panose="02020603050405020304" pitchFamily="18" charset="0"/>
              </a:rPr>
              <a:t>Огубленные</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 гласные:</a:t>
            </a:r>
            <a:r>
              <a:rPr lang="tr-TR"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о</a:t>
            </a:r>
            <a:r>
              <a:rPr lang="tr-TR"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 </a:t>
            </a:r>
            <a:r>
              <a:rPr lang="tr-TR"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i="1" dirty="0">
                <a:effectLst/>
                <a:latin typeface="Times New Roman" panose="02020603050405020304" pitchFamily="18" charset="0"/>
                <a:ea typeface="Calibri" panose="020F0502020204030204" pitchFamily="34" charset="0"/>
                <a:cs typeface="Times New Roman" panose="02020603050405020304" pitchFamily="18" charset="0"/>
              </a:rPr>
              <a:t>у</a:t>
            </a:r>
            <a:r>
              <a:rPr lang="tr-TR"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i="1" dirty="0">
                <a:effectLst/>
                <a:latin typeface="Times New Roman" panose="02020603050405020304" pitchFamily="18" charset="0"/>
                <a:ea typeface="Calibri" panose="020F0502020204030204" pitchFamily="34" charset="0"/>
                <a:cs typeface="Times New Roman" panose="02020603050405020304" pitchFamily="18" charset="0"/>
              </a:rPr>
              <a:t>Неогубленные гласные: </a:t>
            </a:r>
            <a:r>
              <a:rPr lang="tr-TR" i="1" dirty="0">
                <a:effectLst/>
                <a:latin typeface="Times New Roman" panose="02020603050405020304" pitchFamily="18" charset="0"/>
                <a:ea typeface="Calibri" panose="020F0502020204030204" pitchFamily="34" charset="0"/>
                <a:cs typeface="Times New Roman" panose="02020603050405020304" pitchFamily="18" charset="0"/>
              </a:rPr>
              <a:t>[а], [и], [э], [ы]</a:t>
            </a:r>
          </a:p>
          <a:p>
            <a:pPr algn="just">
              <a:lnSpc>
                <a:spcPct val="115000"/>
              </a:lnSpc>
              <a:spcAft>
                <a:spcPts val="1000"/>
              </a:spcAft>
            </a:pPr>
            <a:r>
              <a:rPr lang="ru-RU" dirty="0">
                <a:effectLst/>
                <a:latin typeface="Times New Roman" panose="02020603050405020304" pitchFamily="18" charset="0"/>
                <a:ea typeface="Calibri" panose="020F0502020204030204" pitchFamily="34" charset="0"/>
                <a:cs typeface="Times New Roman" panose="02020603050405020304" pitchFamily="18" charset="0"/>
              </a:rPr>
              <a:t>По степени подъема языка по вертикали различают:</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ru-RU" i="1" dirty="0">
                <a:effectLst/>
                <a:latin typeface="Times New Roman" panose="02020603050405020304" pitchFamily="18" charset="0"/>
                <a:ea typeface="Calibri" panose="020F0502020204030204" pitchFamily="34" charset="0"/>
                <a:cs typeface="Times New Roman" panose="02020603050405020304" pitchFamily="18" charset="0"/>
              </a:rPr>
              <a:t>Гласные верхнего подъема</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ru-RU" i="1" dirty="0">
                <a:effectLst/>
                <a:latin typeface="Times New Roman" panose="02020603050405020304" pitchFamily="18" charset="0"/>
                <a:ea typeface="Calibri" panose="020F0502020204030204" pitchFamily="34" charset="0"/>
                <a:cs typeface="Times New Roman" panose="02020603050405020304" pitchFamily="18" charset="0"/>
              </a:rPr>
              <a:t>Гласные среднего подъема</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ru-RU" i="1" dirty="0">
                <a:effectLst/>
                <a:latin typeface="Times New Roman" panose="02020603050405020304" pitchFamily="18" charset="0"/>
                <a:ea typeface="Calibri" panose="020F0502020204030204" pitchFamily="34" charset="0"/>
                <a:cs typeface="Times New Roman" panose="02020603050405020304" pitchFamily="18" charset="0"/>
              </a:rPr>
              <a:t>Гласные нижнего подъема</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72424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F3F9E-5665-4C3F-AF47-EF603E747C85}"/>
              </a:ext>
            </a:extLst>
          </p:cNvPr>
          <p:cNvSpPr>
            <a:spLocks noGrp="1"/>
          </p:cNvSpPr>
          <p:nvPr>
            <p:ph idx="1"/>
          </p:nvPr>
        </p:nvSpPr>
        <p:spPr>
          <a:xfrm>
            <a:off x="1371600" y="1020417"/>
            <a:ext cx="9601200" cy="4846983"/>
          </a:xfrm>
        </p:spPr>
        <p:txBody>
          <a:bodyPr/>
          <a:lstStyle/>
          <a:p>
            <a:pPr algn="just">
              <a:lnSpc>
                <a:spcPct val="115000"/>
              </a:lnSpc>
              <a:spcAft>
                <a:spcPts val="10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Для артикуляции гласных верхнего подъемы спинка языка максимально высоко поднимается к небу. Нижняя челюсть при этом лишь слегка отходит от нижней челюсти. Гласные верхнего подъема также называются узкими, так как для прохождения воздушной струи образуется очень узкий проход. При артикуляции гласных нижнего подъема нижняя челюсть занимает максимально низкое положения, образуя при этом широкий раствор рта, именно поэтому гласные нижнего подъема иногда называются широкими гласными.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Гласные верхнего подъема: </a:t>
            </a:r>
            <a:r>
              <a:rPr lang="tr-TR" sz="2000" i="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у</a:t>
            </a:r>
            <a:r>
              <a:rPr lang="tr-TR" sz="2000" i="1" dirty="0">
                <a:effectLst/>
                <a:latin typeface="Times New Roman" panose="02020603050405020304" pitchFamily="18" charset="0"/>
                <a:ea typeface="Calibri" panose="020F0502020204030204" pitchFamily="34" charset="0"/>
                <a:cs typeface="Times New Roman" panose="02020603050405020304" pitchFamily="18" charset="0"/>
              </a:rPr>
              <a:t>], [ы]</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Гласные среднего подъема: </a:t>
            </a:r>
            <a:r>
              <a:rPr lang="tr-TR" sz="2000"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о</a:t>
            </a:r>
            <a:r>
              <a:rPr lang="tr-TR" sz="2000" i="1" dirty="0">
                <a:effectLst/>
                <a:latin typeface="Times New Roman" panose="02020603050405020304" pitchFamily="18" charset="0"/>
                <a:ea typeface="Calibri" panose="020F0502020204030204" pitchFamily="34" charset="0"/>
                <a:cs typeface="Times New Roman" panose="02020603050405020304" pitchFamily="18" charset="0"/>
              </a:rPr>
              <a:t>], [э]</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000" i="1" dirty="0">
                <a:effectLst/>
                <a:latin typeface="Times New Roman" panose="02020603050405020304" pitchFamily="18" charset="0"/>
                <a:ea typeface="Calibri" panose="020F0502020204030204" pitchFamily="34" charset="0"/>
                <a:cs typeface="Times New Roman" panose="02020603050405020304" pitchFamily="18" charset="0"/>
              </a:rPr>
              <a:t>Гласные нижнего подъема: </a:t>
            </a:r>
            <a:r>
              <a:rPr lang="tr-TR" sz="2000" i="1" dirty="0">
                <a:effectLst/>
                <a:latin typeface="Times New Roman" panose="02020603050405020304" pitchFamily="18" charset="0"/>
                <a:ea typeface="Calibri" panose="020F0502020204030204" pitchFamily="34" charset="0"/>
                <a:cs typeface="Times New Roman" panose="02020603050405020304" pitchFamily="18" charset="0"/>
              </a:rPr>
              <a:t>[а]</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88870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F3F9E-5665-4C3F-AF47-EF603E747C85}"/>
              </a:ext>
            </a:extLst>
          </p:cNvPr>
          <p:cNvSpPr>
            <a:spLocks noGrp="1"/>
          </p:cNvSpPr>
          <p:nvPr>
            <p:ph idx="1"/>
          </p:nvPr>
        </p:nvSpPr>
        <p:spPr>
          <a:xfrm>
            <a:off x="1371600" y="569843"/>
            <a:ext cx="9601200" cy="5698435"/>
          </a:xfrm>
        </p:spPr>
        <p:txBody>
          <a:bodyPr>
            <a:normAutofit fontScale="92500" lnSpcReduction="10000"/>
          </a:bodyPr>
          <a:lstStyle/>
          <a:p>
            <a:pPr algn="just">
              <a:lnSpc>
                <a:spcPct val="115000"/>
              </a:lnSpc>
              <a:spcAft>
                <a:spcPts val="1000"/>
              </a:spcAft>
            </a:pPr>
            <a:r>
              <a:rPr lang="ru-RU" sz="2200" dirty="0">
                <a:effectLst/>
                <a:latin typeface="Times New Roman" panose="02020603050405020304" pitchFamily="18" charset="0"/>
                <a:ea typeface="Calibri" panose="020F0502020204030204" pitchFamily="34" charset="0"/>
                <a:cs typeface="Times New Roman" panose="02020603050405020304" pitchFamily="18" charset="0"/>
              </a:rPr>
              <a:t>По степени продвинутости языка по горизонтали различают:</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переднего ряда</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среднего ряда</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заднего ряда</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200" dirty="0">
                <a:effectLst/>
                <a:latin typeface="Times New Roman" panose="02020603050405020304" pitchFamily="18" charset="0"/>
                <a:ea typeface="Calibri" panose="020F0502020204030204" pitchFamily="34" charset="0"/>
                <a:cs typeface="Times New Roman" panose="02020603050405020304" pitchFamily="18" charset="0"/>
              </a:rPr>
              <a:t>При артикуляции гласных переднего ряда максимально высокое положение спинки языка находится в передней части ротовой полости. При артикуляции гласных среднего ряда спинка языка поднята в средней части. При артикуляции задних гласных спинка языка занимает максимально высокое положение в задней части ротовой полости.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переднего ряда: </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э</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среднего ряда: </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ы</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а</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Гласные заднего ряда: </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у</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i="1" dirty="0">
                <a:effectLst/>
                <a:latin typeface="Times New Roman" panose="02020603050405020304" pitchFamily="18" charset="0"/>
                <a:ea typeface="Calibri" panose="020F0502020204030204" pitchFamily="34" charset="0"/>
                <a:cs typeface="Times New Roman" panose="02020603050405020304" pitchFamily="18" charset="0"/>
              </a:rPr>
              <a:t>о</a:t>
            </a:r>
            <a:r>
              <a:rPr lang="tr-TR" sz="22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1422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693ED-AFFB-458A-B2B0-BE48A7E1602C}"/>
              </a:ext>
            </a:extLst>
          </p:cNvPr>
          <p:cNvSpPr>
            <a:spLocks noGrp="1"/>
          </p:cNvSpPr>
          <p:nvPr>
            <p:ph type="title"/>
          </p:nvPr>
        </p:nvSpPr>
        <p:spPr>
          <a:xfrm>
            <a:off x="1371600" y="685800"/>
            <a:ext cx="9601200" cy="639417"/>
          </a:xfrm>
        </p:spPr>
        <p:txBody>
          <a:bodyPr>
            <a:normAutofit fontScale="90000"/>
          </a:bodyPr>
          <a:lstStyle/>
          <a:p>
            <a:r>
              <a:rPr lang="tr-TR" dirty="0"/>
              <a:t>Kaynakça</a:t>
            </a:r>
            <a:endParaRPr lang="en-US" dirty="0"/>
          </a:p>
        </p:txBody>
      </p:sp>
      <p:sp>
        <p:nvSpPr>
          <p:cNvPr id="3" name="Content Placeholder 2">
            <a:extLst>
              <a:ext uri="{FF2B5EF4-FFF2-40B4-BE49-F238E27FC236}">
                <a16:creationId xmlns:a16="http://schemas.microsoft.com/office/drawing/2014/main" id="{C7778008-4123-4E96-A61F-91C97855833C}"/>
              </a:ext>
            </a:extLst>
          </p:cNvPr>
          <p:cNvSpPr>
            <a:spLocks noGrp="1"/>
          </p:cNvSpPr>
          <p:nvPr>
            <p:ph idx="1"/>
          </p:nvPr>
        </p:nvSpPr>
        <p:spPr>
          <a:xfrm>
            <a:off x="1318591" y="1616765"/>
            <a:ext cx="9601200" cy="4050194"/>
          </a:xfrm>
        </p:spPr>
        <p:txBody>
          <a:bodyPr>
            <a:normAutofit lnSpcReduction="10000"/>
          </a:bodyPr>
          <a:lstStyle/>
          <a:p>
            <a:r>
              <a:rPr lang="ru-RU" dirty="0" err="1"/>
              <a:t>Брызгунова</a:t>
            </a:r>
            <a:r>
              <a:rPr lang="ru-RU" dirty="0"/>
              <a:t>, Е.А., Звуки и интонация русской речи. Москва: Русский язык, 1977.</a:t>
            </a:r>
            <a:endParaRPr lang="tr-TR" dirty="0"/>
          </a:p>
          <a:p>
            <a:r>
              <a:rPr lang="ru-RU" dirty="0"/>
              <a:t>Науменко Ю. М. Корректировочный курс русской фонетики и интонации для иностранных студентов I курса бакалавриата , Москва: Флинта: Наука, 2012.</a:t>
            </a:r>
          </a:p>
          <a:p>
            <a:r>
              <a:rPr lang="ru-RU" dirty="0"/>
              <a:t>Одинцова И.В. Звуки. Ритмика. Интонация. Москва: Флинта: Наука, 2014.</a:t>
            </a:r>
          </a:p>
          <a:p>
            <a:r>
              <a:rPr lang="ru-RU" dirty="0" err="1"/>
              <a:t>Бархударова</a:t>
            </a:r>
            <a:r>
              <a:rPr lang="ru-RU" dirty="0"/>
              <a:t> Л. Л., Панков Ф. И. По-русски – с хорошим произношением: практический курс звучащей речи. Москва: Русский язык. Курсы, 2008.</a:t>
            </a:r>
          </a:p>
          <a:p>
            <a:r>
              <a:rPr lang="ru-RU" dirty="0"/>
              <a:t>Буланин Л. Л. Фонетика современного русского языка. Москва: Высшая школа, 1970. </a:t>
            </a:r>
          </a:p>
          <a:p>
            <a:r>
              <a:rPr lang="ru-RU" dirty="0"/>
              <a:t>Кедрова Г. Е., Потапов В. В., Егоров А. М., Омельянова Е. Б. Фонетика русского языка. </a:t>
            </a:r>
            <a:r>
              <a:rPr lang="tr-TR" dirty="0"/>
              <a:t>Web</a:t>
            </a:r>
            <a:r>
              <a:rPr lang="ru-RU" dirty="0"/>
              <a:t>:. http://www.philol.msu.ru/~fonetica/index1.htm .</a:t>
            </a:r>
          </a:p>
          <a:p>
            <a:r>
              <a:rPr lang="en-US" dirty="0">
                <a:solidFill>
                  <a:schemeClr val="tx1"/>
                </a:solidFill>
                <a:hlinkClick r:id="rId2">
                  <a:extLst>
                    <a:ext uri="{A12FA001-AC4F-418D-AE19-62706E023703}">
                      <ahyp:hlinkClr xmlns:ahyp="http://schemas.microsoft.com/office/drawing/2018/hyperlinkcolor" val="tx"/>
                    </a:ext>
                  </a:extLst>
                </a:hlinkClick>
              </a:rPr>
              <a:t>https://licey.net</a:t>
            </a:r>
            <a:endParaRPr lang="ru-RU" dirty="0">
              <a:solidFill>
                <a:schemeClr val="tx1"/>
              </a:solidFill>
            </a:endParaRPr>
          </a:p>
        </p:txBody>
      </p:sp>
    </p:spTree>
    <p:extLst>
      <p:ext uri="{BB962C8B-B14F-4D97-AF65-F5344CB8AC3E}">
        <p14:creationId xmlns:p14="http://schemas.microsoft.com/office/powerpoint/2010/main" val="362229465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1191</TotalTime>
  <Words>684</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Symbol</vt:lpstr>
      <vt:lpstr>Times New Roman</vt:lpstr>
      <vt:lpstr>Crop</vt:lpstr>
      <vt:lpstr>Фонетика I</vt:lpstr>
      <vt:lpstr>PowerPoint Presentation</vt:lpstr>
      <vt:lpstr>PowerPoint Presentation</vt:lpstr>
      <vt:lpstr>PowerPoint Presentation</vt:lpstr>
      <vt:lpstr>Классификация русских гласных звуков основывается на трех принципах: участие губ степени подъема спинки языка по вертикали степени продвинутости языка по горизонтали  </vt:lpstr>
      <vt:lpstr>PowerPoint Presentation</vt:lpstr>
      <vt:lpstr>PowerPoint Presentation</vt:lpstr>
      <vt:lpstr>PowerPoint Presentation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Фонетика II</dc:title>
  <dc:creator>asus</dc:creator>
  <cp:lastModifiedBy>asus</cp:lastModifiedBy>
  <cp:revision>260</cp:revision>
  <dcterms:created xsi:type="dcterms:W3CDTF">2020-03-24T12:01:02Z</dcterms:created>
  <dcterms:modified xsi:type="dcterms:W3CDTF">2020-07-06T09:46:43Z</dcterms:modified>
</cp:coreProperties>
</file>