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2DF74B4-AA06-4F1B-B8F3-D8B0FF697A23}" type="datetimeFigureOut">
              <a:rPr lang="tr-TR" smtClean="0"/>
              <a:t>13.03.2022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379665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DF74B4-AA06-4F1B-B8F3-D8B0FF697A23}" type="datetimeFigureOut">
              <a:rPr lang="tr-TR" smtClean="0"/>
              <a:t>13.03.2022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318939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DF74B4-AA06-4F1B-B8F3-D8B0FF697A23}" type="datetimeFigureOut">
              <a:rPr lang="tr-TR" smtClean="0"/>
              <a:t>13.03.2022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423348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DF74B4-AA06-4F1B-B8F3-D8B0FF697A23}" type="datetimeFigureOut">
              <a:rPr lang="tr-TR" smtClean="0"/>
              <a:t>13.03.2022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137723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2DF74B4-AA06-4F1B-B8F3-D8B0FF697A23}" type="datetimeFigureOut">
              <a:rPr lang="tr-TR" smtClean="0"/>
              <a:t>13.03.2022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116515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2DF74B4-AA06-4F1B-B8F3-D8B0FF697A23}" type="datetimeFigureOut">
              <a:rPr lang="tr-TR" smtClean="0"/>
              <a:t>13.03.2022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230758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2DF74B4-AA06-4F1B-B8F3-D8B0FF697A23}" type="datetimeFigureOut">
              <a:rPr lang="tr-TR" smtClean="0"/>
              <a:t>13.03.2022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26290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2DF74B4-AA06-4F1B-B8F3-D8B0FF697A23}" type="datetimeFigureOut">
              <a:rPr lang="tr-TR" smtClean="0"/>
              <a:t>13.03.2022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198713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2DF74B4-AA06-4F1B-B8F3-D8B0FF697A23}" type="datetimeFigureOut">
              <a:rPr lang="tr-TR" smtClean="0"/>
              <a:t>13.03.2022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3262139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2DF74B4-AA06-4F1B-B8F3-D8B0FF697A23}" type="datetimeFigureOut">
              <a:rPr lang="tr-TR" smtClean="0"/>
              <a:t>13.03.2022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627409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2DF74B4-AA06-4F1B-B8F3-D8B0FF697A23}" type="datetimeFigureOut">
              <a:rPr lang="tr-TR" smtClean="0"/>
              <a:t>13.03.2022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675F97-75C9-4FA3-A1DE-380315FB2A82}" type="slidenum">
              <a:rPr lang="tr-TR" smtClean="0"/>
              <a:t>‹#›</a:t>
            </a:fld>
            <a:endParaRPr lang="tr-TR"/>
          </a:p>
        </p:txBody>
      </p:sp>
    </p:spTree>
    <p:extLst>
      <p:ext uri="{BB962C8B-B14F-4D97-AF65-F5344CB8AC3E}">
        <p14:creationId xmlns:p14="http://schemas.microsoft.com/office/powerpoint/2010/main" val="364885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F74B4-AA06-4F1B-B8F3-D8B0FF697A23}" type="datetimeFigureOut">
              <a:rPr lang="tr-TR" smtClean="0"/>
              <a:t>13.03.2022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75F97-75C9-4FA3-A1DE-380315FB2A82}" type="slidenum">
              <a:rPr lang="tr-TR" smtClean="0"/>
              <a:t>‹#›</a:t>
            </a:fld>
            <a:endParaRPr lang="tr-TR"/>
          </a:p>
        </p:txBody>
      </p:sp>
    </p:spTree>
    <p:extLst>
      <p:ext uri="{BB962C8B-B14F-4D97-AF65-F5344CB8AC3E}">
        <p14:creationId xmlns:p14="http://schemas.microsoft.com/office/powerpoint/2010/main" val="533151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3182" y="1719404"/>
            <a:ext cx="9144000" cy="2647879"/>
          </a:xfrm>
        </p:spPr>
        <p:txBody>
          <a:bodyPr>
            <a:noAutofit/>
          </a:bodyPr>
          <a:lstStyle/>
          <a:p>
            <a:pPr>
              <a:lnSpc>
                <a:spcPct val="107000"/>
              </a:lnSpc>
              <a:spcAft>
                <a:spcPts val="800"/>
              </a:spcAft>
            </a:pPr>
            <a:r>
              <a:rPr lang="tr-TR" sz="2400" dirty="0">
                <a:solidFill>
                  <a:prstClr val="black"/>
                </a:solidFill>
                <a:latin typeface="Times New Roman" panose="02020603050405020304" pitchFamily="18" charset="0"/>
                <a:cs typeface="Times New Roman" panose="02020603050405020304" pitchFamily="18" charset="0"/>
              </a:rPr>
              <a:t>TARIMSAL KURAKLIK YÖNETİMİ</a:t>
            </a:r>
            <a:br>
              <a:rPr lang="tr-TR" sz="2400" dirty="0">
                <a:solidFill>
                  <a:prstClr val="black"/>
                </a:solidFill>
                <a:latin typeface="Times New Roman" panose="02020603050405020304" pitchFamily="18" charset="0"/>
                <a:cs typeface="Times New Roman" panose="02020603050405020304" pitchFamily="18" charset="0"/>
              </a:rPr>
            </a:br>
            <a:r>
              <a:rPr lang="tr-TR" sz="2400" dirty="0" smtClean="0">
                <a:solidFill>
                  <a:prstClr val="black"/>
                </a:solidFill>
                <a:latin typeface="Times New Roman" panose="02020603050405020304" pitchFamily="18" charset="0"/>
                <a:cs typeface="Times New Roman" panose="02020603050405020304" pitchFamily="18" charset="0"/>
              </a:rPr>
              <a:t/>
            </a:r>
            <a:br>
              <a:rPr lang="tr-TR" sz="2400" dirty="0" smtClean="0">
                <a:solidFill>
                  <a:prstClr val="black"/>
                </a:solidFill>
                <a:latin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11. Kuraklıkla mücadelede iklim dostu tarım teknolojileri</a:t>
            </a:r>
            <a:b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tr-TR" sz="2400" dirty="0">
                <a:solidFill>
                  <a:prstClr val="black"/>
                </a:solidFill>
                <a:latin typeface="Times New Roman" panose="02020603050405020304" pitchFamily="18" charset="0"/>
                <a:cs typeface="Times New Roman" panose="02020603050405020304" pitchFamily="18" charset="0"/>
              </a:rPr>
              <a:t/>
            </a:r>
            <a:br>
              <a:rPr lang="tr-TR" sz="2400" dirty="0">
                <a:solidFill>
                  <a:prstClr val="black"/>
                </a:solidFill>
                <a:latin typeface="Times New Roman" panose="02020603050405020304" pitchFamily="18" charset="0"/>
                <a:cs typeface="Times New Roman" panose="02020603050405020304" pitchFamily="18" charset="0"/>
              </a:rPr>
            </a:br>
            <a:r>
              <a:rPr lang="tr-TR" sz="2400" dirty="0" err="1" smtClean="0">
                <a:solidFill>
                  <a:prstClr val="black"/>
                </a:solidFill>
                <a:latin typeface="Times New Roman" panose="02020603050405020304" pitchFamily="18" charset="0"/>
                <a:cs typeface="Times New Roman" panose="02020603050405020304" pitchFamily="18" charset="0"/>
              </a:rPr>
              <a:t>Prof.Dr.Belgin</a:t>
            </a:r>
            <a:r>
              <a:rPr lang="tr-TR" sz="2400" dirty="0" smtClean="0">
                <a:solidFill>
                  <a:prstClr val="black"/>
                </a:solidFill>
                <a:latin typeface="Times New Roman" panose="02020603050405020304" pitchFamily="18" charset="0"/>
                <a:cs typeface="Times New Roman" panose="02020603050405020304" pitchFamily="18" charset="0"/>
              </a:rPr>
              <a:t> </a:t>
            </a:r>
            <a:r>
              <a:rPr lang="tr-TR" sz="2400" dirty="0">
                <a:solidFill>
                  <a:prstClr val="black"/>
                </a:solidFill>
                <a:latin typeface="Times New Roman" panose="02020603050405020304" pitchFamily="18" charset="0"/>
                <a:cs typeface="Times New Roman" panose="02020603050405020304" pitchFamily="18" charset="0"/>
              </a:rPr>
              <a:t>ÇAKMAK</a:t>
            </a:r>
            <a:br>
              <a:rPr lang="tr-TR" sz="2400" dirty="0">
                <a:solidFill>
                  <a:prstClr val="black"/>
                </a:solidFill>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940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0289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730675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8268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0904" y="638269"/>
            <a:ext cx="10515600" cy="4351338"/>
          </a:xfrm>
        </p:spPr>
        <p:txBody>
          <a:bodyPr>
            <a:normAutofit/>
          </a:bodyPr>
          <a:lstStyle/>
          <a:p>
            <a:pPr marL="0" indent="0" algn="just" fontAlgn="t">
              <a:buNone/>
            </a:pPr>
            <a:r>
              <a:rPr lang="tr-TR" sz="2400" dirty="0">
                <a:solidFill>
                  <a:srgbClr val="000000"/>
                </a:solidFill>
                <a:latin typeface="Times New Roman" panose="02020603050405020304" pitchFamily="18" charset="0"/>
                <a:cs typeface="Times New Roman" panose="02020603050405020304" pitchFamily="18" charset="0"/>
              </a:rPr>
              <a:t>İ</a:t>
            </a:r>
            <a:r>
              <a:rPr lang="tr-TR" sz="2400" dirty="0" smtClean="0">
                <a:solidFill>
                  <a:srgbClr val="000000"/>
                </a:solidFill>
                <a:latin typeface="Times New Roman" panose="02020603050405020304" pitchFamily="18" charset="0"/>
                <a:cs typeface="Times New Roman" panose="02020603050405020304" pitchFamily="18" charset="0"/>
              </a:rPr>
              <a:t>klim dostu tarım uygulamaları, tarımda </a:t>
            </a:r>
            <a:r>
              <a:rPr lang="tr-TR" sz="2400" dirty="0">
                <a:solidFill>
                  <a:srgbClr val="000000"/>
                </a:solidFill>
                <a:latin typeface="Times New Roman" panose="02020603050405020304" pitchFamily="18" charset="0"/>
                <a:cs typeface="Times New Roman" panose="02020603050405020304" pitchFamily="18" charset="0"/>
              </a:rPr>
              <a:t>sera gazının azaltılması, akıllı tarım teknolojileri, iklim değişikliğine uyumlu tarım uygulamalarının yaygınlaştırılması, su kaynaklarının kullanımının en aza indirilmesi ve ekosistem odaklı gıda üretimi gibi </a:t>
            </a:r>
            <a:r>
              <a:rPr lang="tr-TR" sz="2400" dirty="0" smtClean="0">
                <a:solidFill>
                  <a:srgbClr val="000000"/>
                </a:solidFill>
                <a:latin typeface="Times New Roman" panose="02020603050405020304" pitchFamily="18" charset="0"/>
                <a:cs typeface="Times New Roman" panose="02020603050405020304" pitchFamily="18" charset="0"/>
              </a:rPr>
              <a:t>yaklaşımları kapsamaktadır.</a:t>
            </a:r>
            <a:endParaRPr lang="tr-TR" sz="2400"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Tarımın iklim değişikliğine </a:t>
            </a:r>
            <a:r>
              <a:rPr lang="tr-TR" sz="2400" dirty="0" smtClean="0">
                <a:solidFill>
                  <a:srgbClr val="222222"/>
                </a:solidFill>
                <a:latin typeface="Times New Roman" panose="02020603050405020304" pitchFamily="18" charset="0"/>
                <a:cs typeface="Times New Roman" panose="02020603050405020304" pitchFamily="18" charset="0"/>
              </a:rPr>
              <a:t>uyumu altı aşamadan oluşmaktadır. </a:t>
            </a:r>
          </a:p>
          <a:p>
            <a:pPr marL="0" indent="0" algn="just" fontAlgn="t">
              <a:buNone/>
            </a:pPr>
            <a:r>
              <a:rPr lang="tr-TR" sz="2400" b="1" dirty="0" smtClean="0">
                <a:solidFill>
                  <a:srgbClr val="000000"/>
                </a:solidFill>
                <a:latin typeface="Times New Roman" panose="02020603050405020304" pitchFamily="18" charset="0"/>
                <a:cs typeface="Times New Roman" panose="02020603050405020304" pitchFamily="18" charset="0"/>
              </a:rPr>
              <a:t>1. Kaynakların Korunması</a:t>
            </a:r>
            <a:endParaRPr lang="tr-TR" sz="2400" b="1"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İklim değişikliğinin su kaynakları üzerindeki etkileri en aza </a:t>
            </a:r>
            <a:r>
              <a:rPr lang="tr-TR" sz="2400" dirty="0" smtClean="0">
                <a:solidFill>
                  <a:srgbClr val="222222"/>
                </a:solidFill>
                <a:latin typeface="Times New Roman" panose="02020603050405020304" pitchFamily="18" charset="0"/>
                <a:cs typeface="Times New Roman" panose="02020603050405020304" pitchFamily="18" charset="0"/>
              </a:rPr>
              <a:t>indirecek </a:t>
            </a:r>
            <a:r>
              <a:rPr lang="tr-TR" sz="2400" dirty="0">
                <a:solidFill>
                  <a:srgbClr val="222222"/>
                </a:solidFill>
                <a:latin typeface="Times New Roman" panose="02020603050405020304" pitchFamily="18" charset="0"/>
                <a:cs typeface="Times New Roman" panose="02020603050405020304" pitchFamily="18" charset="0"/>
              </a:rPr>
              <a:t>ve su </a:t>
            </a:r>
            <a:r>
              <a:rPr lang="tr-TR" sz="2400" dirty="0" smtClean="0">
                <a:solidFill>
                  <a:srgbClr val="222222"/>
                </a:solidFill>
                <a:latin typeface="Times New Roman" panose="02020603050405020304" pitchFamily="18" charset="0"/>
                <a:cs typeface="Times New Roman" panose="02020603050405020304" pitchFamily="18" charset="0"/>
              </a:rPr>
              <a:t>kaynaklarını koruyacak çalışmalara ağırlık verilecek. Sürdürülebilir </a:t>
            </a:r>
            <a:r>
              <a:rPr lang="tr-TR" sz="2400" dirty="0">
                <a:solidFill>
                  <a:srgbClr val="222222"/>
                </a:solidFill>
                <a:latin typeface="Times New Roman" panose="02020603050405020304" pitchFamily="18" charset="0"/>
                <a:cs typeface="Times New Roman" panose="02020603050405020304" pitchFamily="18" charset="0"/>
              </a:rPr>
              <a:t>kullanım doğrultusunda nehir havza yönetim planları, taşkın yönetim planları, kuraklık yönetim planları ve </a:t>
            </a:r>
            <a:r>
              <a:rPr lang="tr-TR" sz="2400" dirty="0" err="1">
                <a:solidFill>
                  <a:srgbClr val="222222"/>
                </a:solidFill>
                <a:latin typeface="Times New Roman" panose="02020603050405020304" pitchFamily="18" charset="0"/>
                <a:cs typeface="Times New Roman" panose="02020603050405020304" pitchFamily="18" charset="0"/>
              </a:rPr>
              <a:t>sektörel</a:t>
            </a:r>
            <a:r>
              <a:rPr lang="tr-TR" sz="2400" dirty="0">
                <a:solidFill>
                  <a:srgbClr val="222222"/>
                </a:solidFill>
                <a:latin typeface="Times New Roman" panose="02020603050405020304" pitchFamily="18" charset="0"/>
                <a:cs typeface="Times New Roman" panose="02020603050405020304" pitchFamily="18" charset="0"/>
              </a:rPr>
              <a:t> su tahsisi planları gibi havza ölçekli planlar 25 havzada tamamlanacak.</a:t>
            </a:r>
            <a:endParaRPr lang="tr-TR" sz="24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265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7257" y="733804"/>
            <a:ext cx="10515600" cy="4351338"/>
          </a:xfrm>
        </p:spPr>
        <p:txBody>
          <a:bodyPr/>
          <a:lstStyle/>
          <a:p>
            <a:pPr marL="0" indent="0" fontAlgn="t">
              <a:buNone/>
            </a:pPr>
            <a:r>
              <a:rPr lang="tr-TR" sz="2400" b="1" dirty="0" smtClean="0">
                <a:solidFill>
                  <a:srgbClr val="000000"/>
                </a:solidFill>
                <a:latin typeface="Times New Roman" panose="02020603050405020304" pitchFamily="18" charset="0"/>
                <a:cs typeface="Times New Roman" panose="02020603050405020304" pitchFamily="18" charset="0"/>
              </a:rPr>
              <a:t>2. Su Ürünlerine Teşvik Verilmesi</a:t>
            </a:r>
            <a:endParaRPr lang="tr-TR" sz="2400" b="1"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İklim değişikliği etkilerine karşı ekosistem temelli balıkçılık yönetimi uygulanarak sucul biyolojik </a:t>
            </a:r>
            <a:r>
              <a:rPr lang="tr-TR" sz="2400" dirty="0" smtClean="0">
                <a:solidFill>
                  <a:srgbClr val="222222"/>
                </a:solidFill>
                <a:latin typeface="Times New Roman" panose="02020603050405020304" pitchFamily="18" charset="0"/>
                <a:cs typeface="Times New Roman" panose="02020603050405020304" pitchFamily="18" charset="0"/>
              </a:rPr>
              <a:t>çeşitliliğin korunması ve geliştirilmesi sağlanacaktır. İklim </a:t>
            </a:r>
            <a:r>
              <a:rPr lang="tr-TR" sz="2400" dirty="0">
                <a:solidFill>
                  <a:srgbClr val="222222"/>
                </a:solidFill>
                <a:latin typeface="Times New Roman" panose="02020603050405020304" pitchFamily="18" charset="0"/>
                <a:cs typeface="Times New Roman" panose="02020603050405020304" pitchFamily="18" charset="0"/>
              </a:rPr>
              <a:t>değişikliğine uyumlu sürdürülebilir su ürünleri yetiştiriciliği teşvik </a:t>
            </a:r>
            <a:r>
              <a:rPr lang="tr-TR" sz="2400" dirty="0" smtClean="0">
                <a:solidFill>
                  <a:srgbClr val="222222"/>
                </a:solidFill>
                <a:latin typeface="Times New Roman" panose="02020603050405020304" pitchFamily="18" charset="0"/>
                <a:cs typeface="Times New Roman" panose="02020603050405020304" pitchFamily="18" charset="0"/>
              </a:rPr>
              <a:t>edilmelidir. </a:t>
            </a:r>
            <a:r>
              <a:rPr lang="tr-TR" sz="2400" dirty="0">
                <a:solidFill>
                  <a:srgbClr val="222222"/>
                </a:solidFill>
                <a:latin typeface="Times New Roman" panose="02020603050405020304" pitchFamily="18" charset="0"/>
                <a:cs typeface="Times New Roman" panose="02020603050405020304" pitchFamily="18" charset="0"/>
              </a:rPr>
              <a:t>İklim değişikliğine dirençli, rekabetçi ve teknolojiyi etkin kullanan, havzanın ürün desenini ve su bütçesini dikkate alan verimli bir tarım sektörü </a:t>
            </a:r>
            <a:r>
              <a:rPr lang="tr-TR" sz="2400" dirty="0" smtClean="0">
                <a:solidFill>
                  <a:srgbClr val="222222"/>
                </a:solidFill>
                <a:latin typeface="Times New Roman" panose="02020603050405020304" pitchFamily="18" charset="0"/>
                <a:cs typeface="Times New Roman" panose="02020603050405020304" pitchFamily="18" charset="0"/>
              </a:rPr>
              <a:t>oluşturulması gerekmektedir.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609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6314" y="583678"/>
            <a:ext cx="10515600" cy="4351338"/>
          </a:xfrm>
        </p:spPr>
        <p:txBody>
          <a:bodyPr>
            <a:normAutofit/>
          </a:bodyPr>
          <a:lstStyle/>
          <a:p>
            <a:pPr marL="0" indent="0" algn="just" fontAlgn="t">
              <a:buNone/>
            </a:pPr>
            <a:r>
              <a:rPr lang="tr-TR" sz="2400" b="1" dirty="0" smtClean="0">
                <a:solidFill>
                  <a:srgbClr val="000000"/>
                </a:solidFill>
                <a:latin typeface="Times New Roman" panose="02020603050405020304" pitchFamily="18" charset="0"/>
                <a:cs typeface="Times New Roman" panose="02020603050405020304" pitchFamily="18" charset="0"/>
              </a:rPr>
              <a:t>3. Tarım Sigortalarının Güçlendirilmesi</a:t>
            </a:r>
          </a:p>
          <a:p>
            <a:pPr marL="0" indent="0" algn="just" fontAlgn="t">
              <a:buNone/>
            </a:pPr>
            <a:r>
              <a:rPr lang="tr-TR" sz="2400" dirty="0" smtClean="0">
                <a:solidFill>
                  <a:srgbClr val="222222"/>
                </a:solidFill>
                <a:latin typeface="Times New Roman" panose="02020603050405020304" pitchFamily="18" charset="0"/>
                <a:cs typeface="Times New Roman" panose="02020603050405020304" pitchFamily="18" charset="0"/>
              </a:rPr>
              <a:t>Ekosistem </a:t>
            </a:r>
            <a:r>
              <a:rPr lang="tr-TR" sz="2400" dirty="0">
                <a:solidFill>
                  <a:srgbClr val="222222"/>
                </a:solidFill>
                <a:latin typeface="Times New Roman" panose="02020603050405020304" pitchFamily="18" charset="0"/>
                <a:cs typeface="Times New Roman" panose="02020603050405020304" pitchFamily="18" charset="0"/>
              </a:rPr>
              <a:t>hizmetleri ve </a:t>
            </a:r>
            <a:r>
              <a:rPr lang="tr-TR" sz="2400" dirty="0" err="1">
                <a:solidFill>
                  <a:srgbClr val="222222"/>
                </a:solidFill>
                <a:latin typeface="Times New Roman" panose="02020603050405020304" pitchFamily="18" charset="0"/>
                <a:cs typeface="Times New Roman" panose="02020603050405020304" pitchFamily="18" charset="0"/>
              </a:rPr>
              <a:t>biyoçeşitliliğin</a:t>
            </a:r>
            <a:r>
              <a:rPr lang="tr-TR" sz="2400" dirty="0">
                <a:solidFill>
                  <a:srgbClr val="222222"/>
                </a:solidFill>
                <a:latin typeface="Times New Roman" panose="02020603050405020304" pitchFamily="18" charset="0"/>
                <a:cs typeface="Times New Roman" panose="02020603050405020304" pitchFamily="18" charset="0"/>
              </a:rPr>
              <a:t> korunması amacıyla iklim değişikliğine uyumlu tarım uygulamaları </a:t>
            </a:r>
            <a:r>
              <a:rPr lang="tr-TR" sz="2400" dirty="0" smtClean="0">
                <a:solidFill>
                  <a:srgbClr val="222222"/>
                </a:solidFill>
                <a:latin typeface="Times New Roman" panose="02020603050405020304" pitchFamily="18" charset="0"/>
                <a:cs typeface="Times New Roman" panose="02020603050405020304" pitchFamily="18" charset="0"/>
              </a:rPr>
              <a:t>yaygınlaştırılması büyük önem taşımaktadır. İklim </a:t>
            </a:r>
            <a:r>
              <a:rPr lang="tr-TR" sz="2400" dirty="0">
                <a:solidFill>
                  <a:srgbClr val="222222"/>
                </a:solidFill>
                <a:latin typeface="Times New Roman" panose="02020603050405020304" pitchFamily="18" charset="0"/>
                <a:cs typeface="Times New Roman" panose="02020603050405020304" pitchFamily="18" charset="0"/>
              </a:rPr>
              <a:t>değişikliğine bağlı afetlere karşı tarım sigortaları sistemi (TARSİM) </a:t>
            </a:r>
            <a:r>
              <a:rPr lang="tr-TR" sz="2400" dirty="0" smtClean="0">
                <a:solidFill>
                  <a:srgbClr val="222222"/>
                </a:solidFill>
                <a:latin typeface="Times New Roman" panose="02020603050405020304" pitchFamily="18" charset="0"/>
                <a:cs typeface="Times New Roman" panose="02020603050405020304" pitchFamily="18" charset="0"/>
              </a:rPr>
              <a:t>güçlendirilmelidir.</a:t>
            </a:r>
            <a:endParaRPr lang="tr-TR" sz="2400"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dirty="0"/>
          </a:p>
        </p:txBody>
      </p:sp>
    </p:spTree>
    <p:extLst>
      <p:ext uri="{BB962C8B-B14F-4D97-AF65-F5344CB8AC3E}">
        <p14:creationId xmlns:p14="http://schemas.microsoft.com/office/powerpoint/2010/main" val="139274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4427" y="419906"/>
            <a:ext cx="10515600" cy="4351338"/>
          </a:xfrm>
        </p:spPr>
        <p:txBody>
          <a:bodyPr/>
          <a:lstStyle/>
          <a:p>
            <a:pPr marL="0" indent="0" algn="just" fontAlgn="t">
              <a:buNone/>
            </a:pPr>
            <a:r>
              <a:rPr lang="tr-TR" sz="2400" b="1" dirty="0" smtClean="0">
                <a:solidFill>
                  <a:srgbClr val="000000"/>
                </a:solidFill>
                <a:latin typeface="Times New Roman" panose="02020603050405020304" pitchFamily="18" charset="0"/>
                <a:cs typeface="Times New Roman" panose="02020603050405020304" pitchFamily="18" charset="0"/>
              </a:rPr>
              <a:t>4. Erkan Uyarı Sistemi</a:t>
            </a:r>
            <a:endParaRPr lang="tr-TR" sz="2400" b="1"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Kentsel ve kırsal peyzajlarda, tüm sektör ve tematik alanlarda altyapı ve üstyapının iklim değişikliğine uyumlu hale getirilmesi için doğa temelli çözümler </a:t>
            </a:r>
            <a:r>
              <a:rPr lang="tr-TR" sz="2400" dirty="0" smtClean="0">
                <a:solidFill>
                  <a:srgbClr val="222222"/>
                </a:solidFill>
                <a:latin typeface="Times New Roman" panose="02020603050405020304" pitchFamily="18" charset="0"/>
                <a:cs typeface="Times New Roman" panose="02020603050405020304" pitchFamily="18" charset="0"/>
              </a:rPr>
              <a:t>kullanılmalıdır. İklim </a:t>
            </a:r>
            <a:r>
              <a:rPr lang="tr-TR" sz="2400" dirty="0">
                <a:solidFill>
                  <a:srgbClr val="222222"/>
                </a:solidFill>
                <a:latin typeface="Times New Roman" panose="02020603050405020304" pitchFamily="18" charset="0"/>
                <a:cs typeface="Times New Roman" panose="02020603050405020304" pitchFamily="18" charset="0"/>
              </a:rPr>
              <a:t>değişikliğine uyum amacıyla </a:t>
            </a:r>
            <a:r>
              <a:rPr lang="tr-TR" sz="2400" dirty="0" err="1">
                <a:solidFill>
                  <a:srgbClr val="222222"/>
                </a:solidFill>
                <a:latin typeface="Times New Roman" panose="02020603050405020304" pitchFamily="18" charset="0"/>
                <a:cs typeface="Times New Roman" panose="02020603050405020304" pitchFamily="18" charset="0"/>
              </a:rPr>
              <a:t>sektörel</a:t>
            </a:r>
            <a:r>
              <a:rPr lang="tr-TR" sz="2400" dirty="0">
                <a:solidFill>
                  <a:srgbClr val="222222"/>
                </a:solidFill>
                <a:latin typeface="Times New Roman" panose="02020603050405020304" pitchFamily="18" charset="0"/>
                <a:cs typeface="Times New Roman" panose="02020603050405020304" pitchFamily="18" charset="0"/>
              </a:rPr>
              <a:t> bazda erken uyarı sistemleri </a:t>
            </a:r>
            <a:r>
              <a:rPr lang="tr-TR" sz="2400" dirty="0" smtClean="0">
                <a:solidFill>
                  <a:srgbClr val="222222"/>
                </a:solidFill>
                <a:latin typeface="Times New Roman" panose="02020603050405020304" pitchFamily="18" charset="0"/>
                <a:cs typeface="Times New Roman" panose="02020603050405020304" pitchFamily="18" charset="0"/>
              </a:rPr>
              <a:t>kurulmalı </a:t>
            </a:r>
            <a:r>
              <a:rPr lang="tr-TR" sz="2400" dirty="0">
                <a:solidFill>
                  <a:srgbClr val="222222"/>
                </a:solidFill>
                <a:latin typeface="Times New Roman" panose="02020603050405020304" pitchFamily="18" charset="0"/>
                <a:cs typeface="Times New Roman" panose="02020603050405020304" pitchFamily="18" charset="0"/>
              </a:rPr>
              <a:t>ve bütünleşik çalışabilecek şekilde </a:t>
            </a:r>
            <a:r>
              <a:rPr lang="tr-TR" sz="2400" dirty="0" smtClean="0">
                <a:solidFill>
                  <a:srgbClr val="222222"/>
                </a:solidFill>
                <a:latin typeface="Times New Roman" panose="02020603050405020304" pitchFamily="18" charset="0"/>
                <a:cs typeface="Times New Roman" panose="02020603050405020304" pitchFamily="18" charset="0"/>
              </a:rPr>
              <a:t>düzenlenmelidir.</a:t>
            </a:r>
            <a:endParaRPr lang="tr-TR" sz="2400" dirty="0">
              <a:solidFill>
                <a:srgbClr val="222222"/>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6196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610" y="870281"/>
            <a:ext cx="10515600" cy="4351338"/>
          </a:xfrm>
        </p:spPr>
        <p:txBody>
          <a:bodyPr/>
          <a:lstStyle/>
          <a:p>
            <a:pPr marL="0" indent="0" algn="just" fontAlgn="t">
              <a:buNone/>
            </a:pPr>
            <a:r>
              <a:rPr lang="tr-TR" sz="2400" b="1" dirty="0" smtClean="0">
                <a:solidFill>
                  <a:srgbClr val="000000"/>
                </a:solidFill>
                <a:latin typeface="Times New Roman" panose="02020603050405020304" pitchFamily="18" charset="0"/>
                <a:cs typeface="Times New Roman" panose="02020603050405020304" pitchFamily="18" charset="0"/>
              </a:rPr>
              <a:t>5. İklim Dostu Destekleme</a:t>
            </a:r>
            <a:endParaRPr lang="tr-TR" sz="2400" b="1"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Tarım sektöründe iklim değişikliği ile mücadele ve sera gazı </a:t>
            </a:r>
            <a:r>
              <a:rPr lang="tr-TR" sz="2400" dirty="0" err="1">
                <a:solidFill>
                  <a:srgbClr val="222222"/>
                </a:solidFill>
                <a:latin typeface="Times New Roman" panose="02020603050405020304" pitchFamily="18" charset="0"/>
                <a:cs typeface="Times New Roman" panose="02020603050405020304" pitchFamily="18" charset="0"/>
              </a:rPr>
              <a:t>azaltımı</a:t>
            </a:r>
            <a:r>
              <a:rPr lang="tr-TR" sz="2400" dirty="0">
                <a:solidFill>
                  <a:srgbClr val="222222"/>
                </a:solidFill>
                <a:latin typeface="Times New Roman" panose="02020603050405020304" pitchFamily="18" charset="0"/>
                <a:cs typeface="Times New Roman" panose="02020603050405020304" pitchFamily="18" charset="0"/>
              </a:rPr>
              <a:t> için kısa, orta ve uzun vadeli ulusal strateji ve eylemler belirlenerek çiftçi odaklı </a:t>
            </a:r>
            <a:r>
              <a:rPr lang="tr-TR" sz="2400" dirty="0" smtClean="0">
                <a:solidFill>
                  <a:srgbClr val="222222"/>
                </a:solidFill>
                <a:latin typeface="Times New Roman" panose="02020603050405020304" pitchFamily="18" charset="0"/>
                <a:cs typeface="Times New Roman" panose="02020603050405020304" pitchFamily="18" charset="0"/>
              </a:rPr>
              <a:t>uygulanmalıdır.  </a:t>
            </a:r>
            <a:r>
              <a:rPr lang="tr-TR" sz="2400" dirty="0">
                <a:solidFill>
                  <a:srgbClr val="222222"/>
                </a:solidFill>
                <a:latin typeface="Times New Roman" panose="02020603050405020304" pitchFamily="18" charset="0"/>
                <a:cs typeface="Times New Roman" panose="02020603050405020304" pitchFamily="18" charset="0"/>
              </a:rPr>
              <a:t>“İklim Dostu Tarımsal Destekleme Modeli” </a:t>
            </a:r>
            <a:r>
              <a:rPr lang="tr-TR" sz="2400" dirty="0" smtClean="0">
                <a:solidFill>
                  <a:srgbClr val="222222"/>
                </a:solidFill>
                <a:latin typeface="Times New Roman" panose="02020603050405020304" pitchFamily="18" charset="0"/>
                <a:cs typeface="Times New Roman" panose="02020603050405020304" pitchFamily="18" charset="0"/>
              </a:rPr>
              <a:t>oluşturulmalı ve uygulamaya geçilmelidir.</a:t>
            </a:r>
            <a:endParaRPr lang="tr-TR" sz="2400" dirty="0">
              <a:solidFill>
                <a:srgbClr val="222222"/>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4335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7948" y="774747"/>
            <a:ext cx="10885227" cy="4351338"/>
          </a:xfrm>
        </p:spPr>
        <p:txBody>
          <a:bodyPr>
            <a:normAutofit/>
          </a:bodyPr>
          <a:lstStyle/>
          <a:p>
            <a:pPr marL="0" indent="0" algn="just" fontAlgn="t">
              <a:buNone/>
            </a:pPr>
            <a:r>
              <a:rPr lang="tr-TR" sz="2400" b="1" dirty="0" smtClean="0">
                <a:solidFill>
                  <a:srgbClr val="000000"/>
                </a:solidFill>
                <a:latin typeface="Times New Roman" panose="02020603050405020304" pitchFamily="18" charset="0"/>
                <a:cs typeface="Times New Roman" panose="02020603050405020304" pitchFamily="18" charset="0"/>
              </a:rPr>
              <a:t>6. Arazi Bankacılığı</a:t>
            </a:r>
            <a:endParaRPr lang="tr-TR" sz="2400" b="1" dirty="0">
              <a:solidFill>
                <a:srgbClr val="000000"/>
              </a:solidFill>
              <a:latin typeface="Times New Roman" panose="02020603050405020304" pitchFamily="18" charset="0"/>
              <a:cs typeface="Times New Roman" panose="02020603050405020304" pitchFamily="18" charset="0"/>
            </a:endParaRPr>
          </a:p>
          <a:p>
            <a:pPr marL="0" indent="0" algn="just" fontAlgn="t">
              <a:buNone/>
            </a:pPr>
            <a:r>
              <a:rPr lang="tr-TR" sz="2400" dirty="0">
                <a:solidFill>
                  <a:srgbClr val="222222"/>
                </a:solidFill>
                <a:latin typeface="Times New Roman" panose="02020603050405020304" pitchFamily="18" charset="0"/>
                <a:cs typeface="Times New Roman" panose="02020603050405020304" pitchFamily="18" charset="0"/>
              </a:rPr>
              <a:t>Bütünleşik bir yaklaşımla ekosistem odaklı gıda üretim modeli oluşturularak </a:t>
            </a:r>
            <a:r>
              <a:rPr lang="tr-TR" sz="2400" dirty="0" smtClean="0">
                <a:solidFill>
                  <a:srgbClr val="222222"/>
                </a:solidFill>
                <a:latin typeface="Times New Roman" panose="02020603050405020304" pitchFamily="18" charset="0"/>
                <a:cs typeface="Times New Roman" panose="02020603050405020304" pitchFamily="18" charset="0"/>
              </a:rPr>
              <a:t>tarım-gıda </a:t>
            </a:r>
            <a:r>
              <a:rPr lang="tr-TR" sz="2400" dirty="0">
                <a:solidFill>
                  <a:srgbClr val="222222"/>
                </a:solidFill>
                <a:latin typeface="Times New Roman" panose="02020603050405020304" pitchFamily="18" charset="0"/>
                <a:cs typeface="Times New Roman" panose="02020603050405020304" pitchFamily="18" charset="0"/>
              </a:rPr>
              <a:t>değer zinciri sürdürülebilir ve döngüsel hale </a:t>
            </a:r>
            <a:r>
              <a:rPr lang="tr-TR" sz="2400" dirty="0" smtClean="0">
                <a:solidFill>
                  <a:srgbClr val="222222"/>
                </a:solidFill>
                <a:latin typeface="Times New Roman" panose="02020603050405020304" pitchFamily="18" charset="0"/>
                <a:cs typeface="Times New Roman" panose="02020603050405020304" pitchFamily="18" charset="0"/>
              </a:rPr>
              <a:t>getirilmelidir. </a:t>
            </a:r>
            <a:r>
              <a:rPr lang="tr-TR" sz="2400" dirty="0">
                <a:solidFill>
                  <a:srgbClr val="222222"/>
                </a:solidFill>
                <a:latin typeface="Times New Roman" panose="02020603050405020304" pitchFamily="18" charset="0"/>
                <a:cs typeface="Times New Roman" panose="02020603050405020304" pitchFamily="18" charset="0"/>
              </a:rPr>
              <a:t>Tarımda verimlilik artışı ve emisyonların etkin yönetimi amacıyla arazi bankacılığı sistemi </a:t>
            </a:r>
            <a:r>
              <a:rPr lang="tr-TR" sz="2400" dirty="0" smtClean="0">
                <a:solidFill>
                  <a:srgbClr val="222222"/>
                </a:solidFill>
                <a:latin typeface="Times New Roman" panose="02020603050405020304" pitchFamily="18" charset="0"/>
                <a:cs typeface="Times New Roman" panose="02020603050405020304" pitchFamily="18" charset="0"/>
              </a:rPr>
              <a:t>kurulmalı, </a:t>
            </a:r>
            <a:r>
              <a:rPr lang="tr-TR" sz="2400" dirty="0">
                <a:solidFill>
                  <a:srgbClr val="222222"/>
                </a:solidFill>
                <a:latin typeface="Times New Roman" panose="02020603050405020304" pitchFamily="18" charset="0"/>
                <a:cs typeface="Times New Roman" panose="02020603050405020304" pitchFamily="18" charset="0"/>
              </a:rPr>
              <a:t>ulusal arazi kullanım planları </a:t>
            </a:r>
            <a:r>
              <a:rPr lang="tr-TR" sz="2400" dirty="0" smtClean="0">
                <a:solidFill>
                  <a:srgbClr val="222222"/>
                </a:solidFill>
                <a:latin typeface="Times New Roman" panose="02020603050405020304" pitchFamily="18" charset="0"/>
                <a:cs typeface="Times New Roman" panose="02020603050405020304" pitchFamily="18" charset="0"/>
              </a:rPr>
              <a:t>yapılmalı </a:t>
            </a:r>
            <a:r>
              <a:rPr lang="tr-TR" sz="2400" dirty="0">
                <a:solidFill>
                  <a:srgbClr val="222222"/>
                </a:solidFill>
                <a:latin typeface="Times New Roman" panose="02020603050405020304" pitchFamily="18" charset="0"/>
                <a:cs typeface="Times New Roman" panose="02020603050405020304" pitchFamily="18" charset="0"/>
              </a:rPr>
              <a:t>ve arazi toplulaştırma çalışmaları </a:t>
            </a:r>
            <a:r>
              <a:rPr lang="tr-TR" sz="2400" dirty="0" smtClean="0">
                <a:solidFill>
                  <a:srgbClr val="222222"/>
                </a:solidFill>
                <a:latin typeface="Times New Roman" panose="02020603050405020304" pitchFamily="18" charset="0"/>
                <a:cs typeface="Times New Roman" panose="02020603050405020304" pitchFamily="18" charset="0"/>
              </a:rPr>
              <a:t>tamamlanmalıdır. </a:t>
            </a:r>
            <a:r>
              <a:rPr lang="tr-TR" sz="2400" dirty="0">
                <a:solidFill>
                  <a:srgbClr val="222222"/>
                </a:solidFill>
                <a:latin typeface="Times New Roman" panose="02020603050405020304" pitchFamily="18" charset="0"/>
                <a:cs typeface="Times New Roman" panose="02020603050405020304" pitchFamily="18" charset="0"/>
              </a:rPr>
              <a:t>Ar-Ge faaliyetleri artırılarak sera gazı </a:t>
            </a:r>
            <a:r>
              <a:rPr lang="tr-TR" sz="2400" dirty="0" err="1">
                <a:solidFill>
                  <a:srgbClr val="222222"/>
                </a:solidFill>
                <a:latin typeface="Times New Roman" panose="02020603050405020304" pitchFamily="18" charset="0"/>
                <a:cs typeface="Times New Roman" panose="02020603050405020304" pitchFamily="18" charset="0"/>
              </a:rPr>
              <a:t>azaltımını</a:t>
            </a:r>
            <a:r>
              <a:rPr lang="tr-TR" sz="2400" dirty="0">
                <a:solidFill>
                  <a:srgbClr val="222222"/>
                </a:solidFill>
                <a:latin typeface="Times New Roman" panose="02020603050405020304" pitchFamily="18" charset="0"/>
                <a:cs typeface="Times New Roman" panose="02020603050405020304" pitchFamily="18" charset="0"/>
              </a:rPr>
              <a:t> sağlayan tarımsal üretim yöntemleri ve teknolojileri </a:t>
            </a:r>
            <a:r>
              <a:rPr lang="tr-TR" sz="2400" dirty="0" smtClean="0">
                <a:solidFill>
                  <a:srgbClr val="222222"/>
                </a:solidFill>
                <a:latin typeface="Times New Roman" panose="02020603050405020304" pitchFamily="18" charset="0"/>
                <a:cs typeface="Times New Roman" panose="02020603050405020304" pitchFamily="18" charset="0"/>
              </a:rPr>
              <a:t>yaygınlaştırılmalıdır.</a:t>
            </a:r>
            <a:endParaRPr lang="tr-TR" sz="2400" dirty="0">
              <a:solidFill>
                <a:srgbClr val="222222"/>
              </a:solidFill>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634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5370" y="747452"/>
            <a:ext cx="10515600" cy="4351338"/>
          </a:xfrm>
        </p:spPr>
        <p:txBody>
          <a:bodyPr/>
          <a:lstStyle/>
          <a:p>
            <a:pPr marL="0" indent="0" algn="just">
              <a:buNone/>
            </a:pPr>
            <a:r>
              <a:rPr lang="tr-TR" dirty="0">
                <a:solidFill>
                  <a:srgbClr val="000000"/>
                </a:solidFill>
                <a:latin typeface="Times New Roman" panose="02020603050405020304" pitchFamily="18" charset="0"/>
                <a:cs typeface="Times New Roman" panose="02020603050405020304" pitchFamily="18" charset="0"/>
              </a:rPr>
              <a:t>İklim değişikliğiyle mücadele ve uyum çalışmalarında, tüm paydaşların aktif katılımıyla bütün Türkiye’nin ortak akıl ile yeşil dönüşüm için Türkiye yol haritasını oluşturacaktır</a:t>
            </a:r>
            <a:r>
              <a:rPr lang="tr-TR" dirty="0" smtClean="0">
                <a:solidFill>
                  <a:srgbClr val="000000"/>
                </a:solidFill>
                <a:latin typeface="Times New Roman" panose="02020603050405020304" pitchFamily="18" charset="0"/>
                <a:cs typeface="Times New Roman" panose="02020603050405020304" pitchFamily="18" charset="0"/>
              </a:rPr>
              <a:t>.</a:t>
            </a:r>
          </a:p>
          <a:p>
            <a:pPr marL="0" indent="0" algn="just">
              <a:buNone/>
            </a:pPr>
            <a:endParaRPr lang="tr-TR" dirty="0">
              <a:solidFill>
                <a:srgbClr val="000000"/>
              </a:solidFill>
              <a:latin typeface="Times New Roman" panose="02020603050405020304" pitchFamily="18" charset="0"/>
              <a:cs typeface="Times New Roman" panose="02020603050405020304" pitchFamily="18" charset="0"/>
            </a:endParaRPr>
          </a:p>
          <a:p>
            <a:pPr marL="0" indent="0" algn="just">
              <a:buNone/>
            </a:pPr>
            <a:r>
              <a:rPr lang="tr-TR" dirty="0" smtClean="0">
                <a:solidFill>
                  <a:srgbClr val="000000"/>
                </a:solidFill>
                <a:latin typeface="Times New Roman" panose="02020603050405020304" pitchFamily="18" charset="0"/>
                <a:cs typeface="Times New Roman" panose="02020603050405020304" pitchFamily="18" charset="0"/>
              </a:rPr>
              <a:t>Türkiye’nin</a:t>
            </a:r>
            <a:r>
              <a:rPr lang="tr-TR" dirty="0">
                <a:solidFill>
                  <a:srgbClr val="000000"/>
                </a:solidFill>
                <a:latin typeface="Times New Roman" panose="02020603050405020304" pitchFamily="18" charset="0"/>
                <a:cs typeface="Times New Roman" panose="02020603050405020304" pitchFamily="18" charset="0"/>
              </a:rPr>
              <a:t>, 2053 Net Sıfır Emisyon ve Yeşil Kalkınma Devrimi hedefleri doğrultusunda, İklim Kanunu taslağı ve diğer mevzuat için politika önerilerinin geliştirilmesi, sera gazı emisyonlarının azaltılması ve iklim değişikliğine uyum bağlamındaki sektörlerin stratejik hedefleri ile kurumların öncelikli eylemlerinin belirlenmesi için öneriler ortaya konulacaktır.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675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2666" y="460849"/>
            <a:ext cx="10515600" cy="4351338"/>
          </a:xfrm>
        </p:spPr>
        <p:txBody>
          <a:bodyPr>
            <a:normAutofit/>
          </a:bodyPr>
          <a:lstStyle/>
          <a:p>
            <a:pPr marL="0" indent="0" algn="just">
              <a:buNone/>
            </a:pPr>
            <a:r>
              <a:rPr lang="tr-TR" sz="2400" dirty="0">
                <a:solidFill>
                  <a:srgbClr val="000000"/>
                </a:solidFill>
                <a:latin typeface="Times New Roman" panose="02020603050405020304" pitchFamily="18" charset="0"/>
                <a:cs typeface="Times New Roman" panose="02020603050405020304" pitchFamily="18" charset="0"/>
              </a:rPr>
              <a:t>Bakanlığımızca “2053 net sıfır emisyon hedefi: Türkiye’nin yeşil kalkınma devrimi” ana teması ile 21-25 Şubat 2022 tarihleri arasında Konya’da düzenlenecek olan İklim Şûrasının temel amacı; Türkiye’nin yeni iklim değişikliği vizyonunu gelişen ve değişen koşullar çerçevesinde ele alarak, yeşil dönüşüm anlayışını katılımcı bir şekilde ortaya </a:t>
            </a:r>
            <a:r>
              <a:rPr lang="tr-TR" sz="2400" dirty="0" smtClean="0">
                <a:solidFill>
                  <a:srgbClr val="000000"/>
                </a:solidFill>
                <a:latin typeface="Times New Roman" panose="02020603050405020304" pitchFamily="18" charset="0"/>
                <a:cs typeface="Times New Roman" panose="02020603050405020304" pitchFamily="18" charset="0"/>
              </a:rPr>
              <a:t>koymaktır.</a:t>
            </a:r>
          </a:p>
          <a:p>
            <a:pPr marL="0" indent="0" algn="just">
              <a:buNone/>
            </a:pPr>
            <a:endParaRPr lang="tr-TR"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tr-TR" sz="2400" dirty="0" smtClean="0">
                <a:solidFill>
                  <a:srgbClr val="000000"/>
                </a:solidFill>
                <a:latin typeface="Times New Roman" panose="02020603050405020304" pitchFamily="18" charset="0"/>
                <a:cs typeface="Times New Roman" panose="02020603050405020304" pitchFamily="18" charset="0"/>
              </a:rPr>
              <a:t>Ülkemizin hedefi, İklim </a:t>
            </a:r>
            <a:r>
              <a:rPr lang="tr-TR" sz="2400" dirty="0">
                <a:solidFill>
                  <a:srgbClr val="000000"/>
                </a:solidFill>
                <a:latin typeface="Times New Roman" panose="02020603050405020304" pitchFamily="18" charset="0"/>
                <a:cs typeface="Times New Roman" panose="02020603050405020304" pitchFamily="18" charset="0"/>
              </a:rPr>
              <a:t>Değişikliğiyle mücadele ve uyumunu, 2053 Net Sıfır Emisyon Hedefini, Yeşil Kalkınma Devrimini, küresel çapta değişen paradigmalar, yeni şartlar, yeni arayışlar çerçevesinde </a:t>
            </a:r>
            <a:r>
              <a:rPr lang="tr-TR" sz="2400" dirty="0" smtClean="0">
                <a:solidFill>
                  <a:srgbClr val="000000"/>
                </a:solidFill>
                <a:latin typeface="Times New Roman" panose="02020603050405020304" pitchFamily="18" charset="0"/>
                <a:cs typeface="Times New Roman" panose="02020603050405020304" pitchFamily="18" charset="0"/>
              </a:rPr>
              <a:t>gerçekleştirmektir.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82041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489</Words>
  <Application>Microsoft Office PowerPoint</Application>
  <PresentationFormat>Geniş ekran</PresentationFormat>
  <Paragraphs>21</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TARIMSAL KURAKLIK YÖNETİMİ  11. Kuraklıkla mücadelede iklim dostu tarım teknolojileri  Prof.Dr.Belgin ÇAKMAK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TARIMSAL KURAKLIK YÖNETİMİ  11. Kuraklıkla mücadelede iklim dostu tarım teknolojileri  Prof.Dr.Belgin ÇAKMAK </dc:title>
  <dc:creator>Belgin</dc:creator>
  <cp:lastModifiedBy>Belgin</cp:lastModifiedBy>
  <cp:revision>14</cp:revision>
  <dcterms:created xsi:type="dcterms:W3CDTF">2022-03-10T09:10:49Z</dcterms:created>
  <dcterms:modified xsi:type="dcterms:W3CDTF">2022-03-13T16:57:27Z</dcterms:modified>
</cp:coreProperties>
</file>