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sldIdLst>
    <p:sldId id="256" r:id="rId2"/>
    <p:sldId id="263" r:id="rId3"/>
    <p:sldId id="257" r:id="rId4"/>
    <p:sldId id="264" r:id="rId5"/>
    <p:sldId id="258" r:id="rId6"/>
    <p:sldId id="262" r:id="rId7"/>
    <p:sldId id="259" r:id="rId8"/>
    <p:sldId id="260" r:id="rId9"/>
    <p:sldId id="261"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C7EF00E-F976-415E-8165-1EC6B0539960}"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E2B6889-B3DE-4D07-A8DD-5B2D4C071371}" type="slidenum">
              <a:rPr lang="tr-TR" smtClean="0"/>
              <a:t>‹#›</a:t>
            </a:fld>
            <a:endParaRPr lang="tr-TR"/>
          </a:p>
        </p:txBody>
      </p:sp>
    </p:spTree>
    <p:extLst>
      <p:ext uri="{BB962C8B-B14F-4D97-AF65-F5344CB8AC3E}">
        <p14:creationId xmlns:p14="http://schemas.microsoft.com/office/powerpoint/2010/main" val="4209057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C7EF00E-F976-415E-8165-1EC6B0539960}"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E2B6889-B3DE-4D07-A8DD-5B2D4C071371}" type="slidenum">
              <a:rPr lang="tr-TR" smtClean="0"/>
              <a:t>‹#›</a:t>
            </a:fld>
            <a:endParaRPr lang="tr-TR"/>
          </a:p>
        </p:txBody>
      </p:sp>
    </p:spTree>
    <p:extLst>
      <p:ext uri="{BB962C8B-B14F-4D97-AF65-F5344CB8AC3E}">
        <p14:creationId xmlns:p14="http://schemas.microsoft.com/office/powerpoint/2010/main" val="3765978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C7EF00E-F976-415E-8165-1EC6B0539960}"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E2B6889-B3DE-4D07-A8DD-5B2D4C071371}"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97025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CC7EF00E-F976-415E-8165-1EC6B0539960}" type="datetimeFigureOut">
              <a:rPr lang="tr-TR" smtClean="0"/>
              <a:t>28.03.2018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E2B6889-B3DE-4D07-A8DD-5B2D4C071371}" type="slidenum">
              <a:rPr lang="tr-TR" smtClean="0"/>
              <a:t>‹#›</a:t>
            </a:fld>
            <a:endParaRPr lang="tr-TR"/>
          </a:p>
        </p:txBody>
      </p:sp>
    </p:spTree>
    <p:extLst>
      <p:ext uri="{BB962C8B-B14F-4D97-AF65-F5344CB8AC3E}">
        <p14:creationId xmlns:p14="http://schemas.microsoft.com/office/powerpoint/2010/main" val="32810275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CC7EF00E-F976-415E-8165-1EC6B0539960}" type="datetimeFigureOut">
              <a:rPr lang="tr-TR" smtClean="0"/>
              <a:t>28.03.2018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E2B6889-B3DE-4D07-A8DD-5B2D4C071371}"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50599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CC7EF00E-F976-415E-8165-1EC6B0539960}" type="datetimeFigureOut">
              <a:rPr lang="tr-TR" smtClean="0"/>
              <a:t>28.03.2018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E2B6889-B3DE-4D07-A8DD-5B2D4C071371}" type="slidenum">
              <a:rPr lang="tr-TR" smtClean="0"/>
              <a:t>‹#›</a:t>
            </a:fld>
            <a:endParaRPr lang="tr-TR"/>
          </a:p>
        </p:txBody>
      </p:sp>
    </p:spTree>
    <p:extLst>
      <p:ext uri="{BB962C8B-B14F-4D97-AF65-F5344CB8AC3E}">
        <p14:creationId xmlns:p14="http://schemas.microsoft.com/office/powerpoint/2010/main" val="39763876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C7EF00E-F976-415E-8165-1EC6B0539960}"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E2B6889-B3DE-4D07-A8DD-5B2D4C071371}" type="slidenum">
              <a:rPr lang="tr-TR" smtClean="0"/>
              <a:t>‹#›</a:t>
            </a:fld>
            <a:endParaRPr lang="tr-TR"/>
          </a:p>
        </p:txBody>
      </p:sp>
    </p:spTree>
    <p:extLst>
      <p:ext uri="{BB962C8B-B14F-4D97-AF65-F5344CB8AC3E}">
        <p14:creationId xmlns:p14="http://schemas.microsoft.com/office/powerpoint/2010/main" val="11937409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C7EF00E-F976-415E-8165-1EC6B0539960}"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E2B6889-B3DE-4D07-A8DD-5B2D4C071371}" type="slidenum">
              <a:rPr lang="tr-TR" smtClean="0"/>
              <a:t>‹#›</a:t>
            </a:fld>
            <a:endParaRPr lang="tr-TR"/>
          </a:p>
        </p:txBody>
      </p:sp>
    </p:spTree>
    <p:extLst>
      <p:ext uri="{BB962C8B-B14F-4D97-AF65-F5344CB8AC3E}">
        <p14:creationId xmlns:p14="http://schemas.microsoft.com/office/powerpoint/2010/main" val="9707599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FAE50E56-424D-4503-8EE3-02E9AAF1FB0B}" type="slidenum">
              <a:rPr lang="tr-TR"/>
              <a:pPr>
                <a:defRPr/>
              </a:pPr>
              <a:t>‹#›</a:t>
            </a:fld>
            <a:endParaRPr lang="tr-TR"/>
          </a:p>
        </p:txBody>
      </p:sp>
    </p:spTree>
    <p:extLst>
      <p:ext uri="{BB962C8B-B14F-4D97-AF65-F5344CB8AC3E}">
        <p14:creationId xmlns:p14="http://schemas.microsoft.com/office/powerpoint/2010/main" val="1141768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C7EF00E-F976-415E-8165-1EC6B0539960}"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E2B6889-B3DE-4D07-A8DD-5B2D4C071371}" type="slidenum">
              <a:rPr lang="tr-TR" smtClean="0"/>
              <a:t>‹#›</a:t>
            </a:fld>
            <a:endParaRPr lang="tr-TR"/>
          </a:p>
        </p:txBody>
      </p:sp>
    </p:spTree>
    <p:extLst>
      <p:ext uri="{BB962C8B-B14F-4D97-AF65-F5344CB8AC3E}">
        <p14:creationId xmlns:p14="http://schemas.microsoft.com/office/powerpoint/2010/main" val="328113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C7EF00E-F976-415E-8165-1EC6B0539960}" type="datetimeFigureOut">
              <a:rPr lang="tr-TR" smtClean="0"/>
              <a:t>28.03.2018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E2B6889-B3DE-4D07-A8DD-5B2D4C071371}" type="slidenum">
              <a:rPr lang="tr-TR" smtClean="0"/>
              <a:t>‹#›</a:t>
            </a:fld>
            <a:endParaRPr lang="tr-TR"/>
          </a:p>
        </p:txBody>
      </p:sp>
    </p:spTree>
    <p:extLst>
      <p:ext uri="{BB962C8B-B14F-4D97-AF65-F5344CB8AC3E}">
        <p14:creationId xmlns:p14="http://schemas.microsoft.com/office/powerpoint/2010/main" val="2864276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C7EF00E-F976-415E-8165-1EC6B0539960}" type="datetimeFigureOut">
              <a:rPr lang="tr-TR" smtClean="0"/>
              <a:t>28.03.2018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E2B6889-B3DE-4D07-A8DD-5B2D4C071371}" type="slidenum">
              <a:rPr lang="tr-TR" smtClean="0"/>
              <a:t>‹#›</a:t>
            </a:fld>
            <a:endParaRPr lang="tr-TR"/>
          </a:p>
        </p:txBody>
      </p:sp>
    </p:spTree>
    <p:extLst>
      <p:ext uri="{BB962C8B-B14F-4D97-AF65-F5344CB8AC3E}">
        <p14:creationId xmlns:p14="http://schemas.microsoft.com/office/powerpoint/2010/main" val="3845234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C7EF00E-F976-415E-8165-1EC6B0539960}" type="datetimeFigureOut">
              <a:rPr lang="tr-TR" smtClean="0"/>
              <a:t>28.03.2018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E2B6889-B3DE-4D07-A8DD-5B2D4C071371}" type="slidenum">
              <a:rPr lang="tr-TR" smtClean="0"/>
              <a:t>‹#›</a:t>
            </a:fld>
            <a:endParaRPr lang="tr-TR"/>
          </a:p>
        </p:txBody>
      </p:sp>
    </p:spTree>
    <p:extLst>
      <p:ext uri="{BB962C8B-B14F-4D97-AF65-F5344CB8AC3E}">
        <p14:creationId xmlns:p14="http://schemas.microsoft.com/office/powerpoint/2010/main" val="2278156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C7EF00E-F976-415E-8165-1EC6B0539960}" type="datetimeFigureOut">
              <a:rPr lang="tr-TR" smtClean="0"/>
              <a:t>28.03.2018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E2B6889-B3DE-4D07-A8DD-5B2D4C071371}" type="slidenum">
              <a:rPr lang="tr-TR" smtClean="0"/>
              <a:t>‹#›</a:t>
            </a:fld>
            <a:endParaRPr lang="tr-TR"/>
          </a:p>
        </p:txBody>
      </p:sp>
    </p:spTree>
    <p:extLst>
      <p:ext uri="{BB962C8B-B14F-4D97-AF65-F5344CB8AC3E}">
        <p14:creationId xmlns:p14="http://schemas.microsoft.com/office/powerpoint/2010/main" val="2180402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7EF00E-F976-415E-8165-1EC6B0539960}" type="datetimeFigureOut">
              <a:rPr lang="tr-TR" smtClean="0"/>
              <a:t>28.03.2018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E2B6889-B3DE-4D07-A8DD-5B2D4C071371}" type="slidenum">
              <a:rPr lang="tr-TR" smtClean="0"/>
              <a:t>‹#›</a:t>
            </a:fld>
            <a:endParaRPr lang="tr-TR"/>
          </a:p>
        </p:txBody>
      </p:sp>
    </p:spTree>
    <p:extLst>
      <p:ext uri="{BB962C8B-B14F-4D97-AF65-F5344CB8AC3E}">
        <p14:creationId xmlns:p14="http://schemas.microsoft.com/office/powerpoint/2010/main" val="4200151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C7EF00E-F976-415E-8165-1EC6B0539960}" type="datetimeFigureOut">
              <a:rPr lang="tr-TR" smtClean="0"/>
              <a:t>28.03.2018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E2B6889-B3DE-4D07-A8DD-5B2D4C071371}" type="slidenum">
              <a:rPr lang="tr-TR" smtClean="0"/>
              <a:t>‹#›</a:t>
            </a:fld>
            <a:endParaRPr lang="tr-TR"/>
          </a:p>
        </p:txBody>
      </p:sp>
    </p:spTree>
    <p:extLst>
      <p:ext uri="{BB962C8B-B14F-4D97-AF65-F5344CB8AC3E}">
        <p14:creationId xmlns:p14="http://schemas.microsoft.com/office/powerpoint/2010/main" val="2470483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C7EF00E-F976-415E-8165-1EC6B0539960}" type="datetimeFigureOut">
              <a:rPr lang="tr-TR" smtClean="0"/>
              <a:t>28.03.2018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E2B6889-B3DE-4D07-A8DD-5B2D4C071371}" type="slidenum">
              <a:rPr lang="tr-TR" smtClean="0"/>
              <a:t>‹#›</a:t>
            </a:fld>
            <a:endParaRPr lang="tr-TR"/>
          </a:p>
        </p:txBody>
      </p:sp>
    </p:spTree>
    <p:extLst>
      <p:ext uri="{BB962C8B-B14F-4D97-AF65-F5344CB8AC3E}">
        <p14:creationId xmlns:p14="http://schemas.microsoft.com/office/powerpoint/2010/main" val="2680108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C7EF00E-F976-415E-8165-1EC6B0539960}" type="datetimeFigureOut">
              <a:rPr lang="tr-TR" smtClean="0"/>
              <a:t>28.03.2018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E2B6889-B3DE-4D07-A8DD-5B2D4C071371}" type="slidenum">
              <a:rPr lang="tr-TR" smtClean="0"/>
              <a:t>‹#›</a:t>
            </a:fld>
            <a:endParaRPr lang="tr-TR"/>
          </a:p>
        </p:txBody>
      </p:sp>
    </p:spTree>
    <p:extLst>
      <p:ext uri="{BB962C8B-B14F-4D97-AF65-F5344CB8AC3E}">
        <p14:creationId xmlns:p14="http://schemas.microsoft.com/office/powerpoint/2010/main" val="148919412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 id="2147483714" r:id="rId16"/>
    <p:sldLayoutId id="2147483715"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6" name="Rectangle 6"/>
          <p:cNvSpPr>
            <a:spLocks noChangeArrowheads="1"/>
          </p:cNvSpPr>
          <p:nvPr/>
        </p:nvSpPr>
        <p:spPr bwMode="auto">
          <a:xfrm>
            <a:off x="1703389" y="476250"/>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Tarla Hazırlığı</a:t>
            </a:r>
            <a:endParaRPr lang="en-US" sz="3000">
              <a:solidFill>
                <a:srgbClr val="FF0000"/>
              </a:solidFill>
              <a:effectLst>
                <a:outerShdw blurRad="38100" dist="38100" dir="2700000" algn="tl">
                  <a:srgbClr val="C0C0C0"/>
                </a:outerShdw>
              </a:effectLst>
              <a:latin typeface="Comic Sans MS" pitchFamily="66" charset="0"/>
            </a:endParaRPr>
          </a:p>
        </p:txBody>
      </p:sp>
      <p:sp>
        <p:nvSpPr>
          <p:cNvPr id="9219" name="Line 7"/>
          <p:cNvSpPr>
            <a:spLocks noChangeShapeType="1"/>
          </p:cNvSpPr>
          <p:nvPr/>
        </p:nvSpPr>
        <p:spPr bwMode="auto">
          <a:xfrm>
            <a:off x="1847851" y="979488"/>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28009" name="Rectangle 9"/>
          <p:cNvSpPr>
            <a:spLocks noChangeArrowheads="1"/>
          </p:cNvSpPr>
          <p:nvPr/>
        </p:nvSpPr>
        <p:spPr bwMode="auto">
          <a:xfrm>
            <a:off x="1847851" y="1268414"/>
            <a:ext cx="8424863" cy="393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i="1">
                <a:solidFill>
                  <a:srgbClr val="FF0000"/>
                </a:solidFill>
                <a:latin typeface="Comic Sans MS" panose="030F0702030302020204" pitchFamily="66" charset="0"/>
              </a:rPr>
              <a:t>Sonbahar Hazırlığı</a:t>
            </a:r>
            <a:endParaRPr lang="tr-TR" altLang="tr-TR" sz="1800">
              <a:solidFill>
                <a:srgbClr val="FF0000"/>
              </a:solidFill>
              <a:latin typeface="Comic Sans MS" panose="030F0702030302020204" pitchFamily="66" charset="0"/>
            </a:endParaRPr>
          </a:p>
          <a:p>
            <a:pPr algn="just" eaLnBrk="1" hangingPunct="1">
              <a:spcBef>
                <a:spcPct val="0"/>
              </a:spcBef>
              <a:spcAft>
                <a:spcPct val="50000"/>
              </a:spcAft>
              <a:buFontTx/>
              <a:buNone/>
            </a:pPr>
            <a:r>
              <a:rPr lang="tr-TR" altLang="tr-TR" sz="1800">
                <a:latin typeface="Comic Sans MS" panose="030F0702030302020204" pitchFamily="66" charset="0"/>
              </a:rPr>
              <a:t>Ekim-Kasım aylarında 20-25 cm derinliğinde 1-2 defa pullukla sürüm yapılır. Sürüm yapılmadan önce toprağın tava gelip gelmediği kontrol edilir. Sürüm kuru olarak ya da ağır tavda yapılmamalıdır. Sonbahar yağışlarının geciktiği yıllarda imkan varsa sulama yapılmak suretiyle toprak tava getirilip sürüm yapılmalıdır. Sulama imkanı olmayan yağışı düzensiz bölgelerde bir önceki ürün hasadını takiben gölge tavında veya yağış durumuna göre gecikmeden sürüm yapılır.</a:t>
            </a:r>
          </a:p>
          <a:p>
            <a:pPr algn="just" eaLnBrk="1" hangingPunct="1">
              <a:spcBef>
                <a:spcPct val="0"/>
              </a:spcBef>
              <a:spcAft>
                <a:spcPct val="50000"/>
              </a:spcAft>
              <a:buFontTx/>
              <a:buNone/>
            </a:pPr>
            <a:r>
              <a:rPr lang="tr-TR" altLang="tr-TR" sz="1800">
                <a:latin typeface="Comic Sans MS" panose="030F0702030302020204" pitchFamily="66" charset="0"/>
              </a:rPr>
              <a:t>Üç yılda bir defa dip kazan pulluğu ile 30-40 cm derinliğinde sürüm yapılmalıdır. Bu sürüm (patlatma), aynı derinlikte pulluk ile yapılan sürüm ile oluşan sert tabanı kırmaya yarar. Pulluk tabanının kırılması, topraktaki fazla suyun drene olmasına, bitki köklerinin daha iyi gelişmesine ve suyun topraktaki hareketine olumlu etkide bulunur. </a:t>
            </a:r>
          </a:p>
        </p:txBody>
      </p:sp>
    </p:spTree>
    <p:extLst>
      <p:ext uri="{BB962C8B-B14F-4D97-AF65-F5344CB8AC3E}">
        <p14:creationId xmlns:p14="http://schemas.microsoft.com/office/powerpoint/2010/main" val="593124180"/>
      </p:ext>
    </p:extLst>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28009">
                                            <p:txEl>
                                              <p:pRg st="0" end="0"/>
                                            </p:txEl>
                                          </p:spTgt>
                                        </p:tgtEl>
                                        <p:attrNameLst>
                                          <p:attrName>style.visibility</p:attrName>
                                        </p:attrNameLst>
                                      </p:cBhvr>
                                      <p:to>
                                        <p:strVal val="visible"/>
                                      </p:to>
                                    </p:set>
                                    <p:animEffect transition="in" filter="box(out)">
                                      <p:cBhvr>
                                        <p:cTn id="7" dur="500"/>
                                        <p:tgtEl>
                                          <p:spTgt spid="128009">
                                            <p:txEl>
                                              <p:pRg st="0" end="0"/>
                                            </p:txEl>
                                          </p:spTgt>
                                        </p:tgtEl>
                                      </p:cBhvr>
                                    </p:animEffect>
                                  </p:childTnLst>
                                </p:cTn>
                              </p:par>
                              <p:par>
                                <p:cTn id="8" presetID="4" presetClass="entr" presetSubtype="32" fill="hold" nodeType="withEffect">
                                  <p:stCondLst>
                                    <p:cond delay="0"/>
                                  </p:stCondLst>
                                  <p:childTnLst>
                                    <p:set>
                                      <p:cBhvr>
                                        <p:cTn id="9" dur="1" fill="hold">
                                          <p:stCondLst>
                                            <p:cond delay="0"/>
                                          </p:stCondLst>
                                        </p:cTn>
                                        <p:tgtEl>
                                          <p:spTgt spid="128009">
                                            <p:txEl>
                                              <p:pRg st="1" end="1"/>
                                            </p:txEl>
                                          </p:spTgt>
                                        </p:tgtEl>
                                        <p:attrNameLst>
                                          <p:attrName>style.visibility</p:attrName>
                                        </p:attrNameLst>
                                      </p:cBhvr>
                                      <p:to>
                                        <p:strVal val="visible"/>
                                      </p:to>
                                    </p:set>
                                    <p:animEffect transition="in" filter="box(out)">
                                      <p:cBhvr>
                                        <p:cTn id="10" dur="500"/>
                                        <p:tgtEl>
                                          <p:spTgt spid="128009">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32" fill="hold" nodeType="clickEffect">
                                  <p:stCondLst>
                                    <p:cond delay="0"/>
                                  </p:stCondLst>
                                  <p:childTnLst>
                                    <p:set>
                                      <p:cBhvr>
                                        <p:cTn id="14" dur="1" fill="hold">
                                          <p:stCondLst>
                                            <p:cond delay="0"/>
                                          </p:stCondLst>
                                        </p:cTn>
                                        <p:tgtEl>
                                          <p:spTgt spid="128009">
                                            <p:txEl>
                                              <p:pRg st="2" end="2"/>
                                            </p:txEl>
                                          </p:spTgt>
                                        </p:tgtEl>
                                        <p:attrNameLst>
                                          <p:attrName>style.visibility</p:attrName>
                                        </p:attrNameLst>
                                      </p:cBhvr>
                                      <p:to>
                                        <p:strVal val="visible"/>
                                      </p:to>
                                    </p:set>
                                    <p:animEffect transition="in" filter="box(out)">
                                      <p:cBhvr>
                                        <p:cTn id="15" dur="500"/>
                                        <p:tgtEl>
                                          <p:spTgt spid="12800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0616" y="970388"/>
            <a:ext cx="5168126" cy="4375680"/>
          </a:xfrm>
          <a:prstGeom prst="rect">
            <a:avLst/>
          </a:prstGeom>
        </p:spPr>
      </p:pic>
    </p:spTree>
    <p:extLst>
      <p:ext uri="{BB962C8B-B14F-4D97-AF65-F5344CB8AC3E}">
        <p14:creationId xmlns:p14="http://schemas.microsoft.com/office/powerpoint/2010/main" val="70816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ChangeArrowheads="1"/>
          </p:cNvSpPr>
          <p:nvPr/>
        </p:nvSpPr>
        <p:spPr bwMode="auto">
          <a:xfrm>
            <a:off x="1703389" y="476250"/>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Tarla Hazırlığı</a:t>
            </a:r>
            <a:endParaRPr lang="en-US" sz="3000">
              <a:solidFill>
                <a:srgbClr val="FF0000"/>
              </a:solidFill>
              <a:effectLst>
                <a:outerShdw blurRad="38100" dist="38100" dir="2700000" algn="tl">
                  <a:srgbClr val="C0C0C0"/>
                </a:outerShdw>
              </a:effectLst>
              <a:latin typeface="Comic Sans MS" pitchFamily="66" charset="0"/>
            </a:endParaRPr>
          </a:p>
        </p:txBody>
      </p:sp>
      <p:sp>
        <p:nvSpPr>
          <p:cNvPr id="10243" name="Line 3"/>
          <p:cNvSpPr>
            <a:spLocks noChangeShapeType="1"/>
          </p:cNvSpPr>
          <p:nvPr/>
        </p:nvSpPr>
        <p:spPr bwMode="auto">
          <a:xfrm>
            <a:off x="1847851" y="979488"/>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0052" name="Rectangle 4"/>
          <p:cNvSpPr>
            <a:spLocks noChangeArrowheads="1"/>
          </p:cNvSpPr>
          <p:nvPr/>
        </p:nvSpPr>
        <p:spPr bwMode="auto">
          <a:xfrm>
            <a:off x="1847851" y="1268414"/>
            <a:ext cx="8424863" cy="393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i="1">
                <a:solidFill>
                  <a:srgbClr val="FF0000"/>
                </a:solidFill>
                <a:latin typeface="Comic Sans MS" panose="030F0702030302020204" pitchFamily="66" charset="0"/>
              </a:rPr>
              <a:t>İlkbahar Hazırlığı</a:t>
            </a:r>
            <a:endParaRPr lang="tr-TR" altLang="tr-TR" sz="1800">
              <a:solidFill>
                <a:srgbClr val="FF0000"/>
              </a:solidFill>
              <a:latin typeface="Comic Sans MS" panose="030F0702030302020204" pitchFamily="66" charset="0"/>
            </a:endParaRPr>
          </a:p>
          <a:p>
            <a:pPr algn="just" eaLnBrk="1" hangingPunct="1">
              <a:spcBef>
                <a:spcPct val="0"/>
              </a:spcBef>
              <a:spcAft>
                <a:spcPct val="50000"/>
              </a:spcAft>
              <a:buFontTx/>
              <a:buNone/>
            </a:pPr>
            <a:r>
              <a:rPr lang="tr-TR" altLang="tr-TR" sz="1800">
                <a:latin typeface="Comic Sans MS" panose="030F0702030302020204" pitchFamily="66" charset="0"/>
              </a:rPr>
              <a:t>Mart-Nisan aylarında bölgelerin iklim ve toprak yapısına göre değişmekle beraber tarlalar çiftçilerle kontrol edilir. Toprağın 7-8 cm derinliğinin tava gelmiş olması gerekir. Toprağın tava gelip gelmediğini tecrübeli bir tarımcı tarlada yürürken anlar. Toprak basıldığı yerde halı üzerinde yürür gibi esner. Avuç içine alınıp sıkılıp atıldığında parçalanır. Bakıldığında örümcek ağı gibi bir şekilde görülür.</a:t>
            </a:r>
          </a:p>
          <a:p>
            <a:pPr algn="just" eaLnBrk="1" hangingPunct="1">
              <a:spcBef>
                <a:spcPct val="0"/>
              </a:spcBef>
              <a:spcAft>
                <a:spcPct val="50000"/>
              </a:spcAft>
              <a:buFontTx/>
              <a:buNone/>
            </a:pPr>
            <a:r>
              <a:rPr lang="tr-TR" altLang="tr-TR" sz="1800">
                <a:latin typeface="Comic Sans MS" panose="030F0702030302020204" pitchFamily="66" charset="0"/>
              </a:rPr>
              <a:t>İlkbaharda tohum yatağı hazırlamak için kültivatörle 7-8 cm derinliğinde toprak karıştırılır. Üst toprak parçalanır ve sıkıştırılır. Yabancı otlara karşı ekim öncesi atılan ilaç toprağa karıştırılır. Sıkıştırılma işlemi yeterli değilse merdane çekilir. İlkbaharda toprak tavının korunması için, tarlada tarım aletleriyle fazla işlem yapılmamalıdır. Bu işlemler bölge mühendislerince kontrollü olarak yürütülür. </a:t>
            </a:r>
          </a:p>
        </p:txBody>
      </p:sp>
    </p:spTree>
    <p:extLst>
      <p:ext uri="{BB962C8B-B14F-4D97-AF65-F5344CB8AC3E}">
        <p14:creationId xmlns:p14="http://schemas.microsoft.com/office/powerpoint/2010/main" val="3895501817"/>
      </p:ext>
    </p:extLst>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30052">
                                            <p:txEl>
                                              <p:pRg st="0" end="0"/>
                                            </p:txEl>
                                          </p:spTgt>
                                        </p:tgtEl>
                                        <p:attrNameLst>
                                          <p:attrName>style.visibility</p:attrName>
                                        </p:attrNameLst>
                                      </p:cBhvr>
                                      <p:to>
                                        <p:strVal val="visible"/>
                                      </p:to>
                                    </p:set>
                                    <p:animEffect transition="in" filter="box(out)">
                                      <p:cBhvr>
                                        <p:cTn id="7" dur="500"/>
                                        <p:tgtEl>
                                          <p:spTgt spid="130052">
                                            <p:txEl>
                                              <p:pRg st="0" end="0"/>
                                            </p:txEl>
                                          </p:spTgt>
                                        </p:tgtEl>
                                      </p:cBhvr>
                                    </p:animEffect>
                                  </p:childTnLst>
                                </p:cTn>
                              </p:par>
                              <p:par>
                                <p:cTn id="8" presetID="4" presetClass="entr" presetSubtype="32" fill="hold" nodeType="withEffect">
                                  <p:stCondLst>
                                    <p:cond delay="0"/>
                                  </p:stCondLst>
                                  <p:childTnLst>
                                    <p:set>
                                      <p:cBhvr>
                                        <p:cTn id="9" dur="1" fill="hold">
                                          <p:stCondLst>
                                            <p:cond delay="0"/>
                                          </p:stCondLst>
                                        </p:cTn>
                                        <p:tgtEl>
                                          <p:spTgt spid="130052">
                                            <p:txEl>
                                              <p:pRg st="1" end="1"/>
                                            </p:txEl>
                                          </p:spTgt>
                                        </p:tgtEl>
                                        <p:attrNameLst>
                                          <p:attrName>style.visibility</p:attrName>
                                        </p:attrNameLst>
                                      </p:cBhvr>
                                      <p:to>
                                        <p:strVal val="visible"/>
                                      </p:to>
                                    </p:set>
                                    <p:animEffect transition="in" filter="box(out)">
                                      <p:cBhvr>
                                        <p:cTn id="10" dur="500"/>
                                        <p:tgtEl>
                                          <p:spTgt spid="130052">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32" fill="hold" nodeType="clickEffect">
                                  <p:stCondLst>
                                    <p:cond delay="0"/>
                                  </p:stCondLst>
                                  <p:childTnLst>
                                    <p:set>
                                      <p:cBhvr>
                                        <p:cTn id="14" dur="1" fill="hold">
                                          <p:stCondLst>
                                            <p:cond delay="0"/>
                                          </p:stCondLst>
                                        </p:cTn>
                                        <p:tgtEl>
                                          <p:spTgt spid="130052">
                                            <p:txEl>
                                              <p:pRg st="2" end="2"/>
                                            </p:txEl>
                                          </p:spTgt>
                                        </p:tgtEl>
                                        <p:attrNameLst>
                                          <p:attrName>style.visibility</p:attrName>
                                        </p:attrNameLst>
                                      </p:cBhvr>
                                      <p:to>
                                        <p:strVal val="visible"/>
                                      </p:to>
                                    </p:set>
                                    <p:animEffect transition="in" filter="box(out)">
                                      <p:cBhvr>
                                        <p:cTn id="15" dur="500"/>
                                        <p:tgtEl>
                                          <p:spTgt spid="13005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983" y="133816"/>
            <a:ext cx="11874809" cy="6679580"/>
          </a:xfrm>
          <a:prstGeom prst="rect">
            <a:avLst/>
          </a:prstGeom>
        </p:spPr>
      </p:pic>
    </p:spTree>
    <p:extLst>
      <p:ext uri="{BB962C8B-B14F-4D97-AF65-F5344CB8AC3E}">
        <p14:creationId xmlns:p14="http://schemas.microsoft.com/office/powerpoint/2010/main" val="3729883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ChangeArrowheads="1"/>
          </p:cNvSpPr>
          <p:nvPr/>
        </p:nvSpPr>
        <p:spPr bwMode="auto">
          <a:xfrm>
            <a:off x="1703389" y="476250"/>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Gübreleme</a:t>
            </a:r>
            <a:endParaRPr lang="en-US" sz="3000">
              <a:solidFill>
                <a:srgbClr val="FF0000"/>
              </a:solidFill>
              <a:effectLst>
                <a:outerShdw blurRad="38100" dist="38100" dir="2700000" algn="tl">
                  <a:srgbClr val="C0C0C0"/>
                </a:outerShdw>
              </a:effectLst>
              <a:latin typeface="Comic Sans MS" pitchFamily="66" charset="0"/>
            </a:endParaRPr>
          </a:p>
        </p:txBody>
      </p:sp>
      <p:sp>
        <p:nvSpPr>
          <p:cNvPr id="11267" name="Line 3"/>
          <p:cNvSpPr>
            <a:spLocks noChangeShapeType="1"/>
          </p:cNvSpPr>
          <p:nvPr/>
        </p:nvSpPr>
        <p:spPr bwMode="auto">
          <a:xfrm>
            <a:off x="1847851" y="979488"/>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1076" name="Rectangle 4"/>
          <p:cNvSpPr>
            <a:spLocks noChangeArrowheads="1"/>
          </p:cNvSpPr>
          <p:nvPr/>
        </p:nvSpPr>
        <p:spPr bwMode="auto">
          <a:xfrm>
            <a:off x="1847851" y="1268414"/>
            <a:ext cx="8424863" cy="393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a:latin typeface="Comic Sans MS" panose="030F0702030302020204" pitchFamily="66" charset="0"/>
              </a:rPr>
              <a:t>Yanmış ahır gübresinin sonbaharda toprağa atılması ve bekletilmeden toprağa karıştırılması gerekir. Ahır gübresinin bitki besin maddesi ilavesi yanında toprağın fiziksel ve kimyasal yapısını düzeltme, toprağın havalanması, su tutma kapasitesinin artırılması, mikroorganizma faaliyeti için uygun ortamın sağlanması gibi birçok faydaları vardır. </a:t>
            </a:r>
          </a:p>
          <a:p>
            <a:pPr algn="just" eaLnBrk="1" hangingPunct="1">
              <a:spcBef>
                <a:spcPct val="0"/>
              </a:spcBef>
              <a:spcAft>
                <a:spcPct val="50000"/>
              </a:spcAft>
              <a:buFontTx/>
              <a:buNone/>
            </a:pPr>
            <a:r>
              <a:rPr lang="tr-TR" altLang="tr-TR" sz="1800">
                <a:latin typeface="Comic Sans MS" panose="030F0702030302020204" pitchFamily="66" charset="0"/>
              </a:rPr>
              <a:t>Ülkemizde yeşil gübre alışkanlığı yok denecek kadar azdır. Toprakta organik gübrelerle oluşacak besin maddesi varlıkları (organik madde, P</a:t>
            </a:r>
            <a:r>
              <a:rPr lang="tr-TR" altLang="tr-TR" sz="1800" baseline="-25000">
                <a:latin typeface="Comic Sans MS" panose="030F0702030302020204" pitchFamily="66" charset="0"/>
              </a:rPr>
              <a:t>2</a:t>
            </a:r>
            <a:r>
              <a:rPr lang="tr-TR" altLang="tr-TR" sz="1800">
                <a:latin typeface="Comic Sans MS" panose="030F0702030302020204" pitchFamily="66" charset="0"/>
              </a:rPr>
              <a:t>O</a:t>
            </a:r>
            <a:r>
              <a:rPr lang="tr-TR" altLang="tr-TR" sz="1800" baseline="-25000">
                <a:latin typeface="Comic Sans MS" panose="030F0702030302020204" pitchFamily="66" charset="0"/>
              </a:rPr>
              <a:t>5</a:t>
            </a:r>
            <a:r>
              <a:rPr lang="tr-TR" altLang="tr-TR" sz="1800">
                <a:latin typeface="Comic Sans MS" panose="030F0702030302020204" pitchFamily="66" charset="0"/>
              </a:rPr>
              <a:t>, K</a:t>
            </a:r>
            <a:r>
              <a:rPr lang="tr-TR" altLang="tr-TR" sz="1800" baseline="-25000">
                <a:latin typeface="Comic Sans MS" panose="030F0702030302020204" pitchFamily="66" charset="0"/>
              </a:rPr>
              <a:t>2</a:t>
            </a:r>
            <a:r>
              <a:rPr lang="tr-TR" altLang="tr-TR" sz="1800">
                <a:latin typeface="Comic Sans MS" panose="030F0702030302020204" pitchFamily="66" charset="0"/>
              </a:rPr>
              <a:t>O), alınacak numunelerin analizi sonucunda tespit edilir. Eksiklikleri ticari gübrelerle toprağa verilir.</a:t>
            </a:r>
          </a:p>
          <a:p>
            <a:pPr algn="just" eaLnBrk="1" hangingPunct="1">
              <a:spcBef>
                <a:spcPct val="0"/>
              </a:spcBef>
              <a:spcAft>
                <a:spcPct val="50000"/>
              </a:spcAft>
              <a:buFontTx/>
              <a:buNone/>
            </a:pPr>
            <a:r>
              <a:rPr lang="tr-TR" altLang="tr-TR" sz="1800">
                <a:latin typeface="Comic Sans MS" panose="030F0702030302020204" pitchFamily="66" charset="0"/>
              </a:rPr>
              <a:t>Fosforlu gübreler (TSP %42-44), kompoze gübreler (DAP %18-46, 15-15-15, 20-20-0, 8-24-8) ve potaslı gübreler (K</a:t>
            </a:r>
            <a:r>
              <a:rPr lang="tr-TR" altLang="tr-TR" sz="1800" baseline="-25000">
                <a:latin typeface="Comic Sans MS" panose="030F0702030302020204" pitchFamily="66" charset="0"/>
              </a:rPr>
              <a:t>2</a:t>
            </a:r>
            <a:r>
              <a:rPr lang="tr-TR" altLang="tr-TR" sz="1800">
                <a:latin typeface="Comic Sans MS" panose="030F0702030302020204" pitchFamily="66" charset="0"/>
              </a:rPr>
              <a:t>SO</a:t>
            </a:r>
            <a:r>
              <a:rPr lang="tr-TR" altLang="tr-TR" sz="1800" baseline="-25000">
                <a:latin typeface="Comic Sans MS" panose="030F0702030302020204" pitchFamily="66" charset="0"/>
              </a:rPr>
              <a:t>4</a:t>
            </a:r>
            <a:r>
              <a:rPr lang="tr-TR" altLang="tr-TR" sz="1800">
                <a:latin typeface="Comic Sans MS" panose="030F0702030302020204" pitchFamily="66" charset="0"/>
              </a:rPr>
              <a:t> %48-52, KCl</a:t>
            </a:r>
            <a:r>
              <a:rPr lang="tr-TR" altLang="tr-TR" sz="1800" baseline="-25000">
                <a:latin typeface="Comic Sans MS" panose="030F0702030302020204" pitchFamily="66" charset="0"/>
              </a:rPr>
              <a:t>2</a:t>
            </a:r>
            <a:r>
              <a:rPr lang="tr-TR" altLang="tr-TR" sz="1800">
                <a:latin typeface="Comic Sans MS" panose="030F0702030302020204" pitchFamily="66" charset="0"/>
              </a:rPr>
              <a:t> %60) sonbaharda son sürümden önce toprağa verilir. Fosforun topraktaki hareketi az olması nedeniyle, gübrenin pulluk altına yani 20-25 cm derinliğe verilmesi sağlanır. </a:t>
            </a:r>
          </a:p>
        </p:txBody>
      </p:sp>
    </p:spTree>
    <p:extLst>
      <p:ext uri="{BB962C8B-B14F-4D97-AF65-F5344CB8AC3E}">
        <p14:creationId xmlns:p14="http://schemas.microsoft.com/office/powerpoint/2010/main" val="2835668698"/>
      </p:ext>
    </p:extLst>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31076">
                                            <p:txEl>
                                              <p:pRg st="0" end="0"/>
                                            </p:txEl>
                                          </p:spTgt>
                                        </p:tgtEl>
                                        <p:attrNameLst>
                                          <p:attrName>style.visibility</p:attrName>
                                        </p:attrNameLst>
                                      </p:cBhvr>
                                      <p:to>
                                        <p:strVal val="visible"/>
                                      </p:to>
                                    </p:set>
                                    <p:animEffect transition="in" filter="box(out)">
                                      <p:cBhvr>
                                        <p:cTn id="7" dur="500"/>
                                        <p:tgtEl>
                                          <p:spTgt spid="13107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31076">
                                            <p:txEl>
                                              <p:pRg st="1" end="1"/>
                                            </p:txEl>
                                          </p:spTgt>
                                        </p:tgtEl>
                                        <p:attrNameLst>
                                          <p:attrName>style.visibility</p:attrName>
                                        </p:attrNameLst>
                                      </p:cBhvr>
                                      <p:to>
                                        <p:strVal val="visible"/>
                                      </p:to>
                                    </p:set>
                                    <p:animEffect transition="in" filter="box(out)">
                                      <p:cBhvr>
                                        <p:cTn id="12" dur="500"/>
                                        <p:tgtEl>
                                          <p:spTgt spid="13107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131076">
                                            <p:txEl>
                                              <p:pRg st="2" end="2"/>
                                            </p:txEl>
                                          </p:spTgt>
                                        </p:tgtEl>
                                        <p:attrNameLst>
                                          <p:attrName>style.visibility</p:attrName>
                                        </p:attrNameLst>
                                      </p:cBhvr>
                                      <p:to>
                                        <p:strVal val="visible"/>
                                      </p:to>
                                    </p:set>
                                    <p:animEffect transition="in" filter="box(out)">
                                      <p:cBhvr>
                                        <p:cTn id="17" dur="500"/>
                                        <p:tgtEl>
                                          <p:spTgt spid="13107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çerik Yer Tutucusu 2"/>
          <p:cNvPicPr>
            <a:picLocks noGrp="1" noChangeAspect="1"/>
          </p:cNvPicPr>
          <p:nvPr>
            <p:ph/>
          </p:nvPr>
        </p:nvPicPr>
        <p:blipFill>
          <a:blip r:embed="rId2">
            <a:extLst>
              <a:ext uri="{28A0092B-C50C-407E-A947-70E740481C1C}">
                <a14:useLocalDpi xmlns:a14="http://schemas.microsoft.com/office/drawing/2010/main" val="0"/>
              </a:ext>
            </a:extLst>
          </a:blip>
          <a:stretch>
            <a:fillRect/>
          </a:stretch>
        </p:blipFill>
        <p:spPr>
          <a:xfrm>
            <a:off x="2007219" y="256479"/>
            <a:ext cx="8359233" cy="6269425"/>
          </a:xfrm>
        </p:spPr>
      </p:pic>
    </p:spTree>
    <p:extLst>
      <p:ext uri="{BB962C8B-B14F-4D97-AF65-F5344CB8AC3E}">
        <p14:creationId xmlns:p14="http://schemas.microsoft.com/office/powerpoint/2010/main" val="1708053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ChangeArrowheads="1"/>
          </p:cNvSpPr>
          <p:nvPr/>
        </p:nvSpPr>
        <p:spPr bwMode="auto">
          <a:xfrm>
            <a:off x="1703389" y="476250"/>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Gübreleme</a:t>
            </a:r>
            <a:endParaRPr lang="en-US" sz="3000">
              <a:solidFill>
                <a:srgbClr val="FF0000"/>
              </a:solidFill>
              <a:effectLst>
                <a:outerShdw blurRad="38100" dist="38100" dir="2700000" algn="tl">
                  <a:srgbClr val="C0C0C0"/>
                </a:outerShdw>
              </a:effectLst>
              <a:latin typeface="Comic Sans MS" pitchFamily="66" charset="0"/>
            </a:endParaRPr>
          </a:p>
        </p:txBody>
      </p:sp>
      <p:sp>
        <p:nvSpPr>
          <p:cNvPr id="12291" name="Line 3"/>
          <p:cNvSpPr>
            <a:spLocks noChangeShapeType="1"/>
          </p:cNvSpPr>
          <p:nvPr/>
        </p:nvSpPr>
        <p:spPr bwMode="auto">
          <a:xfrm>
            <a:off x="1847851" y="979488"/>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2100" name="Rectangle 4"/>
          <p:cNvSpPr>
            <a:spLocks noChangeArrowheads="1"/>
          </p:cNvSpPr>
          <p:nvPr/>
        </p:nvSpPr>
        <p:spPr bwMode="auto">
          <a:xfrm>
            <a:off x="1847851" y="1268414"/>
            <a:ext cx="8424863" cy="535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a:latin typeface="Comic Sans MS" panose="030F0702030302020204" pitchFamily="66" charset="0"/>
              </a:rPr>
              <a:t>Azotlu gübrelerin (%21 A. Sülfat, %26 A. Nitrat, %46 Üre) 1/3’ü ilkbahar toprak hazırlığında, 1/3’ü çapalama sırasında ve 1/3’ü de ilk sulama ile toprağa verilir. Üreticiler; azotlu gübrelerin gerek depolanmasında, gerekse toprağa verilmesinde özen göstermelidirler. Toprak yüzüne saçılıp günlerce kalan ya da çok az bir yağışla toprağa atılan gübrenin, amonyak halinde buharlaşma olacağından etkinliği azalır.</a:t>
            </a:r>
          </a:p>
          <a:p>
            <a:pPr algn="just" eaLnBrk="1" hangingPunct="1">
              <a:spcBef>
                <a:spcPct val="0"/>
              </a:spcBef>
              <a:spcAft>
                <a:spcPct val="50000"/>
              </a:spcAft>
              <a:buFontTx/>
              <a:buNone/>
            </a:pPr>
            <a:r>
              <a:rPr lang="tr-TR" altLang="tr-TR" sz="1800">
                <a:latin typeface="Comic Sans MS" panose="030F0702030302020204" pitchFamily="66" charset="0"/>
              </a:rPr>
              <a:t>Halen ülkemizde ticari gübreler granül haldedir. Ancak ekim sonrası üst gübrelemenin sıvı gübre ile yapılması idealdir. Ancak, pahalı olması ve nakliye güçlüğü nedeniyle tarımda henüz yerleşmemiştir. Analiz laboratuarlarının etkinleştirilmesi ile yaprak analizi de yapmak suretiyle, gelişme döneminde tespit edilen bitki besin maddesi eksikliğinin yaprak gübresi ile verilmesi mümkündür.</a:t>
            </a:r>
          </a:p>
          <a:p>
            <a:pPr algn="just" eaLnBrk="1" hangingPunct="1">
              <a:spcBef>
                <a:spcPct val="0"/>
              </a:spcBef>
              <a:spcAft>
                <a:spcPct val="50000"/>
              </a:spcAft>
              <a:buFontTx/>
              <a:buNone/>
            </a:pPr>
            <a:r>
              <a:rPr lang="tr-TR" altLang="tr-TR" sz="1800">
                <a:latin typeface="Comic Sans MS" panose="030F0702030302020204" pitchFamily="66" charset="0"/>
              </a:rPr>
              <a:t>Son yıllarda önem kazanan mikro elementlerin (S, Zn, Mn, Mg, Fe) eksikliğinde yapraktan verilmesi bilinci de henüz istenen seviyede değildir. Kaliteli şeker pancarı yetiştirmek için toprakta toplam 12 kg saf N, 10 kg saf P</a:t>
            </a:r>
            <a:r>
              <a:rPr lang="tr-TR" altLang="tr-TR" sz="1800" baseline="-25000">
                <a:latin typeface="Comic Sans MS" panose="030F0702030302020204" pitchFamily="66" charset="0"/>
              </a:rPr>
              <a:t>2</a:t>
            </a:r>
            <a:r>
              <a:rPr lang="tr-TR" altLang="tr-TR" sz="1800">
                <a:latin typeface="Comic Sans MS" panose="030F0702030302020204" pitchFamily="66" charset="0"/>
              </a:rPr>
              <a:t>O</a:t>
            </a:r>
            <a:r>
              <a:rPr lang="tr-TR" altLang="tr-TR" sz="1800" baseline="-25000">
                <a:latin typeface="Comic Sans MS" panose="030F0702030302020204" pitchFamily="66" charset="0"/>
              </a:rPr>
              <a:t>5</a:t>
            </a:r>
            <a:r>
              <a:rPr lang="tr-TR" altLang="tr-TR" sz="1800">
                <a:latin typeface="Comic Sans MS" panose="030F0702030302020204" pitchFamily="66" charset="0"/>
              </a:rPr>
              <a:t> ve 5 kg saf K</a:t>
            </a:r>
            <a:r>
              <a:rPr lang="tr-TR" altLang="tr-TR" sz="1800" baseline="-25000">
                <a:latin typeface="Comic Sans MS" panose="030F0702030302020204" pitchFamily="66" charset="0"/>
              </a:rPr>
              <a:t>2</a:t>
            </a:r>
            <a:r>
              <a:rPr lang="tr-TR" altLang="tr-TR" sz="1800">
                <a:latin typeface="Comic Sans MS" panose="030F0702030302020204" pitchFamily="66" charset="0"/>
              </a:rPr>
              <a:t>O yeterlidir. Bundan fazla toprağa gübre verilmesi, gerek toprakta gerekse bitkide zararlı olur. Özellikle fazla verilen N’lu gübre şeker oranını düşürür ve şekerin fabrikasyonunu güçleştirir.</a:t>
            </a:r>
          </a:p>
        </p:txBody>
      </p:sp>
      <p:sp>
        <p:nvSpPr>
          <p:cNvPr id="12293" name="Content Placeholder 1"/>
          <p:cNvSpPr>
            <a:spLocks noGrp="1"/>
          </p:cNvSpPr>
          <p:nvPr>
            <p:ph/>
          </p:nvPr>
        </p:nvSpPr>
        <p:spPr/>
        <p:txBody>
          <a:bodyPr/>
          <a:lstStyle/>
          <a:p>
            <a:endParaRPr lang="tr-TR" altLang="tr-TR" smtClean="0"/>
          </a:p>
        </p:txBody>
      </p:sp>
    </p:spTree>
    <p:extLst>
      <p:ext uri="{BB962C8B-B14F-4D97-AF65-F5344CB8AC3E}">
        <p14:creationId xmlns:p14="http://schemas.microsoft.com/office/powerpoint/2010/main" val="4198972383"/>
      </p:ext>
    </p:extLst>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withEffect">
                                  <p:stCondLst>
                                    <p:cond delay="0"/>
                                  </p:stCondLst>
                                  <p:childTnLst>
                                    <p:set>
                                      <p:cBhvr>
                                        <p:cTn id="6" dur="1" fill="hold">
                                          <p:stCondLst>
                                            <p:cond delay="0"/>
                                          </p:stCondLst>
                                        </p:cTn>
                                        <p:tgtEl>
                                          <p:spTgt spid="132100">
                                            <p:txEl>
                                              <p:pRg st="0" end="0"/>
                                            </p:txEl>
                                          </p:spTgt>
                                        </p:tgtEl>
                                        <p:attrNameLst>
                                          <p:attrName>style.visibility</p:attrName>
                                        </p:attrNameLst>
                                      </p:cBhvr>
                                      <p:to>
                                        <p:strVal val="visible"/>
                                      </p:to>
                                    </p:set>
                                    <p:animEffect transition="in" filter="box(out)">
                                      <p:cBhvr>
                                        <p:cTn id="7" dur="500"/>
                                        <p:tgtEl>
                                          <p:spTgt spid="13210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132100">
                                            <p:txEl>
                                              <p:pRg st="1" end="1"/>
                                            </p:txEl>
                                          </p:spTgt>
                                        </p:tgtEl>
                                        <p:attrNameLst>
                                          <p:attrName>style.visibility</p:attrName>
                                        </p:attrNameLst>
                                      </p:cBhvr>
                                      <p:to>
                                        <p:strVal val="visible"/>
                                      </p:to>
                                    </p:set>
                                    <p:animEffect transition="in" filter="box(out)">
                                      <p:cBhvr>
                                        <p:cTn id="12" dur="500"/>
                                        <p:tgtEl>
                                          <p:spTgt spid="13210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132100">
                                            <p:txEl>
                                              <p:pRg st="2" end="2"/>
                                            </p:txEl>
                                          </p:spTgt>
                                        </p:tgtEl>
                                        <p:attrNameLst>
                                          <p:attrName>style.visibility</p:attrName>
                                        </p:attrNameLst>
                                      </p:cBhvr>
                                      <p:to>
                                        <p:strVal val="visible"/>
                                      </p:to>
                                    </p:set>
                                    <p:animEffect transition="in" filter="box(out)">
                                      <p:cBhvr>
                                        <p:cTn id="17" dur="500"/>
                                        <p:tgtEl>
                                          <p:spTgt spid="13210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ChangeArrowheads="1"/>
          </p:cNvSpPr>
          <p:nvPr/>
        </p:nvSpPr>
        <p:spPr bwMode="auto">
          <a:xfrm>
            <a:off x="1703389" y="476250"/>
            <a:ext cx="6931025" cy="4318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algn="just" eaLnBrk="1" hangingPunct="1">
              <a:spcBef>
                <a:spcPct val="20000"/>
              </a:spcBef>
              <a:buFont typeface="Wingdings" pitchFamily="2" charset="2"/>
              <a:buNone/>
              <a:defRPr/>
            </a:pPr>
            <a:r>
              <a:rPr lang="tr-TR" sz="3000">
                <a:solidFill>
                  <a:srgbClr val="FF0000"/>
                </a:solidFill>
                <a:effectLst>
                  <a:outerShdw blurRad="38100" dist="38100" dir="2700000" algn="tl">
                    <a:srgbClr val="C0C0C0"/>
                  </a:outerShdw>
                </a:effectLst>
                <a:latin typeface="Comic Sans MS" pitchFamily="66" charset="0"/>
              </a:rPr>
              <a:t>Ekim</a:t>
            </a:r>
            <a:endParaRPr lang="en-US" sz="3000">
              <a:solidFill>
                <a:srgbClr val="FF0000"/>
              </a:solidFill>
              <a:effectLst>
                <a:outerShdw blurRad="38100" dist="38100" dir="2700000" algn="tl">
                  <a:srgbClr val="C0C0C0"/>
                </a:outerShdw>
              </a:effectLst>
              <a:latin typeface="Comic Sans MS" pitchFamily="66" charset="0"/>
            </a:endParaRPr>
          </a:p>
        </p:txBody>
      </p:sp>
      <p:sp>
        <p:nvSpPr>
          <p:cNvPr id="13315" name="Line 3"/>
          <p:cNvSpPr>
            <a:spLocks noChangeShapeType="1"/>
          </p:cNvSpPr>
          <p:nvPr/>
        </p:nvSpPr>
        <p:spPr bwMode="auto">
          <a:xfrm>
            <a:off x="1847851" y="979488"/>
            <a:ext cx="8569325" cy="0"/>
          </a:xfrm>
          <a:prstGeom prst="line">
            <a:avLst/>
          </a:prstGeom>
          <a:noFill/>
          <a:ln w="38100">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a:lstStyle/>
          <a:p>
            <a:endParaRPr lang="tr-TR"/>
          </a:p>
        </p:txBody>
      </p:sp>
      <p:sp>
        <p:nvSpPr>
          <p:cNvPr id="133124" name="Rectangle 4"/>
          <p:cNvSpPr>
            <a:spLocks noChangeArrowheads="1"/>
          </p:cNvSpPr>
          <p:nvPr/>
        </p:nvSpPr>
        <p:spPr bwMode="auto">
          <a:xfrm>
            <a:off x="1847851" y="1268414"/>
            <a:ext cx="8424863"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spcAft>
                <a:spcPct val="50000"/>
              </a:spcAft>
              <a:buFontTx/>
              <a:buNone/>
            </a:pPr>
            <a:r>
              <a:rPr lang="tr-TR" altLang="tr-TR" sz="1800">
                <a:latin typeface="Comic Sans MS" panose="030F0702030302020204" pitchFamily="66" charset="0"/>
              </a:rPr>
              <a:t>Tohum yatağı hazırlanmasından sonra pancar ekimi mibzerle yapılır. Sıra arası 45 cm ve sıra üzeri 22 cm olacak şekilde ayarlanır. Dekarda 9.000 bitki idealdir. Ekim derinliği toprak ve iklim şartlarına bağlı olarak 3–4 cm’dir. Mibzerlerin ekim öncesi bakımlarının ve kalibrasyonlarının yapılması şarttır. </a:t>
            </a:r>
          </a:p>
        </p:txBody>
      </p:sp>
    </p:spTree>
    <p:extLst>
      <p:ext uri="{BB962C8B-B14F-4D97-AF65-F5344CB8AC3E}">
        <p14:creationId xmlns:p14="http://schemas.microsoft.com/office/powerpoint/2010/main" val="747809432"/>
      </p:ext>
    </p:extLst>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withEffect">
                                  <p:stCondLst>
                                    <p:cond delay="0"/>
                                  </p:stCondLst>
                                  <p:childTnLst>
                                    <p:set>
                                      <p:cBhvr>
                                        <p:cTn id="6" dur="1" fill="hold">
                                          <p:stCondLst>
                                            <p:cond delay="0"/>
                                          </p:stCondLst>
                                        </p:cTn>
                                        <p:tgtEl>
                                          <p:spTgt spid="133124"/>
                                        </p:tgtEl>
                                        <p:attrNameLst>
                                          <p:attrName>style.visibility</p:attrName>
                                        </p:attrNameLst>
                                      </p:cBhvr>
                                      <p:to>
                                        <p:strVal val="visible"/>
                                      </p:to>
                                    </p:set>
                                    <p:animEffect transition="in" filter="box(out)">
                                      <p:cBhvr>
                                        <p:cTn id="7" dur="500"/>
                                        <p:tgtEl>
                                          <p:spTgt spid="133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p:nvPr>
        </p:nvPicPr>
        <p:blipFill>
          <a:blip r:embed="rId2">
            <a:extLst>
              <a:ext uri="{28A0092B-C50C-407E-A947-70E740481C1C}">
                <a14:useLocalDpi xmlns:a14="http://schemas.microsoft.com/office/drawing/2010/main" val="0"/>
              </a:ext>
            </a:extLst>
          </a:blip>
          <a:stretch>
            <a:fillRect/>
          </a:stretch>
        </p:blipFill>
        <p:spPr>
          <a:xfrm>
            <a:off x="894644" y="460166"/>
            <a:ext cx="10402711" cy="5851525"/>
          </a:xfrm>
        </p:spPr>
      </p:pic>
    </p:spTree>
    <p:extLst>
      <p:ext uri="{BB962C8B-B14F-4D97-AF65-F5344CB8AC3E}">
        <p14:creationId xmlns:p14="http://schemas.microsoft.com/office/powerpoint/2010/main" val="22306647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TotalTime>
  <Words>632</Words>
  <Application>Microsoft Office PowerPoint</Application>
  <PresentationFormat>Geniş ekran</PresentationFormat>
  <Paragraphs>18</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Century Gothic</vt:lpstr>
      <vt:lpstr>Comic Sans MS</vt:lpstr>
      <vt:lpstr>Wingdings</vt:lpstr>
      <vt:lpstr>Wingdings 3</vt:lpstr>
      <vt:lpstr>Duman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Burak</dc:creator>
  <cp:lastModifiedBy>Burak</cp:lastModifiedBy>
  <cp:revision>4</cp:revision>
  <dcterms:created xsi:type="dcterms:W3CDTF">2018-03-28T09:22:23Z</dcterms:created>
  <dcterms:modified xsi:type="dcterms:W3CDTF">2018-03-28T09:34:57Z</dcterms:modified>
</cp:coreProperties>
</file>