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63" r:id="rId2"/>
    <p:sldId id="258" r:id="rId3"/>
    <p:sldId id="259" r:id="rId4"/>
    <p:sldId id="265" r:id="rId5"/>
    <p:sldId id="267" r:id="rId6"/>
    <p:sldId id="268" r:id="rId7"/>
    <p:sldId id="269" r:id="rId8"/>
    <p:sldId id="271" r:id="rId9"/>
    <p:sldId id="272" r:id="rId10"/>
    <p:sldId id="273" r:id="rId11"/>
    <p:sldId id="274" r:id="rId12"/>
    <p:sldId id="275" r:id="rId13"/>
    <p:sldId id="276" r:id="rId14"/>
    <p:sldId id="277" r:id="rId15"/>
    <p:sldId id="278" r:id="rId16"/>
    <p:sldId id="280" r:id="rId17"/>
    <p:sldId id="281" r:id="rId18"/>
    <p:sldId id="282" r:id="rId19"/>
    <p:sldId id="283" r:id="rId20"/>
    <p:sldId id="286" r:id="rId21"/>
    <p:sldId id="285" r:id="rId22"/>
    <p:sldId id="284" r:id="rId23"/>
    <p:sldId id="287" r:id="rId24"/>
    <p:sldId id="288" r:id="rId25"/>
    <p:sldId id="289" r:id="rId26"/>
    <p:sldId id="290" r:id="rId27"/>
    <p:sldId id="291" r:id="rId28"/>
    <p:sldId id="292" r:id="rId29"/>
    <p:sldId id="293" r:id="rId30"/>
    <p:sldId id="294" r:id="rId31"/>
    <p:sldId id="298" r:id="rId32"/>
    <p:sldId id="296" r:id="rId33"/>
    <p:sldId id="302" r:id="rId34"/>
    <p:sldId id="297" r:id="rId35"/>
    <p:sldId id="295" r:id="rId36"/>
    <p:sldId id="301"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4FB5E-D29F-428D-9802-58DB7B6E2483}" type="datetimeFigureOut">
              <a:rPr lang="tr-TR" smtClean="0"/>
              <a:t>23.03.2020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E305F-FA3F-464B-B0AE-0CA04787D87D}" type="slidenum">
              <a:rPr lang="tr-TR" smtClean="0"/>
              <a:t>‹#›</a:t>
            </a:fld>
            <a:endParaRPr lang="tr-TR"/>
          </a:p>
        </p:txBody>
      </p:sp>
    </p:spTree>
    <p:extLst>
      <p:ext uri="{BB962C8B-B14F-4D97-AF65-F5344CB8AC3E}">
        <p14:creationId xmlns:p14="http://schemas.microsoft.com/office/powerpoint/2010/main" val="322542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FE305F-FA3F-464B-B0AE-0CA04787D87D}" type="slidenum">
              <a:rPr lang="tr-TR" smtClean="0"/>
              <a:t>5</a:t>
            </a:fld>
            <a:endParaRPr lang="tr-TR"/>
          </a:p>
        </p:txBody>
      </p:sp>
    </p:spTree>
    <p:extLst>
      <p:ext uri="{BB962C8B-B14F-4D97-AF65-F5344CB8AC3E}">
        <p14:creationId xmlns:p14="http://schemas.microsoft.com/office/powerpoint/2010/main" val="96729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51718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78404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6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1468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65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88325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0112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68270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4830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A5A742-EE8F-4BCE-B317-38CD702EDABD}"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30480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FA5A742-EE8F-4BCE-B317-38CD702EDABD}"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37977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A5A742-EE8F-4BCE-B317-38CD702EDABD}" type="datetimeFigureOut">
              <a:rPr lang="tr-TR" smtClean="0"/>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54764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FA5A742-EE8F-4BCE-B317-38CD702EDABD}" type="datetimeFigureOut">
              <a:rPr lang="tr-TR" smtClean="0"/>
              <a:t>23.03.2020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349606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5A742-EE8F-4BCE-B317-38CD702EDABD}" type="datetimeFigureOut">
              <a:rPr lang="tr-TR" smtClean="0"/>
              <a:t>23.03.2020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77070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A5A742-EE8F-4BCE-B317-38CD702EDABD}"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278274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A5A742-EE8F-4BCE-B317-38CD702EDABD}"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036FE4-3EF6-42FB-A021-1F6F23B5D2CD}" type="slidenum">
              <a:rPr lang="tr-TR" smtClean="0"/>
              <a:t>‹#›</a:t>
            </a:fld>
            <a:endParaRPr lang="tr-TR"/>
          </a:p>
        </p:txBody>
      </p:sp>
    </p:spTree>
    <p:extLst>
      <p:ext uri="{BB962C8B-B14F-4D97-AF65-F5344CB8AC3E}">
        <p14:creationId xmlns:p14="http://schemas.microsoft.com/office/powerpoint/2010/main" val="199217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A5A742-EE8F-4BCE-B317-38CD702EDABD}" type="datetimeFigureOut">
              <a:rPr lang="tr-TR" smtClean="0"/>
              <a:t>23.03.2020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036FE4-3EF6-42FB-A021-1F6F23B5D2CD}" type="slidenum">
              <a:rPr lang="tr-TR" smtClean="0"/>
              <a:t>‹#›</a:t>
            </a:fld>
            <a:endParaRPr lang="tr-TR"/>
          </a:p>
        </p:txBody>
      </p:sp>
    </p:spTree>
    <p:extLst>
      <p:ext uri="{BB962C8B-B14F-4D97-AF65-F5344CB8AC3E}">
        <p14:creationId xmlns:p14="http://schemas.microsoft.com/office/powerpoint/2010/main" val="23038504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ÇIĞ NEDİR VE NASL OLUŞUR?</a:t>
            </a:r>
            <a:endParaRPr lang="tr-TR" dirty="0"/>
          </a:p>
        </p:txBody>
      </p:sp>
      <p:pic>
        <p:nvPicPr>
          <p:cNvPr id="4" name="İçerik Yer Tutucusu 3"/>
          <p:cNvPicPr>
            <a:picLocks noGrp="1" noChangeAspect="1"/>
          </p:cNvPicPr>
          <p:nvPr>
            <p:ph idx="1"/>
          </p:nvPr>
        </p:nvPicPr>
        <p:blipFill>
          <a:blip r:embed="rId2"/>
          <a:stretch>
            <a:fillRect/>
          </a:stretch>
        </p:blipFill>
        <p:spPr>
          <a:xfrm>
            <a:off x="879215" y="1706781"/>
            <a:ext cx="7181710" cy="3945874"/>
          </a:xfrm>
          <a:prstGeom prst="rect">
            <a:avLst/>
          </a:prstGeom>
        </p:spPr>
      </p:pic>
    </p:spTree>
    <p:extLst>
      <p:ext uri="{BB962C8B-B14F-4D97-AF65-F5344CB8AC3E}">
        <p14:creationId xmlns:p14="http://schemas.microsoft.com/office/powerpoint/2010/main" val="133518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580" y="1376818"/>
            <a:ext cx="8596668" cy="3880773"/>
          </a:xfrm>
        </p:spPr>
        <p:txBody>
          <a:bodyPr/>
          <a:lstStyle/>
          <a:p>
            <a:r>
              <a:rPr lang="tr-TR" dirty="0" smtClean="0"/>
              <a:t>YAMAÇ(BİTKİ) ÖRTÜSÜ</a:t>
            </a:r>
          </a:p>
          <a:p>
            <a:endParaRPr lang="tr-TR" dirty="0" smtClean="0"/>
          </a:p>
          <a:p>
            <a:pPr algn="just"/>
            <a:r>
              <a:rPr lang="tr-TR" sz="2000" dirty="0" smtClean="0"/>
              <a:t>Düz </a:t>
            </a:r>
            <a:r>
              <a:rPr lang="tr-TR" sz="2000" dirty="0"/>
              <a:t>ve otlu yamaçlar, çığ oluşumunu kolaylaştırmaktadır. Nemli ot vejetasyonu, çığların hareketini hızlandıran bir kayma düzlemi meydana getirmektedirler. Küçük çalılarla kaplı araziler, kış aylarında bir kararlılık durumu göstermektedirler. Fakat bunlar karı, henüz sığ iken tutabilmektedirler. Boylu ağaçlarla kaplı ormanlar, çığ oluşumunun önlenmesinde çok önemli görevleri üstlenirler; çünkü ağaçlar, kar kitlesinin harekete başlamasını engellediği için çığ oluşumu, başlamadan durdurmaktadırlar.</a:t>
            </a:r>
          </a:p>
        </p:txBody>
      </p:sp>
    </p:spTree>
    <p:extLst>
      <p:ext uri="{BB962C8B-B14F-4D97-AF65-F5344CB8AC3E}">
        <p14:creationId xmlns:p14="http://schemas.microsoft.com/office/powerpoint/2010/main" val="18624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580" y="1210563"/>
            <a:ext cx="8596668" cy="3880773"/>
          </a:xfrm>
        </p:spPr>
        <p:txBody>
          <a:bodyPr/>
          <a:lstStyle/>
          <a:p>
            <a:r>
              <a:rPr lang="tr-TR" dirty="0" smtClean="0"/>
              <a:t>YAMAÇLARIN JEOLOJİK VE TOPRAK ÖZELLİKLERİ</a:t>
            </a:r>
          </a:p>
          <a:p>
            <a:endParaRPr lang="tr-TR" dirty="0"/>
          </a:p>
          <a:p>
            <a:endParaRPr lang="tr-TR" dirty="0"/>
          </a:p>
          <a:p>
            <a:pPr algn="just"/>
            <a:r>
              <a:rPr lang="tr-TR" dirty="0"/>
              <a:t>Ana kaya veya toprak tabakalarının diziliş biçimleri ve toprağın hareketli olması durumu çığ oluşmasında etkili olmaktadır. Genellikle fiziksel ayrışmanın ilerlemiş olduğu yamaçlarda çığ oluşma tehlikesi fazladır. Düzgün yüzeyli çıplak kayalık alanlar, pürüzlü alanlara göre çığ oluşumuna daha uygundurlar. Su tutma kapasitesi yüksek, killi topraklar kaygan zemin oluşturarak çığ oluşumunu etkileyebilmektedirler</a:t>
            </a:r>
          </a:p>
        </p:txBody>
      </p:sp>
    </p:spTree>
    <p:extLst>
      <p:ext uri="{BB962C8B-B14F-4D97-AF65-F5344CB8AC3E}">
        <p14:creationId xmlns:p14="http://schemas.microsoft.com/office/powerpoint/2010/main" val="60751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 ALANLARININ ÖNEMLİ KISIMLARI</a:t>
            </a:r>
            <a:endParaRPr lang="tr-TR" dirty="0"/>
          </a:p>
        </p:txBody>
      </p:sp>
      <p:sp>
        <p:nvSpPr>
          <p:cNvPr id="4" name="İçerik Yer Tutucusu 3"/>
          <p:cNvSpPr>
            <a:spLocks noGrp="1"/>
          </p:cNvSpPr>
          <p:nvPr>
            <p:ph idx="1"/>
          </p:nvPr>
        </p:nvSpPr>
        <p:spPr>
          <a:xfrm>
            <a:off x="796088" y="1531197"/>
            <a:ext cx="8596668" cy="3880773"/>
          </a:xfrm>
        </p:spPr>
        <p:txBody>
          <a:bodyPr/>
          <a:lstStyle/>
          <a:p>
            <a:r>
              <a:rPr lang="tr-TR" dirty="0" smtClean="0"/>
              <a:t>ÇIĞ BAŞLANGIÇ ZONU(KOPMA ZONU)</a:t>
            </a:r>
          </a:p>
          <a:p>
            <a:endParaRPr lang="tr-TR" dirty="0" smtClean="0"/>
          </a:p>
          <a:p>
            <a:r>
              <a:rPr lang="tr-TR" dirty="0" smtClean="0"/>
              <a:t>Bir </a:t>
            </a:r>
            <a:r>
              <a:rPr lang="tr-TR" dirty="0"/>
              <a:t>çığ toplama havzası içerisinde, çığların harekete başladığı ilk kesimlere “Başlangıç Noktaları” veya “Başlangıç Zonu” adı verilmektedir. Başlangıç zonuna “Kırılma Zonu” da denmektedir. Çığ başlangıç zonlarının büyüklüğü çok küçük noktalardan çok daha yaygın alanlara kadar değişen boyutlarda olabilmektedir. Genel olarak, bu zon çığ yolunun en yüksek eğimli bölgesidir ve eğim % 58-173 arasında değişmektedir</a:t>
            </a:r>
          </a:p>
        </p:txBody>
      </p:sp>
    </p:spTree>
    <p:extLst>
      <p:ext uri="{BB962C8B-B14F-4D97-AF65-F5344CB8AC3E}">
        <p14:creationId xmlns:p14="http://schemas.microsoft.com/office/powerpoint/2010/main" val="1577413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4207" y="1353067"/>
            <a:ext cx="8596668" cy="3880773"/>
          </a:xfrm>
        </p:spPr>
        <p:txBody>
          <a:bodyPr/>
          <a:lstStyle/>
          <a:p>
            <a:r>
              <a:rPr lang="tr-TR" dirty="0" smtClean="0"/>
              <a:t>ÇIĞIR (ÇIĞ GÜZERGAHI)</a:t>
            </a:r>
          </a:p>
          <a:p>
            <a:endParaRPr lang="tr-TR" dirty="0" smtClean="0"/>
          </a:p>
          <a:p>
            <a:r>
              <a:rPr lang="tr-TR" dirty="0" smtClean="0"/>
              <a:t>Kar </a:t>
            </a:r>
            <a:r>
              <a:rPr lang="tr-TR" dirty="0"/>
              <a:t>kütleleri ilk kez harekete geçtiklerinde, yamaç üzerindeki oluğa benzer çukurlar içerisinde sığ bir katman halinde aşağı doğru akar ve momenti arttıkça oyuntu, yarıntı veya başka şekilde oluşmuş izler boyunca yoğunluk kazanmaktadırlar. İşte çığın izlediği akış yoluna genellikle “Çığır”, “Çığ Güzergahı” veya “Akma Zonu” adı verilmektedir. Çığ yolunun bu bölümünde eğim genel olarak % 36-47 arasındadır. Çığ yatağı bazen hafif eğimli hatta eğimsiz yamaçlarda da oluşabilmektedir</a:t>
            </a:r>
          </a:p>
        </p:txBody>
      </p:sp>
    </p:spTree>
    <p:extLst>
      <p:ext uri="{BB962C8B-B14F-4D97-AF65-F5344CB8AC3E}">
        <p14:creationId xmlns:p14="http://schemas.microsoft.com/office/powerpoint/2010/main" val="171317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706" y="1341192"/>
            <a:ext cx="8596668" cy="3880773"/>
          </a:xfrm>
        </p:spPr>
        <p:txBody>
          <a:bodyPr/>
          <a:lstStyle/>
          <a:p>
            <a:r>
              <a:rPr lang="tr-TR" dirty="0" smtClean="0"/>
              <a:t>ÇIĞ BİTİM ZONU</a:t>
            </a:r>
            <a:endParaRPr lang="tr-TR" dirty="0"/>
          </a:p>
          <a:p>
            <a:pPr algn="just"/>
            <a:endParaRPr lang="tr-TR" dirty="0"/>
          </a:p>
          <a:p>
            <a:pPr algn="just"/>
            <a:r>
              <a:rPr lang="tr-TR" sz="2000" dirty="0"/>
              <a:t>Çığların kendiliğinden durdukları yerlere “Çığ Bitim Zonu” adı verilmektedir. Çığların aynı çığır içinde oluşturdukları bitim zonlarının sınırları çığın büyüklük ve tipine bağlı olarak değişim göstermektedir. Çığ bitim zonlarının yer aldığı tipik arazi şekilleri söyle sıralanabilir. Bir çığ yamacında eğimin tatlılaştığı alt uç, bir oyuntunun birikinti yelpazesi ve düz vadi tabanlarıdır. Genel bir ifade ile bu bölümde eğim % 1-2 ve uzunluğu 300-500 m uzunlukta olabilmektedir.</a:t>
            </a:r>
          </a:p>
        </p:txBody>
      </p:sp>
    </p:spTree>
    <p:extLst>
      <p:ext uri="{BB962C8B-B14F-4D97-AF65-F5344CB8AC3E}">
        <p14:creationId xmlns:p14="http://schemas.microsoft.com/office/powerpoint/2010/main" val="428580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3270" r="5169" b="6533"/>
          <a:stretch/>
        </p:blipFill>
        <p:spPr>
          <a:xfrm>
            <a:off x="498764" y="213756"/>
            <a:ext cx="8502733" cy="5793529"/>
          </a:xfrm>
        </p:spPr>
      </p:pic>
    </p:spTree>
    <p:extLst>
      <p:ext uri="{BB962C8B-B14F-4D97-AF65-F5344CB8AC3E}">
        <p14:creationId xmlns:p14="http://schemas.microsoft.com/office/powerpoint/2010/main" val="1269207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51930" y="1021278"/>
            <a:ext cx="7305675" cy="4346369"/>
          </a:xfrm>
          <a:prstGeom prst="rect">
            <a:avLst/>
          </a:prstGeom>
        </p:spPr>
      </p:pic>
    </p:spTree>
    <p:extLst>
      <p:ext uri="{BB962C8B-B14F-4D97-AF65-F5344CB8AC3E}">
        <p14:creationId xmlns:p14="http://schemas.microsoft.com/office/powerpoint/2010/main" val="36811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14401"/>
            <a:ext cx="8596668" cy="5126962"/>
          </a:xfrm>
        </p:spPr>
        <p:txBody>
          <a:bodyPr>
            <a:normAutofit lnSpcReduction="10000"/>
          </a:bodyPr>
          <a:lstStyle/>
          <a:p>
            <a:r>
              <a:rPr lang="tr-TR" dirty="0"/>
              <a:t>1-HAREKETİN TÜRÜNE GÖRE ÇIĞ SINIFLAMASI</a:t>
            </a:r>
          </a:p>
          <a:p>
            <a:r>
              <a:rPr lang="tr-TR" dirty="0" smtClean="0"/>
              <a:t>A-TOZ </a:t>
            </a:r>
            <a:r>
              <a:rPr lang="tr-TR" dirty="0"/>
              <a:t>ÇIĞ:</a:t>
            </a:r>
          </a:p>
          <a:p>
            <a:pPr algn="just"/>
            <a:endParaRPr lang="tr-TR" dirty="0"/>
          </a:p>
          <a:p>
            <a:pPr algn="just"/>
            <a:r>
              <a:rPr lang="tr-TR" sz="2000" dirty="0"/>
              <a:t>Bu tür çığlar, özellikle Ocak ve Şubat aylarında görülür. </a:t>
            </a:r>
            <a:r>
              <a:rPr lang="tr-TR" sz="2000" dirty="0" smtClean="0"/>
              <a:t>Çok miktarda </a:t>
            </a:r>
            <a:r>
              <a:rPr lang="tr-TR" sz="2000" dirty="0"/>
              <a:t>kar </a:t>
            </a:r>
            <a:r>
              <a:rPr lang="tr-TR" sz="2000" dirty="0" smtClean="0"/>
              <a:t>yağışının </a:t>
            </a:r>
            <a:r>
              <a:rPr lang="tr-TR" sz="2000" dirty="0"/>
              <a:t>olduğu yerlerde görülürler. Kar kütlesinin yoğunluğu genellikle 100 kg/m³’ün altındadır. Çığın yoğunluğunun düşük, nem oranının çok düşük olmasından dolayı karın akması sırasında, kar havayla karışarak toz bulutu hainde görülür. Toz çığda hemen hemen tüm kar taneleri havada asılı durumdadır. Toz çığlar genellikle, yüksek eğimli buz duvarlarında düşen buzların etkisiyle oluşurlar. Akışın olduğu yamacın eğiminin azaldığı alt kısımlarda çığ, içerdiği buz parçalarını bu kısımda bırakarak fazla yıkıcı etkisi olmaksızın daha uzun mesafeler hareketine devam edebilir. Yıkıcı etkisi diğer çığ türlerine göre daha azdır. Hızları 30-80 km/saat arasında değişir. Ekstrem koşullarda 400 </a:t>
            </a:r>
            <a:r>
              <a:rPr lang="tr-TR" sz="2000" dirty="0" smtClean="0"/>
              <a:t>km/saat</a:t>
            </a:r>
            <a:r>
              <a:rPr lang="tr-TR" sz="2000" dirty="0"/>
              <a:t>e</a:t>
            </a:r>
            <a:r>
              <a:rPr lang="tr-TR" sz="2000" dirty="0" smtClean="0"/>
              <a:t> </a:t>
            </a:r>
            <a:r>
              <a:rPr lang="tr-TR" sz="2000" dirty="0"/>
              <a:t>ulaştığı görülmüştür </a:t>
            </a:r>
            <a:r>
              <a:rPr lang="tr-TR" sz="2000" dirty="0" smtClean="0"/>
              <a:t>.Yüksek </a:t>
            </a:r>
            <a:r>
              <a:rPr lang="tr-TR" sz="2000" dirty="0"/>
              <a:t>hızdaki toz kar çığları, çok yüksek yıkıcılık etkisine sahiptir. Ağaçları söker, evleri yıkar, enerji nakil hatları ve köprüleri tahrip </a:t>
            </a:r>
            <a:r>
              <a:rPr lang="tr-TR" sz="2000" dirty="0" smtClean="0"/>
              <a:t>edebilir.</a:t>
            </a:r>
            <a:endParaRPr lang="tr-TR" sz="2000" dirty="0"/>
          </a:p>
        </p:txBody>
      </p:sp>
    </p:spTree>
    <p:extLst>
      <p:ext uri="{BB962C8B-B14F-4D97-AF65-F5344CB8AC3E}">
        <p14:creationId xmlns:p14="http://schemas.microsoft.com/office/powerpoint/2010/main" val="1481037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76836" y="938151"/>
            <a:ext cx="8070218" cy="4819270"/>
          </a:xfrm>
          <a:prstGeom prst="rect">
            <a:avLst/>
          </a:prstGeom>
        </p:spPr>
      </p:pic>
    </p:spTree>
    <p:extLst>
      <p:ext uri="{BB962C8B-B14F-4D97-AF65-F5344CB8AC3E}">
        <p14:creationId xmlns:p14="http://schemas.microsoft.com/office/powerpoint/2010/main" val="167101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0456" y="724396"/>
            <a:ext cx="8596668" cy="5640778"/>
          </a:xfrm>
        </p:spPr>
        <p:txBody>
          <a:bodyPr>
            <a:normAutofit/>
          </a:bodyPr>
          <a:lstStyle/>
          <a:p>
            <a:r>
              <a:rPr lang="tr-TR" dirty="0"/>
              <a:t>B-BLOK ÇIĞ:</a:t>
            </a:r>
          </a:p>
          <a:p>
            <a:endParaRPr lang="tr-TR" dirty="0"/>
          </a:p>
          <a:p>
            <a:pPr algn="just"/>
            <a:r>
              <a:rPr lang="tr-TR" sz="2000" dirty="0"/>
              <a:t>Başlangıç noktasındaki kar sert fakat dayanıksızdır. Kolay kırılır. Bu tip çığlarda kar kütlesinin yoğunluğu genellikle 200 kg/m³’ün üzerinde </a:t>
            </a:r>
            <a:r>
              <a:rPr lang="tr-TR" sz="2000" dirty="0" smtClean="0"/>
              <a:t> </a:t>
            </a:r>
            <a:r>
              <a:rPr lang="tr-TR" sz="2000" dirty="0"/>
              <a:t>olup kar sıcaklığı 0ºC’nin altında ancak sıfıra yakındır. Bu tip çığlar, gece don etkisi ile katılaşmış bir tabaka üzerine, yeni bir kar tabakasının ağırlığının (yeni yağan kar, rüzgarın </a:t>
            </a:r>
            <a:r>
              <a:rPr lang="tr-TR" sz="2000" dirty="0" err="1"/>
              <a:t>rüzgaraltı</a:t>
            </a:r>
            <a:r>
              <a:rPr lang="tr-TR" sz="2000" dirty="0"/>
              <a:t> yamaçlara kar biriktirmesi) yüklenmesiyle oluşabilir. Blok çığlar kar örtüsünde yağmur veya güneşten kaynaklanan bir ısınmaya bağlı erime sonucunda da oluşabilir (Islak blok çığı). İlk hareketi sağlayan yük, bir insan (kayakçı) veya bir hayvanda olabilir. Tabakanın sertliği bu yükün etkisinin aniden yayılmasına izin verir.</a:t>
            </a:r>
          </a:p>
          <a:p>
            <a:pPr algn="just"/>
            <a:endParaRPr lang="tr-TR" sz="2000" dirty="0"/>
          </a:p>
          <a:p>
            <a:pPr algn="just"/>
            <a:r>
              <a:rPr lang="tr-TR" sz="2000" dirty="0"/>
              <a:t>Kar tabakasının hareketi esnasında çığ, tabakanın bloklarını akma hattı boyunca kırar ve ufalar. Bu çığların ortalama hızları 20-50 km/</a:t>
            </a:r>
            <a:r>
              <a:rPr lang="tr-TR" sz="2000" dirty="0" err="1"/>
              <a:t>sn</a:t>
            </a:r>
            <a:r>
              <a:rPr lang="tr-TR" sz="2000" dirty="0"/>
              <a:t> arasında değişir. Toz çığlara oranla tahrip güçleri daha yüksektir.</a:t>
            </a:r>
          </a:p>
        </p:txBody>
      </p:sp>
    </p:spTree>
    <p:extLst>
      <p:ext uri="{BB962C8B-B14F-4D97-AF65-F5344CB8AC3E}">
        <p14:creationId xmlns:p14="http://schemas.microsoft.com/office/powerpoint/2010/main" val="298264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44" y="2220686"/>
            <a:ext cx="9601196" cy="3441426"/>
          </a:xfrm>
        </p:spPr>
        <p:txBody>
          <a:bodyPr>
            <a:normAutofit/>
          </a:bodyPr>
          <a:lstStyle/>
          <a:p>
            <a:pPr algn="just"/>
            <a:r>
              <a:rPr lang="tr-TR" sz="2000" dirty="0"/>
              <a:t>Çığ, genellikle bitki örtüsü olmayan engebeli, dağlık ve eğimli arazilerde, vadi yamaçlarında tabakalar halinde birikmiş olan kar kütlesinin iç ve/veya dış kuvvetlerin etkisi ile başlayan bir ilk hareket sonucu (tetiklenen), yamaçtan aşağıya doğru hızla kayması olarak tanımlanır</a:t>
            </a:r>
            <a:r>
              <a:rPr lang="tr-TR" sz="2400" dirty="0"/>
              <a:t>. </a:t>
            </a:r>
          </a:p>
        </p:txBody>
      </p:sp>
    </p:spTree>
    <p:extLst>
      <p:ext uri="{BB962C8B-B14F-4D97-AF65-F5344CB8AC3E}">
        <p14:creationId xmlns:p14="http://schemas.microsoft.com/office/powerpoint/2010/main" val="59094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677334" y="1471820"/>
            <a:ext cx="8596668" cy="3880773"/>
          </a:xfrm>
        </p:spPr>
        <p:txBody>
          <a:bodyPr/>
          <a:lstStyle/>
          <a:p>
            <a:r>
              <a:rPr lang="tr-TR" dirty="0" smtClean="0"/>
              <a:t>2-KARDAKİ </a:t>
            </a:r>
            <a:r>
              <a:rPr lang="tr-TR" dirty="0"/>
              <a:t>SU İÇERİĞİNE GÖRE ÇIĞ SINIFLAMASI</a:t>
            </a:r>
          </a:p>
          <a:p>
            <a:pPr marL="0" indent="0">
              <a:buNone/>
            </a:pPr>
            <a:r>
              <a:rPr lang="tr-TR" dirty="0" smtClean="0"/>
              <a:t>     A-KURU </a:t>
            </a:r>
            <a:r>
              <a:rPr lang="tr-TR" dirty="0"/>
              <a:t>KAR ÇIĞI:</a:t>
            </a:r>
          </a:p>
          <a:p>
            <a:endParaRPr lang="tr-TR" dirty="0"/>
          </a:p>
          <a:p>
            <a:pPr algn="just"/>
            <a:r>
              <a:rPr lang="tr-TR" sz="2000" dirty="0"/>
              <a:t>Eğer ortamda nem oranı çok düşük kuru bir kar var ise, bu durumda iki farklı hareket mekanizmasına sahip iki tür çığ oluşur. Akma sırasında “çekirdek” ismini verdiğimiz ve zeminde yüksek yoğunluğa sahip kar ve hava karışımı bir kütle var ise bu tip çığa kuru kar çığı, bu çekirdeğin olmaması halinde uçan çığ adı verilir.</a:t>
            </a:r>
          </a:p>
        </p:txBody>
      </p:sp>
    </p:spTree>
    <p:extLst>
      <p:ext uri="{BB962C8B-B14F-4D97-AF65-F5344CB8AC3E}">
        <p14:creationId xmlns:p14="http://schemas.microsoft.com/office/powerpoint/2010/main" val="148965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73407" y="759523"/>
            <a:ext cx="8886415" cy="5035635"/>
          </a:xfrm>
          <a:prstGeom prst="rect">
            <a:avLst/>
          </a:prstGeom>
        </p:spPr>
      </p:pic>
    </p:spTree>
    <p:extLst>
      <p:ext uri="{BB962C8B-B14F-4D97-AF65-F5344CB8AC3E}">
        <p14:creationId xmlns:p14="http://schemas.microsoft.com/office/powerpoint/2010/main" val="8076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6082" y="1293690"/>
            <a:ext cx="8596668" cy="3880773"/>
          </a:xfrm>
        </p:spPr>
        <p:txBody>
          <a:bodyPr/>
          <a:lstStyle/>
          <a:p>
            <a:r>
              <a:rPr lang="tr-TR" dirty="0" smtClean="0"/>
              <a:t>B-ISLAK </a:t>
            </a:r>
            <a:r>
              <a:rPr lang="tr-TR" dirty="0"/>
              <a:t>KAR ÇIĞI: </a:t>
            </a:r>
          </a:p>
          <a:p>
            <a:endParaRPr lang="tr-TR" dirty="0"/>
          </a:p>
          <a:p>
            <a:pPr algn="just"/>
            <a:r>
              <a:rPr lang="tr-TR" sz="2000" dirty="0"/>
              <a:t>Karın akış hareketi yüksek su içeriği nedeni ile bir sıvı akışına veya çamur akışına benzer. Yoğunluğu 200-600 kg/m³ arasında değişir ve kar kütlesinin sıcaklığı 0ºC’dir. Bu tür çığlar havanın yeniden ısınmasından sonra ve yağış ile birlikte gözlenir. Islak kar çığları özellikle ilkbaharda (eriyen karla), kışın ise ılıman hava koşulları oluşması ile gözlenmektedir. Hızları düşük olmasına rağmen (10-20 km/saat) yüksek yoğunlukları nedeni ile büyük hasarlara neden olurlar. Yıkıcı etkisi en yüksek olan çığ türüdür. Geçtiği yerler tanınmaz hale gelir. Yıkıcı etkisi 40 ton/m2’ye ulaşabilir</a:t>
            </a:r>
          </a:p>
        </p:txBody>
      </p:sp>
    </p:spTree>
    <p:extLst>
      <p:ext uri="{BB962C8B-B14F-4D97-AF65-F5344CB8AC3E}">
        <p14:creationId xmlns:p14="http://schemas.microsoft.com/office/powerpoint/2010/main" val="2912952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90363" y="873640"/>
            <a:ext cx="7543800" cy="4829175"/>
          </a:xfrm>
          <a:prstGeom prst="rect">
            <a:avLst/>
          </a:prstGeom>
        </p:spPr>
      </p:pic>
    </p:spTree>
    <p:extLst>
      <p:ext uri="{BB962C8B-B14F-4D97-AF65-F5344CB8AC3E}">
        <p14:creationId xmlns:p14="http://schemas.microsoft.com/office/powerpoint/2010/main" val="3375361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0"/>
            <a:ext cx="8596668" cy="6041363"/>
          </a:xfrm>
        </p:spPr>
        <p:txBody>
          <a:bodyPr/>
          <a:lstStyle/>
          <a:p>
            <a:endParaRPr lang="tr-TR" dirty="0"/>
          </a:p>
          <a:p>
            <a:r>
              <a:rPr lang="tr-TR" dirty="0"/>
              <a:t>3-KAYMA ZEMİNİNE GÖRE  GÖRE ÇIĞ SINIFLAMASI</a:t>
            </a:r>
          </a:p>
          <a:p>
            <a:pPr marL="0" indent="0">
              <a:buNone/>
            </a:pPr>
            <a:r>
              <a:rPr lang="tr-TR" dirty="0"/>
              <a:t> </a:t>
            </a:r>
            <a:r>
              <a:rPr lang="tr-TR" dirty="0" smtClean="0"/>
              <a:t>     A-YÜZEY </a:t>
            </a:r>
            <a:r>
              <a:rPr lang="tr-TR" dirty="0"/>
              <a:t>ÇIĞI :</a:t>
            </a:r>
          </a:p>
          <a:p>
            <a:endParaRPr lang="tr-TR" dirty="0"/>
          </a:p>
          <a:p>
            <a:r>
              <a:rPr lang="tr-TR" sz="2000" dirty="0"/>
              <a:t>Kırılma ile bir kar bloğunun kopup harekete geçtiği çığ </a:t>
            </a:r>
            <a:r>
              <a:rPr lang="tr-TR" sz="2000" dirty="0" smtClean="0"/>
              <a:t>türüdür.</a:t>
            </a:r>
            <a:endParaRPr lang="tr-TR" sz="2000" dirty="0"/>
          </a:p>
        </p:txBody>
      </p:sp>
      <p:pic>
        <p:nvPicPr>
          <p:cNvPr id="4" name="Resim 3"/>
          <p:cNvPicPr>
            <a:picLocks noChangeAspect="1"/>
          </p:cNvPicPr>
          <p:nvPr/>
        </p:nvPicPr>
        <p:blipFill>
          <a:blip r:embed="rId2"/>
          <a:stretch>
            <a:fillRect/>
          </a:stretch>
        </p:blipFill>
        <p:spPr>
          <a:xfrm>
            <a:off x="1163782" y="2268738"/>
            <a:ext cx="6388924" cy="4260154"/>
          </a:xfrm>
          <a:prstGeom prst="rect">
            <a:avLst/>
          </a:prstGeom>
        </p:spPr>
      </p:pic>
    </p:spTree>
    <p:extLst>
      <p:ext uri="{BB962C8B-B14F-4D97-AF65-F5344CB8AC3E}">
        <p14:creationId xmlns:p14="http://schemas.microsoft.com/office/powerpoint/2010/main" val="15627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332509"/>
            <a:ext cx="8596668" cy="5708853"/>
          </a:xfrm>
        </p:spPr>
        <p:txBody>
          <a:bodyPr/>
          <a:lstStyle/>
          <a:p>
            <a:r>
              <a:rPr lang="tr-TR" dirty="0"/>
              <a:t>B-ZEMİN ÇIĞI :</a:t>
            </a:r>
          </a:p>
          <a:p>
            <a:endParaRPr lang="tr-TR" dirty="0"/>
          </a:p>
          <a:p>
            <a:r>
              <a:rPr lang="tr-TR" sz="2000" dirty="0"/>
              <a:t>Kırılma ile zeminin üstündeki tüm kar tabakalarının kopup harekete geçtiği çığ türüdür. Bu tür çığ sonucunda çığın meydana geldiği bölge çıplak </a:t>
            </a:r>
            <a:r>
              <a:rPr lang="tr-TR" sz="2000" dirty="0" smtClean="0"/>
              <a:t>kalır</a:t>
            </a:r>
            <a:r>
              <a:rPr lang="tr-TR" dirty="0" smtClean="0"/>
              <a:t>.</a:t>
            </a:r>
            <a:endParaRPr lang="tr-TR" dirty="0"/>
          </a:p>
        </p:txBody>
      </p:sp>
      <p:pic>
        <p:nvPicPr>
          <p:cNvPr id="4" name="Resim 3"/>
          <p:cNvPicPr>
            <a:picLocks noChangeAspect="1"/>
          </p:cNvPicPr>
          <p:nvPr/>
        </p:nvPicPr>
        <p:blipFill>
          <a:blip r:embed="rId2"/>
          <a:stretch>
            <a:fillRect/>
          </a:stretch>
        </p:blipFill>
        <p:spPr>
          <a:xfrm>
            <a:off x="2493818" y="1980980"/>
            <a:ext cx="4393870" cy="4671924"/>
          </a:xfrm>
          <a:prstGeom prst="rect">
            <a:avLst/>
          </a:prstGeom>
        </p:spPr>
      </p:pic>
    </p:spTree>
    <p:extLst>
      <p:ext uri="{BB962C8B-B14F-4D97-AF65-F5344CB8AC3E}">
        <p14:creationId xmlns:p14="http://schemas.microsoft.com/office/powerpoint/2010/main" val="772541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5453" y="676173"/>
            <a:ext cx="8596668" cy="5671188"/>
          </a:xfrm>
        </p:spPr>
        <p:txBody>
          <a:bodyPr/>
          <a:lstStyle/>
          <a:p>
            <a:r>
              <a:rPr lang="tr-TR" dirty="0" smtClean="0"/>
              <a:t>4-KOPMA </a:t>
            </a:r>
            <a:r>
              <a:rPr lang="tr-TR" dirty="0"/>
              <a:t>NOKTASINA GÖRE ÇIĞ SINIFLAMASI</a:t>
            </a:r>
          </a:p>
          <a:p>
            <a:pPr marL="0" indent="0">
              <a:buNone/>
            </a:pPr>
            <a:r>
              <a:rPr lang="tr-TR" dirty="0" smtClean="0"/>
              <a:t>     A-TABAKA </a:t>
            </a:r>
            <a:r>
              <a:rPr lang="tr-TR" dirty="0"/>
              <a:t>ÇIĞI :</a:t>
            </a:r>
          </a:p>
          <a:p>
            <a:endParaRPr lang="tr-TR" dirty="0"/>
          </a:p>
          <a:p>
            <a:r>
              <a:rPr lang="tr-TR" sz="2000" dirty="0"/>
              <a:t>Çığın kopma bölgesi   çizgisel ise meydana gelen çığ tabaka çığı olarak </a:t>
            </a:r>
            <a:r>
              <a:rPr lang="tr-TR" sz="2000" dirty="0" smtClean="0"/>
              <a:t>adlandırılır</a:t>
            </a:r>
            <a:r>
              <a:rPr lang="tr-TR" dirty="0" smtClean="0"/>
              <a:t>.</a:t>
            </a:r>
            <a:endParaRPr lang="tr-TR" dirty="0"/>
          </a:p>
        </p:txBody>
      </p:sp>
      <p:pic>
        <p:nvPicPr>
          <p:cNvPr id="4" name="Resim 3"/>
          <p:cNvPicPr>
            <a:picLocks noChangeAspect="1"/>
          </p:cNvPicPr>
          <p:nvPr/>
        </p:nvPicPr>
        <p:blipFill>
          <a:blip r:embed="rId2"/>
          <a:stretch>
            <a:fillRect/>
          </a:stretch>
        </p:blipFill>
        <p:spPr>
          <a:xfrm>
            <a:off x="1389414" y="2810176"/>
            <a:ext cx="5997038" cy="3537185"/>
          </a:xfrm>
          <a:prstGeom prst="rect">
            <a:avLst/>
          </a:prstGeom>
        </p:spPr>
      </p:pic>
    </p:spTree>
    <p:extLst>
      <p:ext uri="{BB962C8B-B14F-4D97-AF65-F5344CB8AC3E}">
        <p14:creationId xmlns:p14="http://schemas.microsoft.com/office/powerpoint/2010/main" val="3552683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6077" y="0"/>
            <a:ext cx="8596668" cy="3880773"/>
          </a:xfrm>
        </p:spPr>
        <p:txBody>
          <a:bodyPr/>
          <a:lstStyle/>
          <a:p>
            <a:endParaRPr lang="tr-TR" dirty="0"/>
          </a:p>
          <a:p>
            <a:r>
              <a:rPr lang="tr-TR" dirty="0" smtClean="0"/>
              <a:t>B-NOKTA </a:t>
            </a:r>
            <a:r>
              <a:rPr lang="tr-TR" dirty="0"/>
              <a:t>ÇIĞ:</a:t>
            </a:r>
          </a:p>
          <a:p>
            <a:endParaRPr lang="tr-TR" dirty="0"/>
          </a:p>
          <a:p>
            <a:r>
              <a:rPr lang="tr-TR" sz="2000" dirty="0"/>
              <a:t>Çığın kopma bölgesi noktasal ise meydana gelen çığ noktasal çığ   olarak adlandırılır.</a:t>
            </a:r>
          </a:p>
        </p:txBody>
      </p:sp>
      <p:pic>
        <p:nvPicPr>
          <p:cNvPr id="4" name="Resim 3"/>
          <p:cNvPicPr>
            <a:picLocks noChangeAspect="1"/>
          </p:cNvPicPr>
          <p:nvPr/>
        </p:nvPicPr>
        <p:blipFill>
          <a:blip r:embed="rId2"/>
          <a:stretch>
            <a:fillRect/>
          </a:stretch>
        </p:blipFill>
        <p:spPr>
          <a:xfrm>
            <a:off x="1460540" y="1940386"/>
            <a:ext cx="6709682" cy="4869563"/>
          </a:xfrm>
          <a:prstGeom prst="rect">
            <a:avLst/>
          </a:prstGeom>
        </p:spPr>
      </p:pic>
    </p:spTree>
    <p:extLst>
      <p:ext uri="{BB962C8B-B14F-4D97-AF65-F5344CB8AC3E}">
        <p14:creationId xmlns:p14="http://schemas.microsoft.com/office/powerpoint/2010/main" val="3786082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609" y="585849"/>
            <a:ext cx="8596668" cy="1320800"/>
          </a:xfrm>
        </p:spPr>
        <p:txBody>
          <a:bodyPr/>
          <a:lstStyle/>
          <a:p>
            <a:r>
              <a:rPr lang="tr-TR" dirty="0" smtClean="0"/>
              <a:t>TÜRKİYE’DE ÇIĞ SORUNU</a:t>
            </a:r>
            <a:endParaRPr lang="tr-TR" dirty="0"/>
          </a:p>
        </p:txBody>
      </p:sp>
      <p:sp>
        <p:nvSpPr>
          <p:cNvPr id="3" name="İçerik Yer Tutucusu 2"/>
          <p:cNvSpPr>
            <a:spLocks noGrp="1"/>
          </p:cNvSpPr>
          <p:nvPr>
            <p:ph idx="1"/>
          </p:nvPr>
        </p:nvSpPr>
        <p:spPr>
          <a:xfrm>
            <a:off x="427952" y="1246249"/>
            <a:ext cx="8596668" cy="4826660"/>
          </a:xfrm>
        </p:spPr>
        <p:txBody>
          <a:bodyPr>
            <a:noAutofit/>
          </a:bodyPr>
          <a:lstStyle/>
          <a:p>
            <a:pPr algn="just"/>
            <a:r>
              <a:rPr lang="tr-TR" sz="2000" dirty="0"/>
              <a:t>Çığlar, köy yollarını ve şehirlerarası karayollarını etkilemektedir. Tutulan kayıtlara göre 1983 yılından bu yana karayollarını etkileyen 483 adet çığ olayı meydana </a:t>
            </a:r>
            <a:r>
              <a:rPr lang="tr-TR" sz="2000" dirty="0" smtClean="0"/>
              <a:t>gelmiştir. Afet </a:t>
            </a:r>
            <a:r>
              <a:rPr lang="tr-TR" sz="2000" dirty="0"/>
              <a:t>İşleri Genel Müdürlüğü’nce yayınlanan istatistiklere bakıldığında; çığ </a:t>
            </a:r>
            <a:r>
              <a:rPr lang="tr-TR" sz="2000" dirty="0" smtClean="0"/>
              <a:t>        olaylarının </a:t>
            </a:r>
            <a:r>
              <a:rPr lang="tr-TR" sz="2000" dirty="0"/>
              <a:t>son yıllarda giderek arttığı gözlenmektedir. Yurdumuzda 90’lı yıllar öncesinde doğal afetlerden etkilenmede çığların oranı % 0,2 iken, 90’lı yıllarda bu oran 5 kat artarak % 1’e </a:t>
            </a:r>
            <a:r>
              <a:rPr lang="tr-TR" sz="2000" dirty="0" smtClean="0"/>
              <a:t>yükselmiştir.Yurdumuzda </a:t>
            </a:r>
            <a:r>
              <a:rPr lang="tr-TR" sz="2000" dirty="0"/>
              <a:t>1960’larda yapılan bir araştırmada orman rejimi altındaki alanlarda 48 yerde yılda bir veya daha fazla çığ meydana geldiği, bunlardan % 54’ünün taban çığı, % 21’inin üst çığ, % 21’inin karışık çığ, % 4’ünün toz çığ olduğu </a:t>
            </a:r>
            <a:r>
              <a:rPr lang="tr-TR" sz="2000" dirty="0" smtClean="0"/>
              <a:t>belirlenmiştir.</a:t>
            </a:r>
          </a:p>
          <a:p>
            <a:pPr algn="just"/>
            <a:r>
              <a:rPr lang="tr-TR" sz="2000" dirty="0"/>
              <a:t>1890-2004 yılları arası tutulan arşiv kayıtlarına göre, 34 ilde meydana gelen toplam 552 çığ olayında toplam 1283 kişi hayatını kaybetmiştir. Maddi kayıplar hakkında, bugüne kadar Afet İşleri Genel Müdürlüğü’nce yerleşim yerlerinde yapılan etütlere göre nakledilmesine karar verilen hane sayısı 5500 civarında olup, bugünkü bedeline göre her bir hane nakli devlete yaklaşık 45 milyar TL’ na </a:t>
            </a:r>
            <a:r>
              <a:rPr lang="tr-TR" sz="2000" dirty="0" smtClean="0"/>
              <a:t>mal </a:t>
            </a:r>
            <a:r>
              <a:rPr lang="tr-TR" sz="2000" dirty="0"/>
              <a:t>olmaktadır</a:t>
            </a:r>
            <a:endParaRPr lang="tr-TR" sz="2000" dirty="0" smtClean="0"/>
          </a:p>
          <a:p>
            <a:endParaRPr lang="tr-TR" sz="2000" dirty="0"/>
          </a:p>
        </p:txBody>
      </p:sp>
    </p:spTree>
    <p:extLst>
      <p:ext uri="{BB962C8B-B14F-4D97-AF65-F5344CB8AC3E}">
        <p14:creationId xmlns:p14="http://schemas.microsoft.com/office/powerpoint/2010/main" val="257187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963" y="775794"/>
            <a:ext cx="8596668" cy="1320800"/>
          </a:xfrm>
        </p:spPr>
        <p:txBody>
          <a:bodyPr/>
          <a:lstStyle/>
          <a:p>
            <a:r>
              <a:rPr lang="tr-TR" dirty="0" smtClean="0"/>
              <a:t>ÇIĞ ÖNCESİ;</a:t>
            </a:r>
            <a:endParaRPr lang="tr-TR" dirty="0"/>
          </a:p>
        </p:txBody>
      </p:sp>
      <p:sp>
        <p:nvSpPr>
          <p:cNvPr id="3" name="İçerik Yer Tutucusu 2"/>
          <p:cNvSpPr>
            <a:spLocks noGrp="1"/>
          </p:cNvSpPr>
          <p:nvPr>
            <p:ph idx="1"/>
          </p:nvPr>
        </p:nvSpPr>
        <p:spPr>
          <a:xfrm>
            <a:off x="594207" y="1436194"/>
            <a:ext cx="8596668" cy="3880773"/>
          </a:xfrm>
        </p:spPr>
        <p:txBody>
          <a:bodyPr/>
          <a:lstStyle/>
          <a:p>
            <a:pPr algn="just"/>
            <a:endParaRPr lang="tr-TR" dirty="0"/>
          </a:p>
          <a:p>
            <a:pPr algn="just"/>
            <a:r>
              <a:rPr lang="tr-TR" dirty="0"/>
              <a:t>    </a:t>
            </a:r>
            <a:r>
              <a:rPr lang="tr-TR" sz="2000" dirty="0"/>
              <a:t>Çığ riskine karşı nasıl hazırlanacağınızı ve korunacağınızı öğrenebileceğiniz eğitim programlarına katılın. İlk yardım vb. tamamlayıcı eğitimleri de alın.</a:t>
            </a:r>
          </a:p>
          <a:p>
            <a:pPr algn="just"/>
            <a:r>
              <a:rPr lang="tr-TR" sz="2000" dirty="0"/>
              <a:t>    Yeni yerleşim yeri olarak, çığ riski taşıyan bölgeleri seçmeyin.</a:t>
            </a:r>
          </a:p>
          <a:p>
            <a:pPr algn="just"/>
            <a:r>
              <a:rPr lang="tr-TR" sz="2000" dirty="0"/>
              <a:t>    Mevcut yapılarınızı sigortalatın.</a:t>
            </a:r>
          </a:p>
          <a:p>
            <a:pPr algn="just"/>
            <a:r>
              <a:rPr lang="tr-TR" sz="2000" dirty="0"/>
              <a:t>    Çığ tehlikesinin artmasını engellemek için, yamaçlardaki ağaçları, bitki </a:t>
            </a:r>
            <a:r>
              <a:rPr lang="tr-TR" sz="2000" dirty="0" smtClean="0"/>
              <a:t>    örtüsünü </a:t>
            </a:r>
            <a:r>
              <a:rPr lang="tr-TR" sz="2000" dirty="0"/>
              <a:t>ve ormanları koruyun.</a:t>
            </a:r>
          </a:p>
          <a:p>
            <a:pPr algn="just"/>
            <a:r>
              <a:rPr lang="tr-TR" sz="2000" dirty="0"/>
              <a:t>    Kar yağan aylarda hava ve yol durumu raporlarını dikkatlice izleyin.</a:t>
            </a:r>
          </a:p>
          <a:p>
            <a:pPr algn="just"/>
            <a:r>
              <a:rPr lang="tr-TR" sz="2000" dirty="0"/>
              <a:t>    Aile Afet Planınızı hazırlarken çığ riskini göz önünde bulundurun</a:t>
            </a:r>
            <a:r>
              <a:rPr lang="tr-TR" dirty="0"/>
              <a:t>.</a:t>
            </a:r>
          </a:p>
          <a:p>
            <a:endParaRPr lang="tr-TR" dirty="0"/>
          </a:p>
        </p:txBody>
      </p:sp>
    </p:spTree>
    <p:extLst>
      <p:ext uri="{BB962C8B-B14F-4D97-AF65-F5344CB8AC3E}">
        <p14:creationId xmlns:p14="http://schemas.microsoft.com/office/powerpoint/2010/main" val="12706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86916"/>
            <a:ext cx="9601196" cy="3318936"/>
          </a:xfrm>
        </p:spPr>
        <p:txBody>
          <a:bodyPr>
            <a:normAutofit/>
          </a:bodyPr>
          <a:lstStyle/>
          <a:p>
            <a:pPr algn="just"/>
            <a:r>
              <a:rPr lang="tr-TR" sz="2000" dirty="0"/>
              <a:t>Çığ kısaca, kar tabakası veya tabakalarının iç ve dış kuvvetler etkisi ile yamaç eğim yönünde gösterdiği akma hareketidir. Kar tabakalarının birbirlerinden farklı özellikleri olacağından; çığ, bazen diğer bir tabaka üzerinde kayan bir tabaka veya tabakalar ile veya tüm tabakaların zemin üzerinde topluca kaymaları sonucunda oluşur</a:t>
            </a:r>
          </a:p>
        </p:txBody>
      </p:sp>
    </p:spTree>
    <p:extLst>
      <p:ext uri="{BB962C8B-B14F-4D97-AF65-F5344CB8AC3E}">
        <p14:creationId xmlns:p14="http://schemas.microsoft.com/office/powerpoint/2010/main" val="2986629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246909"/>
            <a:ext cx="8596668" cy="4794453"/>
          </a:xfrm>
        </p:spPr>
        <p:txBody>
          <a:bodyPr>
            <a:normAutofit fontScale="92500" lnSpcReduction="10000"/>
          </a:bodyPr>
          <a:lstStyle/>
          <a:p>
            <a:r>
              <a:rPr lang="tr-TR" sz="2400" dirty="0"/>
              <a:t>Çığ oluşabilecek alanlarda iseniz</a:t>
            </a:r>
            <a:r>
              <a:rPr lang="tr-TR" dirty="0"/>
              <a:t>;</a:t>
            </a:r>
          </a:p>
          <a:p>
            <a:pPr algn="just"/>
            <a:endParaRPr lang="tr-TR" sz="2200" dirty="0"/>
          </a:p>
          <a:p>
            <a:pPr algn="just"/>
            <a:r>
              <a:rPr lang="tr-TR" sz="2200" dirty="0"/>
              <a:t>    Rüzgar altı alanlardan, kornişlerin altındaki yamaçlardan ve özellikle içbükey (konveks) profilli ve rüzgarla sürüklenme sonucu oluşmuş kalın depolama alanlarından sakınılmalıdır. </a:t>
            </a:r>
          </a:p>
          <a:p>
            <a:pPr algn="just"/>
            <a:r>
              <a:rPr lang="tr-TR" sz="2200" dirty="0"/>
              <a:t>    Yüksek riskli bölgeleri geçerken grubun emniyetli yerde beklemesi ve birer birer geçilmesi doğrudur.</a:t>
            </a:r>
          </a:p>
          <a:p>
            <a:pPr algn="just"/>
            <a:r>
              <a:rPr lang="tr-TR" sz="2200" dirty="0"/>
              <a:t>    Yoğun kar yağışı ve şiddetli rüzgarın uzaması yüksek çığ riskini doğurduğundan tehlikeli alanlardan uzak durulmalıdır.</a:t>
            </a:r>
          </a:p>
          <a:p>
            <a:pPr algn="just"/>
            <a:r>
              <a:rPr lang="tr-TR" sz="2200" dirty="0"/>
              <a:t>    En tehlikeli çığların 30°- 40° eğimli yamaçlarda oluşmasından dolayı bu tür yamaçlara daha fazla dikkat edilmelidir.</a:t>
            </a:r>
          </a:p>
          <a:p>
            <a:pPr algn="just"/>
            <a:r>
              <a:rPr lang="tr-TR" sz="2200" dirty="0"/>
              <a:t>    Eğer arazide iken çökme sesi, kırılma ve oturma sesi benzeri sesler duyuyorsanız, çığ oluşumu anına çok yakınsınız demektir</a:t>
            </a:r>
            <a:r>
              <a:rPr lang="tr-TR" dirty="0"/>
              <a:t>.</a:t>
            </a:r>
          </a:p>
        </p:txBody>
      </p:sp>
    </p:spTree>
    <p:extLst>
      <p:ext uri="{BB962C8B-B14F-4D97-AF65-F5344CB8AC3E}">
        <p14:creationId xmlns:p14="http://schemas.microsoft.com/office/powerpoint/2010/main" val="2520033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 SIRASINDA;</a:t>
            </a:r>
            <a:endParaRPr lang="tr-TR" dirty="0"/>
          </a:p>
        </p:txBody>
      </p:sp>
      <p:sp>
        <p:nvSpPr>
          <p:cNvPr id="3" name="İçerik Yer Tutucusu 2"/>
          <p:cNvSpPr>
            <a:spLocks noGrp="1"/>
          </p:cNvSpPr>
          <p:nvPr>
            <p:ph idx="1"/>
          </p:nvPr>
        </p:nvSpPr>
        <p:spPr>
          <a:xfrm>
            <a:off x="368576" y="1270000"/>
            <a:ext cx="8596668" cy="4675700"/>
          </a:xfrm>
        </p:spPr>
        <p:txBody>
          <a:bodyPr>
            <a:normAutofit fontScale="77500" lnSpcReduction="20000"/>
          </a:bodyPr>
          <a:lstStyle/>
          <a:p>
            <a:endParaRPr lang="tr-TR" dirty="0"/>
          </a:p>
          <a:p>
            <a:r>
              <a:rPr lang="tr-TR" dirty="0"/>
              <a:t>    </a:t>
            </a:r>
            <a:r>
              <a:rPr lang="tr-TR" sz="2600" dirty="0"/>
              <a:t>Soğukkanlılığınızı muhafaza etmeye çalışın.</a:t>
            </a:r>
          </a:p>
          <a:p>
            <a:r>
              <a:rPr lang="tr-TR" sz="2600" dirty="0"/>
              <a:t>    Çığın büyüklüğüne, hızına, patikanın genişliğine ve etrafta bulunan araçlara bakarak en kısa sürede riskli alanı terk edin ve daha güvenli yerlere ulaşmaya çalışın.</a:t>
            </a:r>
          </a:p>
          <a:p>
            <a:r>
              <a:rPr lang="tr-TR" sz="2600" dirty="0"/>
              <a:t>    Sırt çantası taşıyanların çığın topuğu civarında yüzeyde kalma şansı daha fazladır; bu nedenle sırt çantanızı çıkarmayın.</a:t>
            </a:r>
          </a:p>
          <a:p>
            <a:r>
              <a:rPr lang="tr-TR" sz="2600" dirty="0"/>
              <a:t>    Çığın daha yavaş, yüksekliğinin az olduğu kenar kısımlarına ulaşmaya çalışın.</a:t>
            </a:r>
          </a:p>
          <a:p>
            <a:r>
              <a:rPr lang="tr-TR" sz="2600" dirty="0"/>
              <a:t>    Bağırarak veya başka ses kaynakları (korna, çan, ıslık vb.) kullanarak çevrenizdekileri uyarmaya çalışın.</a:t>
            </a:r>
          </a:p>
          <a:p>
            <a:r>
              <a:rPr lang="tr-TR" sz="2600" dirty="0"/>
              <a:t>    Kayak yaparken çığın önünde kalırsanız çığın rotası dışına doğru kaymaya çalışın.</a:t>
            </a:r>
          </a:p>
          <a:p>
            <a:r>
              <a:rPr lang="tr-TR" sz="2600" dirty="0"/>
              <a:t>    Eğer kayak yaparken çığa yakalanmak kesin ise kayak sopalarını ve kayakları çıkarıp atın, sabit ağaç gibi bir cisme tutunmaya çalışın.</a:t>
            </a:r>
          </a:p>
          <a:p>
            <a:endParaRPr lang="tr-TR" dirty="0"/>
          </a:p>
        </p:txBody>
      </p:sp>
    </p:spTree>
    <p:extLst>
      <p:ext uri="{BB962C8B-B14F-4D97-AF65-F5344CB8AC3E}">
        <p14:creationId xmlns:p14="http://schemas.microsoft.com/office/powerpoint/2010/main" val="3907970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2266" b="12847"/>
          <a:stretch/>
        </p:blipFill>
        <p:spPr>
          <a:xfrm>
            <a:off x="605642" y="391885"/>
            <a:ext cx="7904626" cy="5462649"/>
          </a:xfrm>
          <a:prstGeom prst="rect">
            <a:avLst/>
          </a:prstGeom>
        </p:spPr>
      </p:pic>
    </p:spTree>
    <p:extLst>
      <p:ext uri="{BB962C8B-B14F-4D97-AF65-F5344CB8AC3E}">
        <p14:creationId xmlns:p14="http://schemas.microsoft.com/office/powerpoint/2010/main" val="2627879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43147" y="0"/>
            <a:ext cx="7996327" cy="6858000"/>
          </a:xfrm>
          <a:prstGeom prst="rect">
            <a:avLst/>
          </a:prstGeom>
        </p:spPr>
      </p:pic>
    </p:spTree>
    <p:extLst>
      <p:ext uri="{BB962C8B-B14F-4D97-AF65-F5344CB8AC3E}">
        <p14:creationId xmlns:p14="http://schemas.microsoft.com/office/powerpoint/2010/main" val="4272802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2331" y="486889"/>
            <a:ext cx="8596668" cy="6103916"/>
          </a:xfrm>
        </p:spPr>
        <p:txBody>
          <a:bodyPr/>
          <a:lstStyle/>
          <a:p>
            <a:r>
              <a:rPr lang="tr-TR" sz="2400" dirty="0"/>
              <a:t>Çığa maruz kalırsanız; </a:t>
            </a:r>
          </a:p>
          <a:p>
            <a:pPr algn="just"/>
            <a:endParaRPr lang="tr-TR" dirty="0"/>
          </a:p>
          <a:p>
            <a:pPr algn="just"/>
            <a:r>
              <a:rPr lang="tr-TR" dirty="0"/>
              <a:t>    </a:t>
            </a:r>
            <a:r>
              <a:rPr lang="tr-TR" sz="2000" dirty="0"/>
              <a:t>Yerden destek alarak ve geniş yüzme hareketleri yaparak akan karın üstünde ve mümkünse kenarında kalmaya çalışın.</a:t>
            </a:r>
          </a:p>
          <a:p>
            <a:pPr algn="just"/>
            <a:r>
              <a:rPr lang="tr-TR" sz="2000" dirty="0"/>
              <a:t>    Ağzınızı sıkıca kapatın; kafanız kar altında kaldığı anda mümkünse uzun süre nefesinizi tutmaya çalışın.</a:t>
            </a:r>
          </a:p>
          <a:p>
            <a:pPr algn="just"/>
            <a:r>
              <a:rPr lang="tr-TR" sz="2000" dirty="0"/>
              <a:t>    Akışa kapılırsanız bacaklarınızı ve kollarınızı birbirine yapıştırarak oturma pozisyonu alın. </a:t>
            </a:r>
          </a:p>
          <a:p>
            <a:pPr algn="just"/>
            <a:r>
              <a:rPr lang="tr-TR" sz="2000" dirty="0"/>
              <a:t>    Mümkünse çığ durmadan kısa süre önce bacaklarınızla yeri sertçe iterek kalkmaya çalışın.</a:t>
            </a:r>
          </a:p>
          <a:p>
            <a:pPr algn="just"/>
            <a:r>
              <a:rPr lang="tr-TR" sz="2000" dirty="0"/>
              <a:t>    Mümkünse çığ durmadan önce mutlaka bir elinizi yüzün önünde </a:t>
            </a:r>
            <a:r>
              <a:rPr lang="tr-TR" sz="2000" dirty="0" smtClean="0"/>
              <a:t>,diğer </a:t>
            </a:r>
            <a:r>
              <a:rPr lang="tr-TR" sz="2000" dirty="0"/>
              <a:t>elinizi de başınızın üzerinde (yüzeye doğru uzatarak) tutun ve kar altında kaldığınız zaman boyunca hayati önem taşıyacak olan nefes boşluğunu genişletin. </a:t>
            </a:r>
          </a:p>
          <a:p>
            <a:pPr algn="just"/>
            <a:r>
              <a:rPr lang="tr-TR" sz="2000" dirty="0"/>
              <a:t>    Başınızı sağa sola çevirerek boşluğu büyütmeye çalışın</a:t>
            </a:r>
            <a:r>
              <a:rPr lang="tr-TR" dirty="0"/>
              <a:t>.</a:t>
            </a:r>
          </a:p>
          <a:p>
            <a:endParaRPr lang="tr-TR" dirty="0"/>
          </a:p>
        </p:txBody>
      </p:sp>
    </p:spTree>
    <p:extLst>
      <p:ext uri="{BB962C8B-B14F-4D97-AF65-F5344CB8AC3E}">
        <p14:creationId xmlns:p14="http://schemas.microsoft.com/office/powerpoint/2010/main" val="1525661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0481" y="1654628"/>
            <a:ext cx="8596668" cy="1320800"/>
          </a:xfrm>
        </p:spPr>
        <p:txBody>
          <a:bodyPr/>
          <a:lstStyle/>
          <a:p>
            <a:r>
              <a:rPr lang="tr-TR" dirty="0" smtClean="0"/>
              <a:t>ÇIĞ SONRASINDA;</a:t>
            </a:r>
            <a:endParaRPr lang="tr-TR" dirty="0"/>
          </a:p>
        </p:txBody>
      </p:sp>
      <p:sp>
        <p:nvSpPr>
          <p:cNvPr id="3" name="İçerik Yer Tutucusu 2"/>
          <p:cNvSpPr>
            <a:spLocks noGrp="1"/>
          </p:cNvSpPr>
          <p:nvPr>
            <p:ph idx="1"/>
          </p:nvPr>
        </p:nvSpPr>
        <p:spPr>
          <a:xfrm>
            <a:off x="1520481" y="2635601"/>
            <a:ext cx="8596668" cy="3880773"/>
          </a:xfrm>
        </p:spPr>
        <p:txBody>
          <a:bodyPr/>
          <a:lstStyle/>
          <a:p>
            <a:r>
              <a:rPr lang="tr-TR" dirty="0"/>
              <a:t>Karda ses iletimi az olmasına rağmen eğer yüzeye yakın olduğunuzu hissediyorsanız bağırın. </a:t>
            </a:r>
          </a:p>
          <a:p>
            <a:r>
              <a:rPr lang="tr-TR" dirty="0"/>
              <a:t>Enerjinizi dikkatli </a:t>
            </a:r>
            <a:r>
              <a:rPr lang="tr-TR" dirty="0" smtClean="0"/>
              <a:t>kullanın.</a:t>
            </a:r>
            <a:endParaRPr lang="tr-TR" dirty="0"/>
          </a:p>
        </p:txBody>
      </p:sp>
    </p:spTree>
    <p:extLst>
      <p:ext uri="{BB962C8B-B14F-4D97-AF65-F5344CB8AC3E}">
        <p14:creationId xmlns:p14="http://schemas.microsoft.com/office/powerpoint/2010/main" val="380815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3604" y="431470"/>
            <a:ext cx="8596668" cy="1320800"/>
          </a:xfrm>
        </p:spPr>
        <p:txBody>
          <a:bodyPr/>
          <a:lstStyle/>
          <a:p>
            <a:r>
              <a:rPr lang="tr-TR" dirty="0" smtClean="0"/>
              <a:t>EN BÜYÜK ÇIĞ FELAKETLERİ</a:t>
            </a:r>
            <a:endParaRPr lang="tr-TR" dirty="0"/>
          </a:p>
        </p:txBody>
      </p:sp>
      <p:sp>
        <p:nvSpPr>
          <p:cNvPr id="3" name="İçerik Yer Tutucusu 2"/>
          <p:cNvSpPr>
            <a:spLocks noGrp="1"/>
          </p:cNvSpPr>
          <p:nvPr>
            <p:ph idx="1"/>
          </p:nvPr>
        </p:nvSpPr>
        <p:spPr>
          <a:xfrm>
            <a:off x="677334" y="1508167"/>
            <a:ext cx="8596668" cy="4533196"/>
          </a:xfrm>
        </p:spPr>
        <p:txBody>
          <a:bodyPr/>
          <a:lstStyle/>
          <a:p>
            <a:r>
              <a:rPr lang="tr-TR" dirty="0"/>
              <a:t> Alpler – I. Dünya Savaşı (1916</a:t>
            </a:r>
            <a:r>
              <a:rPr lang="tr-TR" dirty="0" smtClean="0"/>
              <a:t>)=I</a:t>
            </a:r>
            <a:r>
              <a:rPr lang="tr-TR" dirty="0"/>
              <a:t>. Dünya Savaşı esnasında İtalyan Alpleri’nin yer aldığı alanda düşen çığ yaklaşık 10.000 Avustrya ve İtalyan askerinin vefatına sebep vermiştir</a:t>
            </a:r>
            <a:r>
              <a:rPr lang="tr-TR" dirty="0" smtClean="0"/>
              <a:t>.</a:t>
            </a:r>
          </a:p>
          <a:p>
            <a:r>
              <a:rPr lang="tr-TR" dirty="0"/>
              <a:t> Şırnak Görmeç Köyü Çığ </a:t>
            </a:r>
            <a:r>
              <a:rPr lang="tr-TR" dirty="0" smtClean="0"/>
              <a:t>Felaketi=Türkiye </a:t>
            </a:r>
            <a:r>
              <a:rPr lang="tr-TR" dirty="0"/>
              <a:t>Cumhuriyeti tarihinde görülmüş en büyük çığ felaketlerdir. Bu felakette 90 vatandaşımız hayatını kaybetmişlerdir. 1 Şubat 1992 yılında gerçekleşmiştir</a:t>
            </a:r>
            <a:r>
              <a:rPr lang="tr-TR" dirty="0" smtClean="0"/>
              <a:t>.</a:t>
            </a:r>
            <a:r>
              <a:rPr lang="tr-TR" dirty="0"/>
              <a:t> </a:t>
            </a:r>
            <a:endParaRPr lang="tr-TR" dirty="0" smtClean="0"/>
          </a:p>
          <a:p>
            <a:r>
              <a:rPr lang="tr-TR" dirty="0" smtClean="0"/>
              <a:t>Cascade </a:t>
            </a:r>
            <a:r>
              <a:rPr lang="tr-TR" dirty="0"/>
              <a:t>Sıradağları – Washington (1910</a:t>
            </a:r>
            <a:r>
              <a:rPr lang="tr-TR" dirty="0" smtClean="0"/>
              <a:t>)=Amerika’da </a:t>
            </a:r>
            <a:r>
              <a:rPr lang="tr-TR" dirty="0"/>
              <a:t>meydana gelen en büyük çığ faciasıdır. Çığ sonucu kar sebebi ile mahsur kalan trenlerin üstüne düşerek 118 kişinin ölümüne sebep </a:t>
            </a:r>
            <a:r>
              <a:rPr lang="tr-TR" dirty="0" smtClean="0"/>
              <a:t>olmuştur.</a:t>
            </a:r>
            <a:endParaRPr lang="tr-TR" dirty="0"/>
          </a:p>
        </p:txBody>
      </p:sp>
    </p:spTree>
    <p:extLst>
      <p:ext uri="{BB962C8B-B14F-4D97-AF65-F5344CB8AC3E}">
        <p14:creationId xmlns:p14="http://schemas.microsoft.com/office/powerpoint/2010/main" val="313565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ÇIĞI ETKİLEYEN FAKTÖRLER NELERDİR?</a:t>
            </a:r>
            <a:endParaRPr lang="tr-TR" dirty="0"/>
          </a:p>
        </p:txBody>
      </p:sp>
      <p:sp>
        <p:nvSpPr>
          <p:cNvPr id="3" name="İçerik Yer Tutucusu 2"/>
          <p:cNvSpPr>
            <a:spLocks noGrp="1"/>
          </p:cNvSpPr>
          <p:nvPr>
            <p:ph idx="1"/>
          </p:nvPr>
        </p:nvSpPr>
        <p:spPr>
          <a:xfrm>
            <a:off x="796087" y="1496291"/>
            <a:ext cx="8596668" cy="4509445"/>
          </a:xfrm>
        </p:spPr>
        <p:txBody>
          <a:bodyPr>
            <a:normAutofit/>
          </a:bodyPr>
          <a:lstStyle/>
          <a:p>
            <a:pPr marL="0" indent="0">
              <a:buNone/>
            </a:pPr>
            <a:r>
              <a:rPr lang="tr-TR" dirty="0" smtClean="0"/>
              <a:t>ÇIĞ OLUŞMA NEDENLERİ GENEL OLARAK 6 BAŞLIK ALTINDA İNCELENMEKTEDİR.</a:t>
            </a:r>
          </a:p>
          <a:p>
            <a:pPr marL="0" indent="0">
              <a:buNone/>
            </a:pPr>
            <a:r>
              <a:rPr lang="tr-TR" dirty="0" smtClean="0"/>
              <a:t>BUNLAR;</a:t>
            </a:r>
          </a:p>
          <a:p>
            <a:pPr marL="0" indent="0">
              <a:buNone/>
            </a:pPr>
            <a:r>
              <a:rPr lang="tr-TR" dirty="0" smtClean="0"/>
              <a:t>1. İKLİM ÖZELLİKLERİ,</a:t>
            </a:r>
          </a:p>
          <a:p>
            <a:pPr marL="0" indent="0">
              <a:buNone/>
            </a:pPr>
            <a:r>
              <a:rPr lang="tr-TR" dirty="0" smtClean="0"/>
              <a:t>2. YAMAÇ EĞİMİ,</a:t>
            </a:r>
          </a:p>
          <a:p>
            <a:pPr marL="0" indent="0">
              <a:buNone/>
            </a:pPr>
            <a:r>
              <a:rPr lang="tr-TR" dirty="0" smtClean="0"/>
              <a:t>3. BAKI,</a:t>
            </a:r>
          </a:p>
          <a:p>
            <a:pPr marL="0" indent="0">
              <a:buNone/>
            </a:pPr>
            <a:r>
              <a:rPr lang="tr-TR" dirty="0" smtClean="0"/>
              <a:t>4. KAR TABAKALARININ YAPISI,</a:t>
            </a:r>
          </a:p>
          <a:p>
            <a:pPr marL="0" indent="0">
              <a:buNone/>
            </a:pPr>
            <a:r>
              <a:rPr lang="tr-TR" dirty="0" smtClean="0"/>
              <a:t>5. YAMAÇ ÖRTÜSÜ, </a:t>
            </a:r>
          </a:p>
          <a:p>
            <a:pPr marL="0" indent="0">
              <a:buNone/>
            </a:pPr>
            <a:r>
              <a:rPr lang="tr-TR" dirty="0" smtClean="0"/>
              <a:t>6.YAMAÇLARIN JEOLOJİK VE TOPRAK ÖZELLİKLERİDİR    </a:t>
            </a:r>
          </a:p>
        </p:txBody>
      </p:sp>
    </p:spTree>
    <p:extLst>
      <p:ext uri="{BB962C8B-B14F-4D97-AF65-F5344CB8AC3E}">
        <p14:creationId xmlns:p14="http://schemas.microsoft.com/office/powerpoint/2010/main" val="36030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701085" y="984932"/>
            <a:ext cx="8596668" cy="5071484"/>
          </a:xfrm>
        </p:spPr>
        <p:txBody>
          <a:bodyPr>
            <a:normAutofit fontScale="92500" lnSpcReduction="10000"/>
          </a:bodyPr>
          <a:lstStyle/>
          <a:p>
            <a:endParaRPr lang="tr-TR" dirty="0"/>
          </a:p>
          <a:p>
            <a:r>
              <a:rPr lang="tr-TR" dirty="0" smtClean="0"/>
              <a:t>İKLİM ÖZELLİKLERİ</a:t>
            </a:r>
            <a:endParaRPr lang="tr-TR" dirty="0"/>
          </a:p>
          <a:p>
            <a:endParaRPr lang="tr-TR" dirty="0" smtClean="0"/>
          </a:p>
          <a:p>
            <a:pPr algn="just"/>
            <a:r>
              <a:rPr lang="tr-TR" sz="2200" dirty="0" smtClean="0"/>
              <a:t>İklim </a:t>
            </a:r>
            <a:r>
              <a:rPr lang="tr-TR" sz="2200" dirty="0"/>
              <a:t>özelliklerinden yağışı, kar ve yağmur olmak üzere iki kısımda incelenmektedir. Kar yağışı çığ oluşumunda çok önemli bir parametredir. Özellikle, mevcut kar örtüsü üzerinde bir defada 20-25 cm’ den fazla kar yağması durumunda yeni yağan bu karın sadece kendisi bile kısa süre içinde bir çığı meydana getirebilmektedir.</a:t>
            </a:r>
          </a:p>
          <a:p>
            <a:pPr marL="0" indent="0">
              <a:buNone/>
            </a:pPr>
            <a:r>
              <a:rPr lang="tr-TR" sz="2200" dirty="0" smtClean="0"/>
              <a:t> </a:t>
            </a:r>
            <a:endParaRPr lang="tr-TR" sz="2200" dirty="0"/>
          </a:p>
          <a:p>
            <a:endParaRPr lang="tr-TR" sz="2200" dirty="0"/>
          </a:p>
          <a:p>
            <a:pPr algn="just"/>
            <a:r>
              <a:rPr lang="tr-TR" sz="2200" dirty="0"/>
              <a:t>Yağmur yağışı ise, kar örtüsüne ısı kazandırmasının yanında, örtüdeki su içeriğinin artması sonucu örtünün yoğunluğu dolayısı ile tabakanın ağırlığını arttırmaktadır. Bu durum, tabakalar arasındaki gerilim dengesini bozabilecek niteliktedir. Bu tip çığlar, özellikle ilkbahar aylarına girerken yağan yağmur nedeniyle </a:t>
            </a:r>
            <a:r>
              <a:rPr lang="tr-TR" sz="2200" dirty="0" smtClean="0"/>
              <a:t>oluşmaktadır.</a:t>
            </a:r>
          </a:p>
          <a:p>
            <a:endParaRPr lang="tr-TR" dirty="0"/>
          </a:p>
        </p:txBody>
      </p:sp>
    </p:spTree>
    <p:extLst>
      <p:ext uri="{BB962C8B-B14F-4D97-AF65-F5344CB8AC3E}">
        <p14:creationId xmlns:p14="http://schemas.microsoft.com/office/powerpoint/2010/main" val="173417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955" y="1495571"/>
            <a:ext cx="8596668" cy="3880773"/>
          </a:xfrm>
        </p:spPr>
        <p:txBody>
          <a:bodyPr/>
          <a:lstStyle/>
          <a:p>
            <a:endParaRPr lang="tr-TR" dirty="0"/>
          </a:p>
          <a:p>
            <a:endParaRPr lang="tr-TR" dirty="0"/>
          </a:p>
          <a:p>
            <a:pPr algn="just"/>
            <a:r>
              <a:rPr lang="tr-TR" sz="2000" dirty="0"/>
              <a:t>Rüzgarın çığ oluşumunda en önemli faktörlerden biri olması, rüzgarsız bir havada yağan kar yağışından 10 kat daha fazla kar biriktirebilmesi özelliğinden kaynaklanmaktadır. Dağlık alanlarda rüzgarın yağışı kontrol eden düşey bileşeni ile kar taşınımını ve taşındığı yeri kontrol etmesi açısından yatay bileşeni (rüzgar yönü ve hızı) çığ oluşumunda önemli bir etkiye sahip bulunmaktadır.</a:t>
            </a:r>
          </a:p>
        </p:txBody>
      </p:sp>
    </p:spTree>
    <p:extLst>
      <p:ext uri="{BB962C8B-B14F-4D97-AF65-F5344CB8AC3E}">
        <p14:creationId xmlns:p14="http://schemas.microsoft.com/office/powerpoint/2010/main" val="93185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1708" y="1364943"/>
            <a:ext cx="8596668" cy="3880773"/>
          </a:xfrm>
        </p:spPr>
        <p:txBody>
          <a:bodyPr>
            <a:normAutofit/>
          </a:bodyPr>
          <a:lstStyle/>
          <a:p>
            <a:r>
              <a:rPr lang="tr-TR" dirty="0" smtClean="0"/>
              <a:t>YAMAÇ EĞİMİ</a:t>
            </a:r>
            <a:endParaRPr lang="tr-TR" dirty="0"/>
          </a:p>
          <a:p>
            <a:endParaRPr lang="tr-TR" dirty="0"/>
          </a:p>
          <a:p>
            <a:pPr algn="just"/>
            <a:r>
              <a:rPr lang="tr-TR" sz="2000" dirty="0"/>
              <a:t>Yamaç eğimi, başta çığların kopma hatlarının konumu olmak üzere çığ riskini belirleyen en önemli etkenlerden biridir. Olmuş çığların meydana geldiği yamaçların eğim değerlerinin istatistiksel olarak incelenmesi sonucu en riskli eğim değerleri 28o ile 45o arasında bulunmaktadır. 50o’ nin üstündeki yamaçlarda kar çok fazla tutunamaz ve eğer kar yağışı var ise kısa aralıklarla küçük boyutlu akmalar ve çığlar oluşmaktadır </a:t>
            </a:r>
            <a:r>
              <a:rPr lang="tr-TR" sz="2000" dirty="0" smtClean="0"/>
              <a:t>. </a:t>
            </a:r>
            <a:r>
              <a:rPr lang="tr-TR" sz="2000" dirty="0"/>
              <a:t>25o’ nin altında ise özellikle binalar için fazla tehlikeli olmayan daha çok insanları ve araçları etkileyebilecek çok küçük çaplı çığlar </a:t>
            </a:r>
            <a:r>
              <a:rPr lang="tr-TR" sz="2000" dirty="0" smtClean="0"/>
              <a:t>oluşmaktadır.</a:t>
            </a:r>
            <a:endParaRPr lang="tr-TR" sz="2000" dirty="0"/>
          </a:p>
        </p:txBody>
      </p:sp>
    </p:spTree>
    <p:extLst>
      <p:ext uri="{BB962C8B-B14F-4D97-AF65-F5344CB8AC3E}">
        <p14:creationId xmlns:p14="http://schemas.microsoft.com/office/powerpoint/2010/main" val="166589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462" y="1269940"/>
            <a:ext cx="8596668" cy="3880773"/>
          </a:xfrm>
        </p:spPr>
        <p:txBody>
          <a:bodyPr/>
          <a:lstStyle/>
          <a:p>
            <a:r>
              <a:rPr lang="tr-TR" dirty="0" smtClean="0"/>
              <a:t>YAMAÇ BAKISI</a:t>
            </a:r>
          </a:p>
          <a:p>
            <a:endParaRPr lang="tr-TR" dirty="0" smtClean="0"/>
          </a:p>
          <a:p>
            <a:r>
              <a:rPr lang="tr-TR" sz="2000" dirty="0" smtClean="0"/>
              <a:t>Farklı </a:t>
            </a:r>
            <a:r>
              <a:rPr lang="tr-TR" sz="2000" dirty="0"/>
              <a:t>bakılardaki yamaçlarda her şey aynı gibi gözükse de kar yüzeyinin altında bir çok temel farklılıklar vardır. Yapılan istatistiklere göre en fazla yıkıcı etkiyi yapan ve daha sık çığ oluşumuna meydan veren yamaçlar kuzeybatı ve güneydoğu bakıları arasındaki bir yelpaze olmaktadır.</a:t>
            </a:r>
          </a:p>
        </p:txBody>
      </p:sp>
    </p:spTree>
    <p:extLst>
      <p:ext uri="{BB962C8B-B14F-4D97-AF65-F5344CB8AC3E}">
        <p14:creationId xmlns:p14="http://schemas.microsoft.com/office/powerpoint/2010/main" val="399630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29317"/>
            <a:ext cx="8596668" cy="3880773"/>
          </a:xfrm>
        </p:spPr>
        <p:txBody>
          <a:bodyPr/>
          <a:lstStyle/>
          <a:p>
            <a:r>
              <a:rPr lang="tr-TR" dirty="0" smtClean="0"/>
              <a:t>KAR TABAKALARININ YAPISI</a:t>
            </a:r>
          </a:p>
          <a:p>
            <a:endParaRPr lang="tr-TR" dirty="0" smtClean="0"/>
          </a:p>
          <a:p>
            <a:pPr algn="just"/>
            <a:r>
              <a:rPr lang="tr-TR" sz="2000" dirty="0" smtClean="0"/>
              <a:t>Çığ </a:t>
            </a:r>
            <a:r>
              <a:rPr lang="tr-TR" sz="2000" dirty="0"/>
              <a:t>patikalarının başlangıç bölgelerinde çığa sebebiyet verebilecek bazı özel oluşumlar meydana gelmektedir. Bunların en önemlisi kar balkonu, korniş isimleri de verilen saçaklardır. Saçaklar, tane büyüklüğü 0,1 mm civarında olan kar kristallerinin 5-25 m/</a:t>
            </a:r>
            <a:r>
              <a:rPr lang="tr-TR" sz="2000" dirty="0" err="1"/>
              <a:t>sn</a:t>
            </a:r>
            <a:r>
              <a:rPr lang="tr-TR" sz="2000" dirty="0"/>
              <a:t> (18-90 m/</a:t>
            </a:r>
            <a:r>
              <a:rPr lang="tr-TR" sz="2000" dirty="0" err="1"/>
              <a:t>sa</a:t>
            </a:r>
            <a:r>
              <a:rPr lang="tr-TR" sz="2000" dirty="0"/>
              <a:t>) hızındaki rüzgarlar ile yamaçların sırt kesimlerinde yamaç üstüne doğru çıkıntılı olacak şekilde görünüm veren sert ve yoğun kar oluşumlardan ileri gelmektedir.</a:t>
            </a:r>
          </a:p>
        </p:txBody>
      </p:sp>
    </p:spTree>
    <p:extLst>
      <p:ext uri="{BB962C8B-B14F-4D97-AF65-F5344CB8AC3E}">
        <p14:creationId xmlns:p14="http://schemas.microsoft.com/office/powerpoint/2010/main" val="2462902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321</TotalTime>
  <Words>2035</Words>
  <Application>Microsoft Office PowerPoint</Application>
  <PresentationFormat>Widescreen</PresentationFormat>
  <Paragraphs>123</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Yüzeyler</vt:lpstr>
      <vt:lpstr>    ÇIĞ NEDİR VE NASL OLUŞUR?</vt:lpstr>
      <vt:lpstr>PowerPoint Presentation</vt:lpstr>
      <vt:lpstr>PowerPoint Presentation</vt:lpstr>
      <vt:lpstr>ÇIĞI ETKİLEYEN FAKTÖRLER NELERDİR?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ÇIĞ ALANLARININ ÖNEMLİ KISIMLARI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TÜRKİYE’DE ÇIĞ SORUNU</vt:lpstr>
      <vt:lpstr>ÇIĞ ÖNCESİ;</vt:lpstr>
      <vt:lpstr>PowerPoint Presentation</vt:lpstr>
      <vt:lpstr>ÇIĞ SIRASINDA;</vt:lpstr>
      <vt:lpstr>PowerPoint Presentation</vt:lpstr>
      <vt:lpstr>PowerPoint Presentation</vt:lpstr>
      <vt:lpstr>PowerPoint Presentation</vt:lpstr>
      <vt:lpstr>ÇIĞ SONRASINDA;</vt:lpstr>
      <vt:lpstr>EN BÜYÜK ÇIĞ FELAKETLERİ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ÇIĞ</dc:title>
  <dc:creator>Windows Kullanıcısı</dc:creator>
  <cp:lastModifiedBy>a b</cp:lastModifiedBy>
  <cp:revision>33</cp:revision>
  <dcterms:created xsi:type="dcterms:W3CDTF">2018-05-19T15:24:01Z</dcterms:created>
  <dcterms:modified xsi:type="dcterms:W3CDTF">2020-03-23T14:38:56Z</dcterms:modified>
</cp:coreProperties>
</file>