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84" r:id="rId3"/>
    <p:sldId id="285" r:id="rId4"/>
    <p:sldId id="286" r:id="rId5"/>
    <p:sldId id="287" r:id="rId6"/>
    <p:sldId id="292" r:id="rId7"/>
    <p:sldId id="293" r:id="rId8"/>
    <p:sldId id="294" r:id="rId9"/>
    <p:sldId id="295" r:id="rId10"/>
    <p:sldId id="296" r:id="rId11"/>
    <p:sldId id="297" r:id="rId12"/>
    <p:sldId id="298" r:id="rId13"/>
    <p:sldId id="299" r:id="rId14"/>
    <p:sldId id="300" r:id="rId15"/>
    <p:sldId id="301" r:id="rId16"/>
    <p:sldId id="302" r:id="rId17"/>
    <p:sldId id="303" r:id="rId18"/>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9" d="100"/>
          <a:sy n="69" d="100"/>
        </p:scale>
        <p:origin x="75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ABFC49A1-113D-4670-A241-A12FC5854506}" type="datetimeFigureOut">
              <a:rPr lang="tr-TR" smtClean="0"/>
              <a:t>1.02.2018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AB2774E7-E44A-4929-BEF8-5F37F556A5E9}" type="slidenum">
              <a:rPr lang="tr-TR" smtClean="0"/>
              <a:t>‹#›</a:t>
            </a:fld>
            <a:endParaRPr lang="tr-TR"/>
          </a:p>
        </p:txBody>
      </p:sp>
    </p:spTree>
    <p:extLst>
      <p:ext uri="{BB962C8B-B14F-4D97-AF65-F5344CB8AC3E}">
        <p14:creationId xmlns:p14="http://schemas.microsoft.com/office/powerpoint/2010/main" val="5658939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ABFC49A1-113D-4670-A241-A12FC5854506}" type="datetimeFigureOut">
              <a:rPr lang="tr-TR" smtClean="0"/>
              <a:t>1.02.2018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AB2774E7-E44A-4929-BEF8-5F37F556A5E9}" type="slidenum">
              <a:rPr lang="tr-TR" smtClean="0"/>
              <a:t>‹#›</a:t>
            </a:fld>
            <a:endParaRPr lang="tr-TR"/>
          </a:p>
        </p:txBody>
      </p:sp>
    </p:spTree>
    <p:extLst>
      <p:ext uri="{BB962C8B-B14F-4D97-AF65-F5344CB8AC3E}">
        <p14:creationId xmlns:p14="http://schemas.microsoft.com/office/powerpoint/2010/main" val="362027116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ABFC49A1-113D-4670-A241-A12FC5854506}" type="datetimeFigureOut">
              <a:rPr lang="tr-TR" smtClean="0"/>
              <a:t>1.02.2018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AB2774E7-E44A-4929-BEF8-5F37F556A5E9}" type="slidenum">
              <a:rPr lang="tr-TR" smtClean="0"/>
              <a:t>‹#›</a:t>
            </a:fld>
            <a:endParaRPr lang="tr-TR"/>
          </a:p>
        </p:txBody>
      </p:sp>
    </p:spTree>
    <p:extLst>
      <p:ext uri="{BB962C8B-B14F-4D97-AF65-F5344CB8AC3E}">
        <p14:creationId xmlns:p14="http://schemas.microsoft.com/office/powerpoint/2010/main" val="3694134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ABFC49A1-113D-4670-A241-A12FC5854506}" type="datetimeFigureOut">
              <a:rPr lang="tr-TR" smtClean="0"/>
              <a:t>1.02.2018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AB2774E7-E44A-4929-BEF8-5F37F556A5E9}" type="slidenum">
              <a:rPr lang="tr-TR" smtClean="0"/>
              <a:t>‹#›</a:t>
            </a:fld>
            <a:endParaRPr lang="tr-TR"/>
          </a:p>
        </p:txBody>
      </p:sp>
    </p:spTree>
    <p:extLst>
      <p:ext uri="{BB962C8B-B14F-4D97-AF65-F5344CB8AC3E}">
        <p14:creationId xmlns:p14="http://schemas.microsoft.com/office/powerpoint/2010/main" val="16832005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ABFC49A1-113D-4670-A241-A12FC5854506}" type="datetimeFigureOut">
              <a:rPr lang="tr-TR" smtClean="0"/>
              <a:t>1.02.2018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AB2774E7-E44A-4929-BEF8-5F37F556A5E9}" type="slidenum">
              <a:rPr lang="tr-TR" smtClean="0"/>
              <a:t>‹#›</a:t>
            </a:fld>
            <a:endParaRPr lang="tr-TR"/>
          </a:p>
        </p:txBody>
      </p:sp>
    </p:spTree>
    <p:extLst>
      <p:ext uri="{BB962C8B-B14F-4D97-AF65-F5344CB8AC3E}">
        <p14:creationId xmlns:p14="http://schemas.microsoft.com/office/powerpoint/2010/main" val="3827686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ABFC49A1-113D-4670-A241-A12FC5854506}" type="datetimeFigureOut">
              <a:rPr lang="tr-TR" smtClean="0"/>
              <a:t>1.02.2018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AB2774E7-E44A-4929-BEF8-5F37F556A5E9}" type="slidenum">
              <a:rPr lang="tr-TR" smtClean="0"/>
              <a:t>‹#›</a:t>
            </a:fld>
            <a:endParaRPr lang="tr-TR"/>
          </a:p>
        </p:txBody>
      </p:sp>
    </p:spTree>
    <p:extLst>
      <p:ext uri="{BB962C8B-B14F-4D97-AF65-F5344CB8AC3E}">
        <p14:creationId xmlns:p14="http://schemas.microsoft.com/office/powerpoint/2010/main" val="954723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ABFC49A1-113D-4670-A241-A12FC5854506}" type="datetimeFigureOut">
              <a:rPr lang="tr-TR" smtClean="0"/>
              <a:t>1.02.2018</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AB2774E7-E44A-4929-BEF8-5F37F556A5E9}" type="slidenum">
              <a:rPr lang="tr-TR" smtClean="0"/>
              <a:t>‹#›</a:t>
            </a:fld>
            <a:endParaRPr lang="tr-TR"/>
          </a:p>
        </p:txBody>
      </p:sp>
    </p:spTree>
    <p:extLst>
      <p:ext uri="{BB962C8B-B14F-4D97-AF65-F5344CB8AC3E}">
        <p14:creationId xmlns:p14="http://schemas.microsoft.com/office/powerpoint/2010/main" val="34953094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ABFC49A1-113D-4670-A241-A12FC5854506}" type="datetimeFigureOut">
              <a:rPr lang="tr-TR" smtClean="0"/>
              <a:t>1.02.2018</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AB2774E7-E44A-4929-BEF8-5F37F556A5E9}" type="slidenum">
              <a:rPr lang="tr-TR" smtClean="0"/>
              <a:t>‹#›</a:t>
            </a:fld>
            <a:endParaRPr lang="tr-TR"/>
          </a:p>
        </p:txBody>
      </p:sp>
    </p:spTree>
    <p:extLst>
      <p:ext uri="{BB962C8B-B14F-4D97-AF65-F5344CB8AC3E}">
        <p14:creationId xmlns:p14="http://schemas.microsoft.com/office/powerpoint/2010/main" val="1781502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ABFC49A1-113D-4670-A241-A12FC5854506}" type="datetimeFigureOut">
              <a:rPr lang="tr-TR" smtClean="0"/>
              <a:t>1.02.2018</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AB2774E7-E44A-4929-BEF8-5F37F556A5E9}" type="slidenum">
              <a:rPr lang="tr-TR" smtClean="0"/>
              <a:t>‹#›</a:t>
            </a:fld>
            <a:endParaRPr lang="tr-TR"/>
          </a:p>
        </p:txBody>
      </p:sp>
    </p:spTree>
    <p:extLst>
      <p:ext uri="{BB962C8B-B14F-4D97-AF65-F5344CB8AC3E}">
        <p14:creationId xmlns:p14="http://schemas.microsoft.com/office/powerpoint/2010/main" val="29888421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ABFC49A1-113D-4670-A241-A12FC5854506}" type="datetimeFigureOut">
              <a:rPr lang="tr-TR" smtClean="0"/>
              <a:t>1.02.2018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AB2774E7-E44A-4929-BEF8-5F37F556A5E9}" type="slidenum">
              <a:rPr lang="tr-TR" smtClean="0"/>
              <a:t>‹#›</a:t>
            </a:fld>
            <a:endParaRPr lang="tr-TR"/>
          </a:p>
        </p:txBody>
      </p:sp>
    </p:spTree>
    <p:extLst>
      <p:ext uri="{BB962C8B-B14F-4D97-AF65-F5344CB8AC3E}">
        <p14:creationId xmlns:p14="http://schemas.microsoft.com/office/powerpoint/2010/main" val="26791618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ABFC49A1-113D-4670-A241-A12FC5854506}" type="datetimeFigureOut">
              <a:rPr lang="tr-TR" smtClean="0"/>
              <a:t>1.02.2018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AB2774E7-E44A-4929-BEF8-5F37F556A5E9}" type="slidenum">
              <a:rPr lang="tr-TR" smtClean="0"/>
              <a:t>‹#›</a:t>
            </a:fld>
            <a:endParaRPr lang="tr-TR"/>
          </a:p>
        </p:txBody>
      </p:sp>
    </p:spTree>
    <p:extLst>
      <p:ext uri="{BB962C8B-B14F-4D97-AF65-F5344CB8AC3E}">
        <p14:creationId xmlns:p14="http://schemas.microsoft.com/office/powerpoint/2010/main" val="260447676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BFC49A1-113D-4670-A241-A12FC5854506}" type="datetimeFigureOut">
              <a:rPr lang="tr-TR" smtClean="0"/>
              <a:t>1.02.2018</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B2774E7-E44A-4929-BEF8-5F37F556A5E9}" type="slidenum">
              <a:rPr lang="tr-TR" smtClean="0"/>
              <a:t>‹#›</a:t>
            </a:fld>
            <a:endParaRPr lang="tr-TR"/>
          </a:p>
        </p:txBody>
      </p:sp>
    </p:spTree>
    <p:extLst>
      <p:ext uri="{BB962C8B-B14F-4D97-AF65-F5344CB8AC3E}">
        <p14:creationId xmlns:p14="http://schemas.microsoft.com/office/powerpoint/2010/main" val="397503269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731963"/>
            <a:ext cx="9144000" cy="2387600"/>
          </a:xfrm>
        </p:spPr>
        <p:txBody>
          <a:bodyPr>
            <a:normAutofit/>
          </a:bodyPr>
          <a:lstStyle/>
          <a:p>
            <a:pPr lvl="0"/>
            <a:r>
              <a:rPr lang="tr-TR" b="1" dirty="0"/>
              <a:t>Veri Toplama Araçları </a:t>
            </a:r>
            <a:r>
              <a:rPr lang="tr-TR" dirty="0"/>
              <a:t/>
            </a:r>
            <a:br>
              <a:rPr lang="tr-TR" dirty="0"/>
            </a:br>
            <a:r>
              <a:rPr lang="tr-TR" b="1" dirty="0"/>
              <a:t>Anket, Gözlem vb.</a:t>
            </a:r>
            <a:endParaRPr lang="tr-TR" dirty="0"/>
          </a:p>
        </p:txBody>
      </p:sp>
    </p:spTree>
    <p:extLst>
      <p:ext uri="{BB962C8B-B14F-4D97-AF65-F5344CB8AC3E}">
        <p14:creationId xmlns:p14="http://schemas.microsoft.com/office/powerpoint/2010/main" val="7100812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pPr algn="ctr"/>
            <a:r>
              <a:rPr lang="tr-TR" sz="3600" b="1" dirty="0"/>
              <a:t>Veri Toplama Aracı Geliştirme: Anket ve </a:t>
            </a:r>
            <a:r>
              <a:rPr lang="tr-TR" sz="3600" b="1" dirty="0" err="1"/>
              <a:t>Likert</a:t>
            </a:r>
            <a:r>
              <a:rPr lang="tr-TR" sz="3600" b="1" dirty="0"/>
              <a:t> Tipi Ölçek  Geliştirme Süreci (Büyüköztürk vd., 2013)</a:t>
            </a:r>
            <a:endParaRPr lang="tr-TR" sz="3600" dirty="0"/>
          </a:p>
        </p:txBody>
      </p:sp>
      <p:sp>
        <p:nvSpPr>
          <p:cNvPr id="3" name="İçerik Yer Tutucusu 2"/>
          <p:cNvSpPr>
            <a:spLocks noGrp="1"/>
          </p:cNvSpPr>
          <p:nvPr>
            <p:ph idx="1"/>
          </p:nvPr>
        </p:nvSpPr>
        <p:spPr>
          <a:xfrm>
            <a:off x="517585" y="1825624"/>
            <a:ext cx="11059063" cy="4782209"/>
          </a:xfrm>
        </p:spPr>
        <p:txBody>
          <a:bodyPr>
            <a:noAutofit/>
          </a:bodyPr>
          <a:lstStyle/>
          <a:p>
            <a:pPr marL="0" indent="0">
              <a:lnSpc>
                <a:spcPct val="100000"/>
              </a:lnSpc>
              <a:spcBef>
                <a:spcPts val="0"/>
              </a:spcBef>
              <a:buNone/>
            </a:pPr>
            <a:r>
              <a:rPr lang="tr-TR" b="1" dirty="0" smtClean="0"/>
              <a:t>2. Madde Yazma</a:t>
            </a:r>
          </a:p>
          <a:p>
            <a:pPr>
              <a:lnSpc>
                <a:spcPct val="100000"/>
              </a:lnSpc>
              <a:spcBef>
                <a:spcPts val="0"/>
              </a:spcBef>
            </a:pPr>
            <a:endParaRPr lang="tr-TR" dirty="0" smtClean="0"/>
          </a:p>
          <a:p>
            <a:pPr>
              <a:lnSpc>
                <a:spcPct val="100000"/>
              </a:lnSpc>
              <a:spcBef>
                <a:spcPts val="0"/>
              </a:spcBef>
            </a:pPr>
            <a:r>
              <a:rPr lang="tr-TR" dirty="0"/>
              <a:t>Araştırmacı, alt problemlerde (amaçlarda) yer alan değişkenlerden yola çıkarak ihtiyaç duyulan verilerin toplanmasına yönelik maddeleri yazar. </a:t>
            </a:r>
            <a:endParaRPr lang="tr-TR" dirty="0" smtClean="0"/>
          </a:p>
          <a:p>
            <a:pPr>
              <a:lnSpc>
                <a:spcPct val="100000"/>
              </a:lnSpc>
              <a:spcBef>
                <a:spcPts val="0"/>
              </a:spcBef>
            </a:pPr>
            <a:endParaRPr lang="tr-TR" dirty="0"/>
          </a:p>
          <a:p>
            <a:pPr>
              <a:lnSpc>
                <a:spcPct val="100000"/>
              </a:lnSpc>
              <a:spcBef>
                <a:spcPts val="0"/>
              </a:spcBef>
            </a:pPr>
            <a:r>
              <a:rPr lang="tr-TR" dirty="0" smtClean="0"/>
              <a:t>Madde </a:t>
            </a:r>
            <a:r>
              <a:rPr lang="tr-TR" dirty="0"/>
              <a:t>yazımı (madde havuzu oluşturma), konuya ilişkin literatürün taranmasını gerektirir. </a:t>
            </a:r>
            <a:endParaRPr lang="tr-TR" dirty="0" smtClean="0"/>
          </a:p>
          <a:p>
            <a:pPr>
              <a:lnSpc>
                <a:spcPct val="100000"/>
              </a:lnSpc>
              <a:spcBef>
                <a:spcPts val="0"/>
              </a:spcBef>
            </a:pPr>
            <a:endParaRPr lang="tr-TR" dirty="0"/>
          </a:p>
          <a:p>
            <a:pPr>
              <a:lnSpc>
                <a:spcPct val="100000"/>
              </a:lnSpc>
              <a:spcBef>
                <a:spcPts val="0"/>
              </a:spcBef>
            </a:pPr>
            <a:r>
              <a:rPr lang="tr-TR" dirty="0" smtClean="0"/>
              <a:t>Konuyla </a:t>
            </a:r>
            <a:r>
              <a:rPr lang="tr-TR" dirty="0"/>
              <a:t>ilgili kuramsal çerçevenin bilinmesi ve daha önce yapılan benzeri araştırmalara ulaşılması maddelerin tasarlanmasında ve yazımında önemli kolaylıklar sağlar. </a:t>
            </a:r>
            <a:endParaRPr lang="tr-TR" dirty="0" smtClean="0"/>
          </a:p>
          <a:p>
            <a:pPr>
              <a:lnSpc>
                <a:spcPct val="100000"/>
              </a:lnSpc>
              <a:spcBef>
                <a:spcPts val="0"/>
              </a:spcBef>
            </a:pPr>
            <a:endParaRPr lang="tr-TR" dirty="0"/>
          </a:p>
        </p:txBody>
      </p:sp>
    </p:spTree>
    <p:extLst>
      <p:ext uri="{BB962C8B-B14F-4D97-AF65-F5344CB8AC3E}">
        <p14:creationId xmlns:p14="http://schemas.microsoft.com/office/powerpoint/2010/main" val="137535291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pPr algn="ctr"/>
            <a:r>
              <a:rPr lang="tr-TR" sz="3600" b="1" dirty="0"/>
              <a:t>Veri Toplama Aracı Geliştirme: Anket ve </a:t>
            </a:r>
            <a:r>
              <a:rPr lang="tr-TR" sz="3600" b="1" dirty="0" err="1"/>
              <a:t>Likert</a:t>
            </a:r>
            <a:r>
              <a:rPr lang="tr-TR" sz="3600" b="1" dirty="0"/>
              <a:t> Tipi Ölçek  Geliştirme Süreci (Büyüköztürk vd., 2013)</a:t>
            </a:r>
            <a:endParaRPr lang="tr-TR" sz="3600" dirty="0"/>
          </a:p>
        </p:txBody>
      </p:sp>
      <p:sp>
        <p:nvSpPr>
          <p:cNvPr id="3" name="İçerik Yer Tutucusu 2"/>
          <p:cNvSpPr>
            <a:spLocks noGrp="1"/>
          </p:cNvSpPr>
          <p:nvPr>
            <p:ph idx="1"/>
          </p:nvPr>
        </p:nvSpPr>
        <p:spPr/>
        <p:txBody>
          <a:bodyPr>
            <a:normAutofit fontScale="92500"/>
          </a:bodyPr>
          <a:lstStyle/>
          <a:p>
            <a:pPr marL="0" indent="0">
              <a:lnSpc>
                <a:spcPct val="110000"/>
              </a:lnSpc>
              <a:spcBef>
                <a:spcPts val="0"/>
              </a:spcBef>
              <a:buNone/>
            </a:pPr>
            <a:r>
              <a:rPr lang="tr-TR" b="1" dirty="0"/>
              <a:t>2. Madde </a:t>
            </a:r>
            <a:r>
              <a:rPr lang="tr-TR" b="1" dirty="0" smtClean="0"/>
              <a:t>Yazma</a:t>
            </a:r>
          </a:p>
          <a:p>
            <a:pPr marL="0" indent="0">
              <a:lnSpc>
                <a:spcPct val="110000"/>
              </a:lnSpc>
              <a:spcBef>
                <a:spcPts val="0"/>
              </a:spcBef>
              <a:buNone/>
            </a:pPr>
            <a:endParaRPr lang="tr-TR" b="1" dirty="0" smtClean="0"/>
          </a:p>
          <a:p>
            <a:pPr>
              <a:lnSpc>
                <a:spcPct val="110000"/>
              </a:lnSpc>
              <a:spcBef>
                <a:spcPts val="0"/>
              </a:spcBef>
            </a:pPr>
            <a:r>
              <a:rPr lang="tr-TR" dirty="0"/>
              <a:t>Özellikle tutum, inanç ve kanı gibi kavramların ölçülmesinde madde yazımında kullanılan bir başka kaynak, hedef kitleden seçilen küçük bir gruba konuya ilişkin açık uçlu sorulara dayanan bir kompozisyon yazdırmaktır</a:t>
            </a:r>
            <a:r>
              <a:rPr lang="tr-TR" dirty="0" smtClean="0"/>
              <a:t>.</a:t>
            </a:r>
          </a:p>
          <a:p>
            <a:pPr>
              <a:lnSpc>
                <a:spcPct val="110000"/>
              </a:lnSpc>
              <a:spcBef>
                <a:spcPts val="0"/>
              </a:spcBef>
            </a:pPr>
            <a:endParaRPr lang="tr-TR" dirty="0" smtClean="0"/>
          </a:p>
          <a:p>
            <a:pPr>
              <a:lnSpc>
                <a:spcPct val="110000"/>
              </a:lnSpc>
              <a:spcBef>
                <a:spcPts val="0"/>
              </a:spcBef>
            </a:pPr>
            <a:r>
              <a:rPr lang="tr-TR" dirty="0"/>
              <a:t>Anket soruları, cevap seçeneklerinin belirgin olma (yapılandırılma) durumuna göre açık uçlu sorular ve kapalı uçlu sorular diye ikiye ayrılabilir.  </a:t>
            </a:r>
          </a:p>
          <a:p>
            <a:pPr marL="0" indent="0">
              <a:lnSpc>
                <a:spcPct val="110000"/>
              </a:lnSpc>
              <a:spcBef>
                <a:spcPts val="0"/>
              </a:spcBef>
              <a:buNone/>
            </a:pPr>
            <a:endParaRPr lang="tr-TR" dirty="0"/>
          </a:p>
          <a:p>
            <a:pPr marL="0" indent="0">
              <a:lnSpc>
                <a:spcPct val="110000"/>
              </a:lnSpc>
              <a:spcBef>
                <a:spcPts val="0"/>
              </a:spcBef>
              <a:buNone/>
            </a:pPr>
            <a:endParaRPr lang="tr-TR" b="1" dirty="0"/>
          </a:p>
          <a:p>
            <a:pPr>
              <a:lnSpc>
                <a:spcPct val="110000"/>
              </a:lnSpc>
              <a:spcBef>
                <a:spcPts val="0"/>
              </a:spcBef>
            </a:pPr>
            <a:endParaRPr lang="tr-TR" dirty="0"/>
          </a:p>
        </p:txBody>
      </p:sp>
    </p:spTree>
    <p:extLst>
      <p:ext uri="{BB962C8B-B14F-4D97-AF65-F5344CB8AC3E}">
        <p14:creationId xmlns:p14="http://schemas.microsoft.com/office/powerpoint/2010/main" val="162644773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pPr algn="ctr"/>
            <a:r>
              <a:rPr lang="tr-TR" sz="3600" b="1" dirty="0"/>
              <a:t>Veri Toplama Aracı Geliştirme: Anket ve </a:t>
            </a:r>
            <a:r>
              <a:rPr lang="tr-TR" sz="3600" b="1" dirty="0" err="1"/>
              <a:t>Likert</a:t>
            </a:r>
            <a:r>
              <a:rPr lang="tr-TR" sz="3600" b="1" dirty="0"/>
              <a:t> Tipi Ölçek  Geliştirme Süreci (Büyüköztürk vd., 2013)</a:t>
            </a:r>
            <a:endParaRPr lang="tr-TR" sz="3600" dirty="0"/>
          </a:p>
        </p:txBody>
      </p:sp>
      <p:sp>
        <p:nvSpPr>
          <p:cNvPr id="3" name="İçerik Yer Tutucusu 2"/>
          <p:cNvSpPr>
            <a:spLocks noGrp="1"/>
          </p:cNvSpPr>
          <p:nvPr>
            <p:ph idx="1"/>
          </p:nvPr>
        </p:nvSpPr>
        <p:spPr>
          <a:xfrm>
            <a:off x="838200" y="1825624"/>
            <a:ext cx="10515600" cy="4661439"/>
          </a:xfrm>
        </p:spPr>
        <p:txBody>
          <a:bodyPr>
            <a:normAutofit fontScale="92500" lnSpcReduction="20000"/>
          </a:bodyPr>
          <a:lstStyle/>
          <a:p>
            <a:pPr marL="0" indent="0">
              <a:lnSpc>
                <a:spcPct val="120000"/>
              </a:lnSpc>
              <a:spcBef>
                <a:spcPts val="0"/>
              </a:spcBef>
              <a:buNone/>
            </a:pPr>
            <a:r>
              <a:rPr lang="tr-TR" b="1" dirty="0"/>
              <a:t>2. Madde </a:t>
            </a:r>
            <a:r>
              <a:rPr lang="tr-TR" b="1" dirty="0" smtClean="0"/>
              <a:t>Yazma</a:t>
            </a:r>
          </a:p>
          <a:p>
            <a:pPr marL="0" indent="0">
              <a:lnSpc>
                <a:spcPct val="120000"/>
              </a:lnSpc>
              <a:spcBef>
                <a:spcPts val="0"/>
              </a:spcBef>
              <a:buNone/>
            </a:pPr>
            <a:endParaRPr lang="tr-TR" b="1" dirty="0"/>
          </a:p>
          <a:p>
            <a:pPr marL="0" indent="0">
              <a:lnSpc>
                <a:spcPct val="120000"/>
              </a:lnSpc>
              <a:spcBef>
                <a:spcPts val="0"/>
              </a:spcBef>
              <a:buNone/>
            </a:pPr>
            <a:r>
              <a:rPr lang="tr-TR" b="1" dirty="0" smtClean="0"/>
              <a:t>A. Açık Uçlu Sorular</a:t>
            </a:r>
          </a:p>
          <a:p>
            <a:pPr marL="0" indent="0">
              <a:lnSpc>
                <a:spcPct val="120000"/>
              </a:lnSpc>
              <a:spcBef>
                <a:spcPts val="0"/>
              </a:spcBef>
              <a:buNone/>
            </a:pPr>
            <a:r>
              <a:rPr lang="tr-TR" dirty="0" smtClean="0"/>
              <a:t>    1. </a:t>
            </a:r>
            <a:r>
              <a:rPr lang="tr-TR" dirty="0"/>
              <a:t>Yorumlama </a:t>
            </a:r>
            <a:r>
              <a:rPr lang="tr-TR" dirty="0" smtClean="0"/>
              <a:t>soruları</a:t>
            </a:r>
          </a:p>
          <a:p>
            <a:pPr marL="0" indent="0">
              <a:lnSpc>
                <a:spcPct val="120000"/>
              </a:lnSpc>
              <a:spcBef>
                <a:spcPts val="0"/>
              </a:spcBef>
              <a:buNone/>
            </a:pPr>
            <a:r>
              <a:rPr lang="tr-TR" dirty="0" smtClean="0"/>
              <a:t>    2. </a:t>
            </a:r>
            <a:r>
              <a:rPr lang="tr-TR" dirty="0"/>
              <a:t>Listeleme </a:t>
            </a:r>
            <a:r>
              <a:rPr lang="tr-TR" dirty="0" smtClean="0"/>
              <a:t>soruları</a:t>
            </a:r>
          </a:p>
          <a:p>
            <a:pPr marL="0" indent="0">
              <a:lnSpc>
                <a:spcPct val="120000"/>
              </a:lnSpc>
              <a:spcBef>
                <a:spcPts val="0"/>
              </a:spcBef>
              <a:buNone/>
            </a:pPr>
            <a:r>
              <a:rPr lang="tr-TR" dirty="0" smtClean="0"/>
              <a:t>    3. </a:t>
            </a:r>
            <a:r>
              <a:rPr lang="tr-TR" dirty="0"/>
              <a:t>Boşluk doldurma </a:t>
            </a:r>
            <a:r>
              <a:rPr lang="tr-TR" dirty="0" smtClean="0"/>
              <a:t>soruları</a:t>
            </a:r>
          </a:p>
          <a:p>
            <a:pPr marL="0" indent="0">
              <a:lnSpc>
                <a:spcPct val="120000"/>
              </a:lnSpc>
              <a:spcBef>
                <a:spcPts val="0"/>
              </a:spcBef>
              <a:buNone/>
            </a:pPr>
            <a:endParaRPr lang="tr-TR" dirty="0" smtClean="0"/>
          </a:p>
          <a:p>
            <a:pPr marL="0" indent="0">
              <a:lnSpc>
                <a:spcPct val="120000"/>
              </a:lnSpc>
              <a:spcBef>
                <a:spcPts val="0"/>
              </a:spcBef>
              <a:buNone/>
            </a:pPr>
            <a:r>
              <a:rPr lang="tr-TR" b="1" dirty="0" smtClean="0"/>
              <a:t>B. Kapalı Uçlu Sorular</a:t>
            </a:r>
          </a:p>
          <a:p>
            <a:pPr marL="0" indent="0">
              <a:lnSpc>
                <a:spcPct val="120000"/>
              </a:lnSpc>
              <a:spcBef>
                <a:spcPts val="0"/>
              </a:spcBef>
              <a:buNone/>
            </a:pPr>
            <a:r>
              <a:rPr lang="tr-TR" dirty="0" smtClean="0"/>
              <a:t>    1. </a:t>
            </a:r>
            <a:r>
              <a:rPr lang="tr-TR" dirty="0"/>
              <a:t>Sınıflama </a:t>
            </a:r>
            <a:r>
              <a:rPr lang="tr-TR" dirty="0" smtClean="0"/>
              <a:t>soruları</a:t>
            </a:r>
          </a:p>
          <a:p>
            <a:pPr marL="0" indent="0">
              <a:lnSpc>
                <a:spcPct val="120000"/>
              </a:lnSpc>
              <a:spcBef>
                <a:spcPts val="0"/>
              </a:spcBef>
              <a:buNone/>
            </a:pPr>
            <a:r>
              <a:rPr lang="tr-TR" dirty="0" smtClean="0"/>
              <a:t>    2. </a:t>
            </a:r>
            <a:r>
              <a:rPr lang="tr-TR" dirty="0"/>
              <a:t>Sıralama </a:t>
            </a:r>
            <a:r>
              <a:rPr lang="tr-TR" dirty="0" smtClean="0"/>
              <a:t>soruları</a:t>
            </a:r>
          </a:p>
          <a:p>
            <a:pPr marL="0" indent="0">
              <a:lnSpc>
                <a:spcPct val="120000"/>
              </a:lnSpc>
              <a:spcBef>
                <a:spcPts val="0"/>
              </a:spcBef>
              <a:buNone/>
            </a:pPr>
            <a:r>
              <a:rPr lang="tr-TR" dirty="0" smtClean="0"/>
              <a:t>    3. </a:t>
            </a:r>
            <a:r>
              <a:rPr lang="tr-TR" dirty="0"/>
              <a:t>Dereceleme soruları</a:t>
            </a:r>
          </a:p>
        </p:txBody>
      </p:sp>
    </p:spTree>
    <p:extLst>
      <p:ext uri="{BB962C8B-B14F-4D97-AF65-F5344CB8AC3E}">
        <p14:creationId xmlns:p14="http://schemas.microsoft.com/office/powerpoint/2010/main" val="5579255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pPr algn="ctr"/>
            <a:r>
              <a:rPr lang="tr-TR" sz="3600" b="1" dirty="0"/>
              <a:t>Veri Toplama Aracı Geliştirme: Anket ve </a:t>
            </a:r>
            <a:r>
              <a:rPr lang="tr-TR" sz="3600" b="1" dirty="0" err="1"/>
              <a:t>Likert</a:t>
            </a:r>
            <a:r>
              <a:rPr lang="tr-TR" sz="3600" b="1" dirty="0"/>
              <a:t> Tipi Ölçek  Geliştirme Süreci (Büyüköztürk vd., 2013)</a:t>
            </a:r>
            <a:endParaRPr lang="tr-TR" sz="3600" dirty="0"/>
          </a:p>
        </p:txBody>
      </p:sp>
      <p:sp>
        <p:nvSpPr>
          <p:cNvPr id="3" name="İçerik Yer Tutucusu 2"/>
          <p:cNvSpPr>
            <a:spLocks noGrp="1"/>
          </p:cNvSpPr>
          <p:nvPr>
            <p:ph idx="1"/>
          </p:nvPr>
        </p:nvSpPr>
        <p:spPr/>
        <p:txBody>
          <a:bodyPr>
            <a:normAutofit fontScale="92500" lnSpcReduction="10000"/>
          </a:bodyPr>
          <a:lstStyle/>
          <a:p>
            <a:pPr marL="0" indent="0">
              <a:buNone/>
            </a:pPr>
            <a:r>
              <a:rPr lang="tr-TR" b="1" dirty="0" smtClean="0"/>
              <a:t>3. </a:t>
            </a:r>
            <a:r>
              <a:rPr lang="tr-TR" b="1" dirty="0"/>
              <a:t>Uzman Görüşü Alma ve Ön Uygulama Formunu </a:t>
            </a:r>
            <a:r>
              <a:rPr lang="tr-TR" b="1" dirty="0" smtClean="0"/>
              <a:t>Oluşturma</a:t>
            </a:r>
          </a:p>
          <a:p>
            <a:pPr marL="0" indent="0">
              <a:buNone/>
            </a:pPr>
            <a:endParaRPr lang="tr-TR" b="1" dirty="0"/>
          </a:p>
          <a:p>
            <a:r>
              <a:rPr lang="tr-TR" dirty="0"/>
              <a:t>Bu aşamada, ilk olarak “ankette yer alan maddeler,  ihtiyaç duyulan olgusal ve/veya yargısal verileri kapsamada ve toplamada ne derece yeterlidir?” sorusunun cevabı aranır. </a:t>
            </a:r>
            <a:endParaRPr lang="tr-TR" dirty="0" smtClean="0"/>
          </a:p>
          <a:p>
            <a:endParaRPr lang="tr-TR" dirty="0"/>
          </a:p>
          <a:p>
            <a:r>
              <a:rPr lang="tr-TR" dirty="0" smtClean="0"/>
              <a:t>Anketin </a:t>
            </a:r>
            <a:r>
              <a:rPr lang="tr-TR" b="1" dirty="0"/>
              <a:t>kapsam geçerliğiyle</a:t>
            </a:r>
            <a:r>
              <a:rPr lang="tr-TR" dirty="0"/>
              <a:t> ilgili olan bu sorunun cevabını almak için uzmanlara başvurulur. </a:t>
            </a:r>
            <a:endParaRPr lang="tr-TR" dirty="0" smtClean="0"/>
          </a:p>
          <a:p>
            <a:endParaRPr lang="tr-TR" dirty="0"/>
          </a:p>
          <a:p>
            <a:r>
              <a:rPr lang="tr-TR" dirty="0"/>
              <a:t>Uzman görüşlerini belirlemede açık ve/veya kapalı uçlu sorulardan oluşturulacak bir </a:t>
            </a:r>
            <a:r>
              <a:rPr lang="tr-TR" b="1" dirty="0"/>
              <a:t>Uzman Değerlendirme </a:t>
            </a:r>
            <a:r>
              <a:rPr lang="tr-TR" b="1" dirty="0" smtClean="0"/>
              <a:t>Formundan</a:t>
            </a:r>
            <a:r>
              <a:rPr lang="tr-TR" dirty="0" smtClean="0"/>
              <a:t> </a:t>
            </a:r>
            <a:r>
              <a:rPr lang="tr-TR" dirty="0"/>
              <a:t>yararlanılabilir. </a:t>
            </a:r>
          </a:p>
        </p:txBody>
      </p:sp>
    </p:spTree>
    <p:extLst>
      <p:ext uri="{BB962C8B-B14F-4D97-AF65-F5344CB8AC3E}">
        <p14:creationId xmlns:p14="http://schemas.microsoft.com/office/powerpoint/2010/main" val="388229688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pPr algn="ctr"/>
            <a:r>
              <a:rPr lang="tr-TR" sz="3600" b="1" dirty="0"/>
              <a:t>Veri Toplama Aracı Geliştirme: Anket ve </a:t>
            </a:r>
            <a:r>
              <a:rPr lang="tr-TR" sz="3600" b="1" dirty="0" err="1"/>
              <a:t>Likert</a:t>
            </a:r>
            <a:r>
              <a:rPr lang="tr-TR" sz="3600" b="1" dirty="0"/>
              <a:t> Tipi Ölçek  Geliştirme Süreci (Büyüköztürk vd., 2013)</a:t>
            </a:r>
            <a:endParaRPr lang="tr-TR" sz="3600" dirty="0"/>
          </a:p>
        </p:txBody>
      </p:sp>
      <p:sp>
        <p:nvSpPr>
          <p:cNvPr id="3" name="İçerik Yer Tutucusu 2"/>
          <p:cNvSpPr>
            <a:spLocks noGrp="1"/>
          </p:cNvSpPr>
          <p:nvPr>
            <p:ph idx="1"/>
          </p:nvPr>
        </p:nvSpPr>
        <p:spPr>
          <a:xfrm>
            <a:off x="838200" y="1825625"/>
            <a:ext cx="10998200" cy="4351338"/>
          </a:xfrm>
        </p:spPr>
        <p:txBody>
          <a:bodyPr>
            <a:noAutofit/>
          </a:bodyPr>
          <a:lstStyle/>
          <a:p>
            <a:pPr marL="0" indent="0">
              <a:lnSpc>
                <a:spcPct val="120000"/>
              </a:lnSpc>
              <a:spcBef>
                <a:spcPts val="0"/>
              </a:spcBef>
              <a:buNone/>
            </a:pPr>
            <a:r>
              <a:rPr lang="tr-TR" sz="2200" b="1" dirty="0"/>
              <a:t>3. Uzman Görüşü Alma ve Ön Uygulama Formunu Oluşturma</a:t>
            </a:r>
          </a:p>
          <a:p>
            <a:pPr>
              <a:lnSpc>
                <a:spcPct val="120000"/>
              </a:lnSpc>
              <a:spcBef>
                <a:spcPts val="0"/>
              </a:spcBef>
            </a:pPr>
            <a:r>
              <a:rPr lang="tr-TR" sz="2200" dirty="0"/>
              <a:t>A</a:t>
            </a:r>
            <a:r>
              <a:rPr lang="tr-TR" sz="2200" dirty="0" smtClean="0"/>
              <a:t>nket </a:t>
            </a:r>
            <a:r>
              <a:rPr lang="tr-TR" sz="2200" dirty="0"/>
              <a:t>maddelerinin uygunluk bakımından değerlendirilmesinde yüzde ve ortalama puandan yararlanılabilir</a:t>
            </a:r>
            <a:r>
              <a:rPr lang="tr-TR" sz="2200" dirty="0" smtClean="0"/>
              <a:t>.</a:t>
            </a:r>
          </a:p>
          <a:p>
            <a:pPr>
              <a:lnSpc>
                <a:spcPct val="120000"/>
              </a:lnSpc>
              <a:spcBef>
                <a:spcPts val="0"/>
              </a:spcBef>
            </a:pPr>
            <a:endParaRPr lang="tr-TR" sz="2200" dirty="0" smtClean="0"/>
          </a:p>
          <a:p>
            <a:pPr>
              <a:lnSpc>
                <a:spcPct val="120000"/>
              </a:lnSpc>
              <a:spcBef>
                <a:spcPts val="0"/>
              </a:spcBef>
            </a:pPr>
            <a:r>
              <a:rPr lang="tr-TR" sz="2200" dirty="0" smtClean="0"/>
              <a:t>Analiz </a:t>
            </a:r>
            <a:r>
              <a:rPr lang="tr-TR" sz="2200" dirty="0"/>
              <a:t>sonuçlarına göre, maddeler tekrar gözden geçirilir. Eleştirilen maddeler üzerinde öneriler doğrultusunda düzeltmeler yapılır, uygun olmayan maddeler formdan çıkartılır ve böylece anketin diğer geçerlik ve güvenirlik çalışmalarını yapmaya yönelik hedef kitleden seçilecek bir örnekleme uygulanmak üzere anketin </a:t>
            </a:r>
            <a:r>
              <a:rPr lang="tr-TR" sz="2200" b="1" dirty="0"/>
              <a:t>Ön Uygulama Formu</a:t>
            </a:r>
            <a:r>
              <a:rPr lang="tr-TR" sz="2200" dirty="0"/>
              <a:t> </a:t>
            </a:r>
            <a:r>
              <a:rPr lang="tr-TR" sz="2200" dirty="0" smtClean="0"/>
              <a:t> </a:t>
            </a:r>
            <a:r>
              <a:rPr lang="tr-TR" sz="2200" dirty="0"/>
              <a:t>oluşturulur. </a:t>
            </a:r>
            <a:endParaRPr lang="tr-TR" sz="2200" dirty="0" smtClean="0"/>
          </a:p>
          <a:p>
            <a:pPr>
              <a:lnSpc>
                <a:spcPct val="120000"/>
              </a:lnSpc>
              <a:spcBef>
                <a:spcPts val="0"/>
              </a:spcBef>
            </a:pPr>
            <a:endParaRPr lang="tr-TR" sz="2200" dirty="0"/>
          </a:p>
          <a:p>
            <a:pPr>
              <a:lnSpc>
                <a:spcPct val="120000"/>
              </a:lnSpc>
              <a:spcBef>
                <a:spcPts val="0"/>
              </a:spcBef>
            </a:pPr>
            <a:r>
              <a:rPr lang="tr-TR" sz="2200" dirty="0" smtClean="0"/>
              <a:t>Anketin </a:t>
            </a:r>
            <a:r>
              <a:rPr lang="tr-TR" sz="2200" dirty="0" err="1"/>
              <a:t>kullanışlığını</a:t>
            </a:r>
            <a:r>
              <a:rPr lang="tr-TR" sz="2200" dirty="0"/>
              <a:t> artırmak için uzmanlardan sayfa yapısı, soruların ve cevap seçeneklerinin sıralanışı, yazı formatı, baskı kalitesi </a:t>
            </a:r>
            <a:r>
              <a:rPr lang="tr-TR" sz="2200" dirty="0" err="1"/>
              <a:t>vb</a:t>
            </a:r>
            <a:r>
              <a:rPr lang="tr-TR" sz="2200" dirty="0"/>
              <a:t> hakkında da görüş istenmesi önemli görülmektedir.</a:t>
            </a:r>
          </a:p>
        </p:txBody>
      </p:sp>
    </p:spTree>
    <p:extLst>
      <p:ext uri="{BB962C8B-B14F-4D97-AF65-F5344CB8AC3E}">
        <p14:creationId xmlns:p14="http://schemas.microsoft.com/office/powerpoint/2010/main" val="157808888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pPr algn="ctr"/>
            <a:r>
              <a:rPr lang="tr-TR" sz="3600" b="1" dirty="0"/>
              <a:t>Veri Toplama Aracı Geliştirme: Anket ve </a:t>
            </a:r>
            <a:r>
              <a:rPr lang="tr-TR" sz="3600" b="1" dirty="0" err="1"/>
              <a:t>Likert</a:t>
            </a:r>
            <a:r>
              <a:rPr lang="tr-TR" sz="3600" b="1" dirty="0"/>
              <a:t> Tipi Ölçek  Geliştirme Süreci (Büyüköztürk vd., 2013)</a:t>
            </a:r>
            <a:endParaRPr lang="tr-TR" sz="3600" dirty="0"/>
          </a:p>
        </p:txBody>
      </p:sp>
      <p:sp>
        <p:nvSpPr>
          <p:cNvPr id="3" name="İçerik Yer Tutucusu 2"/>
          <p:cNvSpPr>
            <a:spLocks noGrp="1"/>
          </p:cNvSpPr>
          <p:nvPr>
            <p:ph idx="1"/>
          </p:nvPr>
        </p:nvSpPr>
        <p:spPr/>
        <p:txBody>
          <a:bodyPr>
            <a:normAutofit fontScale="77500" lnSpcReduction="20000"/>
          </a:bodyPr>
          <a:lstStyle/>
          <a:p>
            <a:pPr marL="0" indent="0">
              <a:lnSpc>
                <a:spcPct val="120000"/>
              </a:lnSpc>
              <a:spcBef>
                <a:spcPts val="0"/>
              </a:spcBef>
              <a:buNone/>
            </a:pPr>
            <a:r>
              <a:rPr lang="tr-TR" b="1" dirty="0" smtClean="0"/>
              <a:t>4 .</a:t>
            </a:r>
            <a:r>
              <a:rPr lang="tr-TR" b="1" dirty="0"/>
              <a:t> Ön Uygulama, Analizler ve Ankete Son Şeklini </a:t>
            </a:r>
            <a:r>
              <a:rPr lang="tr-TR" b="1" dirty="0" smtClean="0"/>
              <a:t>Verme</a:t>
            </a:r>
          </a:p>
          <a:p>
            <a:pPr marL="0" indent="0">
              <a:lnSpc>
                <a:spcPct val="120000"/>
              </a:lnSpc>
              <a:spcBef>
                <a:spcPts val="0"/>
              </a:spcBef>
              <a:buNone/>
            </a:pPr>
            <a:endParaRPr lang="tr-TR" dirty="0"/>
          </a:p>
          <a:p>
            <a:pPr>
              <a:lnSpc>
                <a:spcPct val="120000"/>
              </a:lnSpc>
              <a:spcBef>
                <a:spcPts val="0"/>
              </a:spcBef>
            </a:pPr>
            <a:r>
              <a:rPr lang="tr-TR" dirty="0"/>
              <a:t>Ön uygulama, anketin geçerlik ve güvenirliğinin gözleme dayalı verilerle sorgulandığı bir aşamadır. </a:t>
            </a:r>
            <a:endParaRPr lang="tr-TR" dirty="0" smtClean="0"/>
          </a:p>
          <a:p>
            <a:pPr>
              <a:lnSpc>
                <a:spcPct val="120000"/>
              </a:lnSpc>
              <a:spcBef>
                <a:spcPts val="0"/>
              </a:spcBef>
            </a:pPr>
            <a:endParaRPr lang="tr-TR" dirty="0"/>
          </a:p>
          <a:p>
            <a:pPr>
              <a:lnSpc>
                <a:spcPct val="120000"/>
              </a:lnSpc>
              <a:spcBef>
                <a:spcPts val="0"/>
              </a:spcBef>
            </a:pPr>
            <a:r>
              <a:rPr lang="tr-TR" dirty="0" smtClean="0"/>
              <a:t>Anketin </a:t>
            </a:r>
            <a:r>
              <a:rPr lang="tr-TR" dirty="0"/>
              <a:t>taslak formundaki problemleri belirlemede kritik bir öneme sahip olan ve araştırmanın hedef kitlesiyle benzer özelliklere sahip bir grup üzerinde yapılacak ön uygulama, geçerli ve güvenilir sonuçlar elde edebilmek için çok önemli bir </a:t>
            </a:r>
            <a:r>
              <a:rPr lang="tr-TR" dirty="0" smtClean="0"/>
              <a:t>aşamadır. </a:t>
            </a:r>
            <a:endParaRPr lang="tr-TR" dirty="0" smtClean="0"/>
          </a:p>
          <a:p>
            <a:pPr>
              <a:lnSpc>
                <a:spcPct val="120000"/>
              </a:lnSpc>
              <a:spcBef>
                <a:spcPts val="0"/>
              </a:spcBef>
            </a:pPr>
            <a:endParaRPr lang="tr-TR" dirty="0"/>
          </a:p>
          <a:p>
            <a:pPr>
              <a:lnSpc>
                <a:spcPct val="120000"/>
              </a:lnSpc>
              <a:spcBef>
                <a:spcPts val="0"/>
              </a:spcBef>
            </a:pPr>
            <a:r>
              <a:rPr lang="tr-TR" dirty="0"/>
              <a:t>Anket uygulama biçimi, yüz yüze uygulama, posta ile uygulama, telefonla uygulama ve bilgisayarla uygulama olarak dörde ayrılabilir </a:t>
            </a:r>
            <a:r>
              <a:rPr lang="tr-TR" dirty="0" smtClean="0"/>
              <a:t>.</a:t>
            </a:r>
            <a:endParaRPr lang="tr-TR" dirty="0"/>
          </a:p>
          <a:p>
            <a:pPr>
              <a:lnSpc>
                <a:spcPct val="120000"/>
              </a:lnSpc>
              <a:spcBef>
                <a:spcPts val="0"/>
              </a:spcBef>
            </a:pPr>
            <a:endParaRPr lang="tr-TR" dirty="0"/>
          </a:p>
        </p:txBody>
      </p:sp>
    </p:spTree>
    <p:extLst>
      <p:ext uri="{BB962C8B-B14F-4D97-AF65-F5344CB8AC3E}">
        <p14:creationId xmlns:p14="http://schemas.microsoft.com/office/powerpoint/2010/main" val="11052682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pPr algn="ctr"/>
            <a:r>
              <a:rPr lang="tr-TR" sz="3600" b="1" dirty="0"/>
              <a:t>Veri Toplama Aracı Geliştirme: Anket ve </a:t>
            </a:r>
            <a:r>
              <a:rPr lang="tr-TR" sz="3600" b="1" dirty="0" err="1"/>
              <a:t>Likert</a:t>
            </a:r>
            <a:r>
              <a:rPr lang="tr-TR" sz="3600" b="1" dirty="0"/>
              <a:t> Tipi Ölçek  Geliştirme Süreci (Büyüköztürk vd., 2013)</a:t>
            </a:r>
            <a:endParaRPr lang="tr-TR" sz="3600" dirty="0"/>
          </a:p>
        </p:txBody>
      </p:sp>
      <p:sp>
        <p:nvSpPr>
          <p:cNvPr id="3" name="İçerik Yer Tutucusu 2"/>
          <p:cNvSpPr>
            <a:spLocks noGrp="1"/>
          </p:cNvSpPr>
          <p:nvPr>
            <p:ph idx="1"/>
          </p:nvPr>
        </p:nvSpPr>
        <p:spPr>
          <a:xfrm>
            <a:off x="838200" y="1825624"/>
            <a:ext cx="10515600" cy="4778375"/>
          </a:xfrm>
        </p:spPr>
        <p:txBody>
          <a:bodyPr>
            <a:normAutofit fontScale="85000" lnSpcReduction="20000"/>
          </a:bodyPr>
          <a:lstStyle/>
          <a:p>
            <a:pPr marL="0" indent="0">
              <a:lnSpc>
                <a:spcPct val="120000"/>
              </a:lnSpc>
              <a:spcBef>
                <a:spcPts val="0"/>
              </a:spcBef>
              <a:buNone/>
            </a:pPr>
            <a:r>
              <a:rPr lang="tr-TR" b="1" dirty="0"/>
              <a:t>4 . Ön Uygulama, Analizler ve Ankete Son Şeklini </a:t>
            </a:r>
            <a:r>
              <a:rPr lang="tr-TR" b="1" dirty="0" smtClean="0"/>
              <a:t>Verme</a:t>
            </a:r>
          </a:p>
          <a:p>
            <a:pPr marL="0" indent="0">
              <a:lnSpc>
                <a:spcPct val="120000"/>
              </a:lnSpc>
              <a:spcBef>
                <a:spcPts val="0"/>
              </a:spcBef>
              <a:buNone/>
            </a:pPr>
            <a:endParaRPr lang="tr-TR" b="1" dirty="0"/>
          </a:p>
          <a:p>
            <a:pPr>
              <a:lnSpc>
                <a:spcPct val="120000"/>
              </a:lnSpc>
              <a:spcBef>
                <a:spcPts val="0"/>
              </a:spcBef>
            </a:pPr>
            <a:r>
              <a:rPr lang="tr-TR" dirty="0"/>
              <a:t>Ankette yer alan sorular, farklı bir konudaki görüşleri, davranışları, bilgileri ölçüyor veya bireyin kişisel özelliklerini </a:t>
            </a:r>
            <a:r>
              <a:rPr lang="tr-TR" dirty="0" smtClean="0"/>
              <a:t> </a:t>
            </a:r>
            <a:r>
              <a:rPr lang="tr-TR" dirty="0"/>
              <a:t>belirlemeyi amaçlıyorsa, bağımsız sorular olarak da tanımlanabilen bu tip sorulardan oluşan anketlerde soruların tek olarak anlaşılırlığı, </a:t>
            </a:r>
            <a:r>
              <a:rPr lang="tr-TR" dirty="0" err="1" smtClean="0"/>
              <a:t>cevaplanabilirliği</a:t>
            </a:r>
            <a:r>
              <a:rPr lang="tr-TR" dirty="0" smtClean="0"/>
              <a:t> </a:t>
            </a:r>
            <a:r>
              <a:rPr lang="tr-TR" dirty="0"/>
              <a:t>ve güvenirliği incelenir</a:t>
            </a:r>
            <a:r>
              <a:rPr lang="tr-TR" dirty="0" smtClean="0"/>
              <a:t>.</a:t>
            </a:r>
          </a:p>
          <a:p>
            <a:pPr>
              <a:lnSpc>
                <a:spcPct val="120000"/>
              </a:lnSpc>
              <a:spcBef>
                <a:spcPts val="0"/>
              </a:spcBef>
            </a:pPr>
            <a:endParaRPr lang="tr-TR" dirty="0" smtClean="0"/>
          </a:p>
          <a:p>
            <a:pPr>
              <a:lnSpc>
                <a:spcPct val="120000"/>
              </a:lnSpc>
              <a:spcBef>
                <a:spcPts val="0"/>
              </a:spcBef>
            </a:pPr>
            <a:r>
              <a:rPr lang="tr-TR" dirty="0"/>
              <a:t>Anketteki soruların tamamı veya bir bölümündeki  sorular bireylerin belli bir alana, konuya ilişkin tutumlarını, algılarını, yeterliklerini vb. özelliklerini saptamaya yönelik olabilir. Bu tür sorulardan oluşan anketin tamamı veya ilgili bir bölümünden elde edilen puanların (ölçme sonuçlarının) geçerliğinin ve güvenirliğinin çeşitli istatistiksel teknikler kullanılarak incelenmesi gerekmektedir.</a:t>
            </a:r>
          </a:p>
        </p:txBody>
      </p:sp>
    </p:spTree>
    <p:extLst>
      <p:ext uri="{BB962C8B-B14F-4D97-AF65-F5344CB8AC3E}">
        <p14:creationId xmlns:p14="http://schemas.microsoft.com/office/powerpoint/2010/main" val="266015703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Kaynakça</a:t>
            </a:r>
            <a:endParaRPr lang="tr-TR" dirty="0"/>
          </a:p>
        </p:txBody>
      </p:sp>
      <p:sp>
        <p:nvSpPr>
          <p:cNvPr id="3" name="İçerik Yer Tutucusu 2"/>
          <p:cNvSpPr>
            <a:spLocks noGrp="1"/>
          </p:cNvSpPr>
          <p:nvPr>
            <p:ph idx="1"/>
          </p:nvPr>
        </p:nvSpPr>
        <p:spPr/>
        <p:txBody>
          <a:bodyPr/>
          <a:lstStyle/>
          <a:p>
            <a:pPr marL="0" indent="0">
              <a:buNone/>
            </a:pPr>
            <a:r>
              <a:rPr lang="tr-TR" sz="2200" dirty="0"/>
              <a:t>Büyüköztürk, Ş., Akgün, Ö. E., Karadeniz, Ş., Demirel, F. ve Kılıç, E. (2013). </a:t>
            </a:r>
            <a:r>
              <a:rPr lang="tr-TR" sz="2200" i="1" dirty="0"/>
              <a:t>Bilimsel araştırma 	yöntemleri.</a:t>
            </a:r>
            <a:r>
              <a:rPr lang="tr-TR" sz="2200" dirty="0"/>
              <a:t> Ankara: </a:t>
            </a:r>
            <a:r>
              <a:rPr lang="tr-TR" sz="2200" dirty="0" err="1"/>
              <a:t>Pegem</a:t>
            </a:r>
            <a:r>
              <a:rPr lang="tr-TR" sz="2200" dirty="0"/>
              <a:t> Akademi</a:t>
            </a:r>
          </a:p>
          <a:p>
            <a:pPr marL="0" indent="0">
              <a:buNone/>
            </a:pPr>
            <a:endParaRPr lang="tr-TR" dirty="0"/>
          </a:p>
          <a:p>
            <a:pPr marL="0" indent="0">
              <a:buNone/>
            </a:pPr>
            <a:endParaRPr lang="tr-TR" dirty="0"/>
          </a:p>
        </p:txBody>
      </p:sp>
    </p:spTree>
    <p:extLst>
      <p:ext uri="{BB962C8B-B14F-4D97-AF65-F5344CB8AC3E}">
        <p14:creationId xmlns:p14="http://schemas.microsoft.com/office/powerpoint/2010/main" val="337794836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sz="3600" b="1" dirty="0"/>
              <a:t>Veri Toplama Teknikleri </a:t>
            </a:r>
            <a:r>
              <a:rPr lang="tr-TR" sz="3600" b="1" dirty="0" smtClean="0"/>
              <a:t>(</a:t>
            </a:r>
            <a:r>
              <a:rPr lang="tr-TR" sz="3600" b="1" dirty="0" err="1" smtClean="0"/>
              <a:t>Karasar</a:t>
            </a:r>
            <a:r>
              <a:rPr lang="tr-TR" sz="3600" b="1" dirty="0" smtClean="0"/>
              <a:t>, </a:t>
            </a:r>
            <a:r>
              <a:rPr lang="tr-TR" sz="3600" b="1" dirty="0" smtClean="0"/>
              <a:t>2012)</a:t>
            </a:r>
            <a:endParaRPr lang="tr-TR" sz="3600" dirty="0"/>
          </a:p>
        </p:txBody>
      </p:sp>
      <p:sp>
        <p:nvSpPr>
          <p:cNvPr id="3" name="İçerik Yer Tutucusu 2"/>
          <p:cNvSpPr>
            <a:spLocks noGrp="1"/>
          </p:cNvSpPr>
          <p:nvPr>
            <p:ph idx="1"/>
          </p:nvPr>
        </p:nvSpPr>
        <p:spPr/>
        <p:txBody>
          <a:bodyPr>
            <a:normAutofit lnSpcReduction="10000"/>
          </a:bodyPr>
          <a:lstStyle/>
          <a:p>
            <a:pPr marL="514350" indent="-514350">
              <a:lnSpc>
                <a:spcPct val="100000"/>
              </a:lnSpc>
              <a:spcBef>
                <a:spcPts val="0"/>
              </a:spcBef>
              <a:buAutoNum type="arabicPeriod"/>
            </a:pPr>
            <a:r>
              <a:rPr lang="tr-TR" b="1" dirty="0" smtClean="0"/>
              <a:t>Gözlem</a:t>
            </a:r>
          </a:p>
          <a:p>
            <a:pPr marL="514350" indent="-514350">
              <a:lnSpc>
                <a:spcPct val="100000"/>
              </a:lnSpc>
              <a:spcBef>
                <a:spcPts val="0"/>
              </a:spcBef>
              <a:buAutoNum type="arabicPeriod"/>
            </a:pPr>
            <a:endParaRPr lang="tr-TR" b="1" dirty="0" smtClean="0"/>
          </a:p>
          <a:p>
            <a:pPr>
              <a:lnSpc>
                <a:spcPct val="100000"/>
              </a:lnSpc>
              <a:spcBef>
                <a:spcPts val="0"/>
              </a:spcBef>
            </a:pPr>
            <a:r>
              <a:rPr lang="tr-TR" altLang="tr-TR" dirty="0" err="1" smtClean="0"/>
              <a:t>B</a:t>
            </a:r>
            <a:r>
              <a:rPr lang="en-US" altLang="tr-TR" dirty="0" err="1" smtClean="0"/>
              <a:t>ir</a:t>
            </a:r>
            <a:r>
              <a:rPr lang="en-US" altLang="tr-TR" dirty="0" smtClean="0"/>
              <a:t> </a:t>
            </a:r>
            <a:r>
              <a:rPr lang="en-US" altLang="tr-TR" dirty="0" err="1"/>
              <a:t>şeyi</a:t>
            </a:r>
            <a:r>
              <a:rPr lang="en-US" altLang="tr-TR" dirty="0"/>
              <a:t> </a:t>
            </a:r>
            <a:r>
              <a:rPr lang="en-US" altLang="tr-TR" dirty="0" err="1"/>
              <a:t>iyi</a:t>
            </a:r>
            <a:r>
              <a:rPr lang="en-US" altLang="tr-TR" dirty="0"/>
              <a:t> </a:t>
            </a:r>
            <a:r>
              <a:rPr lang="en-US" altLang="tr-TR" dirty="0" err="1"/>
              <a:t>anlamak</a:t>
            </a:r>
            <a:r>
              <a:rPr lang="en-US" altLang="tr-TR" dirty="0"/>
              <a:t> </a:t>
            </a:r>
            <a:r>
              <a:rPr lang="en-US" altLang="tr-TR" dirty="0" err="1"/>
              <a:t>için</a:t>
            </a:r>
            <a:r>
              <a:rPr lang="en-US" altLang="tr-TR" dirty="0"/>
              <a:t> </a:t>
            </a:r>
            <a:r>
              <a:rPr lang="en-US" altLang="tr-TR" dirty="0" err="1"/>
              <a:t>onun</a:t>
            </a:r>
            <a:r>
              <a:rPr lang="en-US" altLang="tr-TR" dirty="0"/>
              <a:t> </a:t>
            </a:r>
            <a:r>
              <a:rPr lang="en-US" altLang="tr-TR" dirty="0" err="1"/>
              <a:t>kendi</a:t>
            </a:r>
            <a:r>
              <a:rPr lang="en-US" altLang="tr-TR" dirty="0"/>
              <a:t> </a:t>
            </a:r>
            <a:r>
              <a:rPr lang="en-US" altLang="tr-TR" dirty="0" err="1"/>
              <a:t>kendine</a:t>
            </a:r>
            <a:r>
              <a:rPr lang="en-US" altLang="tr-TR" dirty="0"/>
              <a:t> </a:t>
            </a:r>
            <a:r>
              <a:rPr lang="en-US" altLang="tr-TR" dirty="0" err="1"/>
              <a:t>meydana</a:t>
            </a:r>
            <a:r>
              <a:rPr lang="en-US" altLang="tr-TR" dirty="0"/>
              <a:t> </a:t>
            </a:r>
            <a:r>
              <a:rPr lang="en-US" altLang="tr-TR" dirty="0" err="1"/>
              <a:t>çıkan</a:t>
            </a:r>
            <a:r>
              <a:rPr lang="en-US" altLang="tr-TR" dirty="0"/>
              <a:t> </a:t>
            </a:r>
            <a:r>
              <a:rPr lang="en-US" altLang="tr-TR" dirty="0" err="1"/>
              <a:t>bütün</a:t>
            </a:r>
            <a:r>
              <a:rPr lang="en-US" altLang="tr-TR" dirty="0"/>
              <a:t> </a:t>
            </a:r>
            <a:r>
              <a:rPr lang="en-US" altLang="tr-TR" dirty="0" err="1"/>
              <a:t>belirtilerini</a:t>
            </a:r>
            <a:r>
              <a:rPr lang="en-US" altLang="tr-TR" dirty="0"/>
              <a:t> </a:t>
            </a:r>
            <a:r>
              <a:rPr lang="en-US" altLang="tr-TR" dirty="0" err="1"/>
              <a:t>gözden</a:t>
            </a:r>
            <a:r>
              <a:rPr lang="en-US" altLang="tr-TR" dirty="0"/>
              <a:t> </a:t>
            </a:r>
            <a:r>
              <a:rPr lang="en-US" altLang="tr-TR" dirty="0" err="1"/>
              <a:t>geçirmektir</a:t>
            </a:r>
            <a:r>
              <a:rPr lang="en-US" altLang="tr-TR" dirty="0" smtClean="0"/>
              <a:t>.</a:t>
            </a:r>
            <a:endParaRPr lang="tr-TR" altLang="tr-TR" dirty="0" smtClean="0"/>
          </a:p>
          <a:p>
            <a:pPr>
              <a:lnSpc>
                <a:spcPct val="100000"/>
              </a:lnSpc>
              <a:spcBef>
                <a:spcPts val="0"/>
              </a:spcBef>
            </a:pPr>
            <a:endParaRPr lang="tr-TR" altLang="tr-TR" dirty="0" smtClean="0"/>
          </a:p>
          <a:p>
            <a:pPr>
              <a:lnSpc>
                <a:spcPct val="100000"/>
              </a:lnSpc>
              <a:spcBef>
                <a:spcPts val="0"/>
              </a:spcBef>
            </a:pPr>
            <a:r>
              <a:rPr lang="en-US" altLang="tr-TR" dirty="0" err="1"/>
              <a:t>Gözlem</a:t>
            </a:r>
            <a:r>
              <a:rPr lang="en-US" altLang="tr-TR" dirty="0"/>
              <a:t> </a:t>
            </a:r>
            <a:r>
              <a:rPr lang="en-US" altLang="tr-TR" dirty="0" err="1"/>
              <a:t>tekniğinin</a:t>
            </a:r>
            <a:r>
              <a:rPr lang="en-US" altLang="tr-TR" dirty="0"/>
              <a:t> </a:t>
            </a:r>
            <a:r>
              <a:rPr lang="en-US" altLang="tr-TR" dirty="0" err="1"/>
              <a:t>en</a:t>
            </a:r>
            <a:r>
              <a:rPr lang="en-US" altLang="tr-TR" dirty="0"/>
              <a:t> </a:t>
            </a:r>
            <a:r>
              <a:rPr lang="en-US" altLang="tr-TR" dirty="0" err="1"/>
              <a:t>önemli</a:t>
            </a:r>
            <a:r>
              <a:rPr lang="en-US" altLang="tr-TR" dirty="0"/>
              <a:t> </a:t>
            </a:r>
            <a:r>
              <a:rPr lang="en-US" altLang="tr-TR" dirty="0" err="1"/>
              <a:t>özelliği</a:t>
            </a:r>
            <a:r>
              <a:rPr lang="en-US" altLang="tr-TR" dirty="0"/>
              <a:t>, </a:t>
            </a:r>
            <a:r>
              <a:rPr lang="en-US" altLang="tr-TR" dirty="0" err="1"/>
              <a:t>gözlenenlerin</a:t>
            </a:r>
            <a:r>
              <a:rPr lang="en-US" altLang="tr-TR" dirty="0"/>
              <a:t> </a:t>
            </a:r>
            <a:r>
              <a:rPr lang="en-US" altLang="tr-TR" dirty="0" err="1"/>
              <a:t>kendi</a:t>
            </a:r>
            <a:r>
              <a:rPr lang="en-US" altLang="tr-TR" dirty="0"/>
              <a:t> </a:t>
            </a:r>
            <a:r>
              <a:rPr lang="en-US" altLang="tr-TR" dirty="0" err="1"/>
              <a:t>doğal</a:t>
            </a:r>
            <a:r>
              <a:rPr lang="en-US" altLang="tr-TR" dirty="0"/>
              <a:t> </a:t>
            </a:r>
            <a:r>
              <a:rPr lang="en-US" altLang="tr-TR" dirty="0" err="1"/>
              <a:t>ortamları</a:t>
            </a:r>
            <a:r>
              <a:rPr lang="en-US" altLang="tr-TR" dirty="0"/>
              <a:t> </a:t>
            </a:r>
            <a:r>
              <a:rPr lang="en-US" altLang="tr-TR" dirty="0" err="1"/>
              <a:t>içinde</a:t>
            </a:r>
            <a:r>
              <a:rPr lang="en-US" altLang="tr-TR" dirty="0"/>
              <a:t> </a:t>
            </a:r>
            <a:r>
              <a:rPr lang="en-US" altLang="tr-TR" dirty="0" err="1"/>
              <a:t>bulunmasıdır</a:t>
            </a:r>
            <a:r>
              <a:rPr lang="en-US" altLang="tr-TR" dirty="0"/>
              <a:t>. </a:t>
            </a:r>
            <a:r>
              <a:rPr lang="en-US" altLang="tr-TR" dirty="0" err="1" smtClean="0"/>
              <a:t>Bir</a:t>
            </a:r>
            <a:r>
              <a:rPr lang="en-US" altLang="tr-TR" dirty="0" smtClean="0"/>
              <a:t> </a:t>
            </a:r>
            <a:r>
              <a:rPr lang="en-US" altLang="tr-TR" dirty="0" err="1"/>
              <a:t>çok</a:t>
            </a:r>
            <a:r>
              <a:rPr lang="en-US" altLang="tr-TR" dirty="0"/>
              <a:t> </a:t>
            </a:r>
            <a:r>
              <a:rPr lang="en-US" altLang="tr-TR" dirty="0" err="1"/>
              <a:t>davranış</a:t>
            </a:r>
            <a:r>
              <a:rPr lang="en-US" altLang="tr-TR" dirty="0"/>
              <a:t> </a:t>
            </a:r>
            <a:r>
              <a:rPr lang="en-US" altLang="tr-TR" dirty="0" err="1"/>
              <a:t>bu</a:t>
            </a:r>
            <a:r>
              <a:rPr lang="en-US" altLang="tr-TR" dirty="0"/>
              <a:t> </a:t>
            </a:r>
            <a:r>
              <a:rPr lang="en-US" altLang="tr-TR" dirty="0" err="1"/>
              <a:t>şekilde</a:t>
            </a:r>
            <a:r>
              <a:rPr lang="en-US" altLang="tr-TR" dirty="0"/>
              <a:t> </a:t>
            </a:r>
            <a:r>
              <a:rPr lang="en-US" altLang="tr-TR" dirty="0" err="1"/>
              <a:t>objektif</a:t>
            </a:r>
            <a:r>
              <a:rPr lang="en-US" altLang="tr-TR" dirty="0"/>
              <a:t> </a:t>
            </a:r>
            <a:r>
              <a:rPr lang="en-US" altLang="tr-TR" dirty="0" err="1"/>
              <a:t>olarak</a:t>
            </a:r>
            <a:r>
              <a:rPr lang="en-US" altLang="tr-TR" dirty="0"/>
              <a:t> </a:t>
            </a:r>
            <a:r>
              <a:rPr lang="en-US" altLang="tr-TR" dirty="0" err="1"/>
              <a:t>belirlenebilir</a:t>
            </a:r>
            <a:r>
              <a:rPr lang="en-US" altLang="tr-TR" dirty="0"/>
              <a:t>. </a:t>
            </a:r>
            <a:endParaRPr lang="tr-TR" altLang="tr-TR" dirty="0" smtClean="0"/>
          </a:p>
          <a:p>
            <a:pPr>
              <a:lnSpc>
                <a:spcPct val="100000"/>
              </a:lnSpc>
              <a:spcBef>
                <a:spcPts val="0"/>
              </a:spcBef>
            </a:pPr>
            <a:endParaRPr lang="tr-TR" altLang="tr-TR" dirty="0" smtClean="0"/>
          </a:p>
          <a:p>
            <a:pPr>
              <a:lnSpc>
                <a:spcPct val="100000"/>
              </a:lnSpc>
              <a:spcBef>
                <a:spcPts val="0"/>
              </a:spcBef>
            </a:pPr>
            <a:r>
              <a:rPr lang="en-US" altLang="tr-TR" dirty="0" err="1" smtClean="0"/>
              <a:t>Gözlemde</a:t>
            </a:r>
            <a:r>
              <a:rPr lang="en-US" altLang="tr-TR" dirty="0" smtClean="0"/>
              <a:t> </a:t>
            </a:r>
            <a:r>
              <a:rPr lang="en-US" altLang="tr-TR" dirty="0" err="1"/>
              <a:t>gözlemci</a:t>
            </a:r>
            <a:r>
              <a:rPr lang="en-US" altLang="tr-TR" dirty="0"/>
              <a:t> </a:t>
            </a:r>
            <a:r>
              <a:rPr lang="en-US" altLang="tr-TR" dirty="0" err="1"/>
              <a:t>ve</a:t>
            </a:r>
            <a:r>
              <a:rPr lang="en-US" altLang="tr-TR" dirty="0"/>
              <a:t> </a:t>
            </a:r>
            <a:r>
              <a:rPr lang="en-US" altLang="tr-TR" dirty="0" err="1"/>
              <a:t>gözlenen</a:t>
            </a:r>
            <a:r>
              <a:rPr lang="en-US" altLang="tr-TR" dirty="0"/>
              <a:t> </a:t>
            </a:r>
            <a:r>
              <a:rPr lang="en-US" altLang="tr-TR" dirty="0" err="1"/>
              <a:t>olmak</a:t>
            </a:r>
            <a:r>
              <a:rPr lang="en-US" altLang="tr-TR" dirty="0"/>
              <a:t> </a:t>
            </a:r>
            <a:r>
              <a:rPr lang="en-US" altLang="tr-TR" dirty="0" err="1"/>
              <a:t>üzere</a:t>
            </a:r>
            <a:r>
              <a:rPr lang="en-US" altLang="tr-TR" dirty="0"/>
              <a:t> </a:t>
            </a:r>
            <a:r>
              <a:rPr lang="en-US" altLang="tr-TR" dirty="0" err="1"/>
              <a:t>iki</a:t>
            </a:r>
            <a:r>
              <a:rPr lang="en-US" altLang="tr-TR" dirty="0"/>
              <a:t> </a:t>
            </a:r>
            <a:r>
              <a:rPr lang="en-US" altLang="tr-TR" dirty="0" err="1"/>
              <a:t>taraf</a:t>
            </a:r>
            <a:r>
              <a:rPr lang="en-US" altLang="tr-TR" dirty="0"/>
              <a:t> </a:t>
            </a:r>
            <a:r>
              <a:rPr lang="en-US" altLang="tr-TR" dirty="0" err="1"/>
              <a:t>vardır</a:t>
            </a:r>
            <a:r>
              <a:rPr lang="en-US" altLang="tr-TR" dirty="0"/>
              <a:t>.</a:t>
            </a:r>
            <a:endParaRPr lang="tr-TR" altLang="tr-TR" dirty="0"/>
          </a:p>
          <a:p>
            <a:pPr>
              <a:lnSpc>
                <a:spcPct val="100000"/>
              </a:lnSpc>
              <a:spcBef>
                <a:spcPts val="0"/>
              </a:spcBef>
            </a:pPr>
            <a:endParaRPr lang="tr-TR" dirty="0"/>
          </a:p>
        </p:txBody>
      </p:sp>
    </p:spTree>
    <p:extLst>
      <p:ext uri="{BB962C8B-B14F-4D97-AF65-F5344CB8AC3E}">
        <p14:creationId xmlns:p14="http://schemas.microsoft.com/office/powerpoint/2010/main" val="22100423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sz="3600" b="1" dirty="0"/>
              <a:t>Veri Toplama Teknikleri </a:t>
            </a:r>
            <a:r>
              <a:rPr lang="tr-TR" sz="3600" b="1" dirty="0" smtClean="0"/>
              <a:t>(Büyüköztürk vd., </a:t>
            </a:r>
            <a:r>
              <a:rPr lang="tr-TR" sz="3600" b="1" dirty="0"/>
              <a:t>2013)</a:t>
            </a:r>
            <a:endParaRPr lang="tr-TR" sz="3600" dirty="0"/>
          </a:p>
        </p:txBody>
      </p:sp>
      <p:sp>
        <p:nvSpPr>
          <p:cNvPr id="3" name="İçerik Yer Tutucusu 2"/>
          <p:cNvSpPr>
            <a:spLocks noGrp="1"/>
          </p:cNvSpPr>
          <p:nvPr>
            <p:ph idx="1"/>
          </p:nvPr>
        </p:nvSpPr>
        <p:spPr/>
        <p:txBody>
          <a:bodyPr/>
          <a:lstStyle/>
          <a:p>
            <a:pPr marL="0" indent="0">
              <a:lnSpc>
                <a:spcPct val="100000"/>
              </a:lnSpc>
              <a:spcBef>
                <a:spcPts val="0"/>
              </a:spcBef>
              <a:buNone/>
            </a:pPr>
            <a:r>
              <a:rPr lang="tr-TR" dirty="0" smtClean="0"/>
              <a:t>Gözlem yönteminin avantajları;</a:t>
            </a:r>
          </a:p>
          <a:p>
            <a:pPr marL="0" indent="0">
              <a:lnSpc>
                <a:spcPct val="100000"/>
              </a:lnSpc>
              <a:spcBef>
                <a:spcPts val="0"/>
              </a:spcBef>
              <a:buNone/>
            </a:pPr>
            <a:endParaRPr lang="tr-TR" dirty="0" smtClean="0"/>
          </a:p>
          <a:p>
            <a:pPr lvl="0">
              <a:lnSpc>
                <a:spcPct val="100000"/>
              </a:lnSpc>
              <a:spcBef>
                <a:spcPts val="0"/>
              </a:spcBef>
            </a:pPr>
            <a:r>
              <a:rPr lang="tr-TR" dirty="0"/>
              <a:t>Sözel olmayan davranışların da gözlemlenmesi</a:t>
            </a:r>
            <a:r>
              <a:rPr lang="tr-TR" dirty="0" smtClean="0"/>
              <a:t>,</a:t>
            </a:r>
          </a:p>
          <a:p>
            <a:pPr lvl="0">
              <a:lnSpc>
                <a:spcPct val="100000"/>
              </a:lnSpc>
              <a:spcBef>
                <a:spcPts val="0"/>
              </a:spcBef>
            </a:pPr>
            <a:endParaRPr lang="tr-TR" dirty="0"/>
          </a:p>
          <a:p>
            <a:pPr lvl="0">
              <a:lnSpc>
                <a:spcPct val="100000"/>
              </a:lnSpc>
              <a:spcBef>
                <a:spcPts val="0"/>
              </a:spcBef>
            </a:pPr>
            <a:r>
              <a:rPr lang="tr-TR" dirty="0"/>
              <a:t>Doğal ortamda gözlemlenmesi, yapaylık unsurlarının diğer yöntemlere göre daha az olması </a:t>
            </a:r>
            <a:endParaRPr lang="tr-TR" dirty="0" smtClean="0"/>
          </a:p>
          <a:p>
            <a:pPr lvl="0">
              <a:lnSpc>
                <a:spcPct val="100000"/>
              </a:lnSpc>
              <a:spcBef>
                <a:spcPts val="0"/>
              </a:spcBef>
            </a:pPr>
            <a:endParaRPr lang="tr-TR" dirty="0"/>
          </a:p>
          <a:p>
            <a:pPr lvl="0">
              <a:lnSpc>
                <a:spcPct val="100000"/>
              </a:lnSpc>
              <a:spcBef>
                <a:spcPts val="0"/>
              </a:spcBef>
            </a:pPr>
            <a:r>
              <a:rPr lang="tr-TR" dirty="0"/>
              <a:t>Zaman sınırının olmaması gibi avantajlarından söz edilebilir. </a:t>
            </a:r>
          </a:p>
          <a:p>
            <a:pPr>
              <a:lnSpc>
                <a:spcPct val="100000"/>
              </a:lnSpc>
              <a:spcBef>
                <a:spcPts val="0"/>
              </a:spcBef>
            </a:pPr>
            <a:endParaRPr lang="tr-TR" dirty="0"/>
          </a:p>
        </p:txBody>
      </p:sp>
    </p:spTree>
    <p:extLst>
      <p:ext uri="{BB962C8B-B14F-4D97-AF65-F5344CB8AC3E}">
        <p14:creationId xmlns:p14="http://schemas.microsoft.com/office/powerpoint/2010/main" val="124084283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sz="3600" b="1" dirty="0"/>
              <a:t>Veri Toplama Teknikleri (Büyüköztürk vd., 2013)</a:t>
            </a:r>
            <a:endParaRPr lang="tr-TR" sz="3600" dirty="0"/>
          </a:p>
        </p:txBody>
      </p:sp>
      <p:sp>
        <p:nvSpPr>
          <p:cNvPr id="3" name="İçerik Yer Tutucusu 2"/>
          <p:cNvSpPr>
            <a:spLocks noGrp="1"/>
          </p:cNvSpPr>
          <p:nvPr>
            <p:ph idx="1"/>
          </p:nvPr>
        </p:nvSpPr>
        <p:spPr/>
        <p:txBody>
          <a:bodyPr/>
          <a:lstStyle/>
          <a:p>
            <a:pPr marL="0" indent="0">
              <a:lnSpc>
                <a:spcPct val="100000"/>
              </a:lnSpc>
              <a:spcBef>
                <a:spcPts val="0"/>
              </a:spcBef>
              <a:buNone/>
            </a:pPr>
            <a:r>
              <a:rPr lang="tr-TR" dirty="0" smtClean="0"/>
              <a:t>Gözlem yönteminin dezavantajları;</a:t>
            </a:r>
          </a:p>
          <a:p>
            <a:pPr marL="0" indent="0">
              <a:lnSpc>
                <a:spcPct val="100000"/>
              </a:lnSpc>
              <a:spcBef>
                <a:spcPts val="0"/>
              </a:spcBef>
              <a:buNone/>
            </a:pPr>
            <a:r>
              <a:rPr lang="tr-TR" dirty="0" smtClean="0"/>
              <a:t>  </a:t>
            </a:r>
            <a:endParaRPr lang="tr-TR" dirty="0"/>
          </a:p>
          <a:p>
            <a:pPr lvl="0">
              <a:lnSpc>
                <a:spcPct val="100000"/>
              </a:lnSpc>
              <a:spcBef>
                <a:spcPts val="0"/>
              </a:spcBef>
            </a:pPr>
            <a:r>
              <a:rPr lang="tr-TR" dirty="0"/>
              <a:t>Gözlemcinin etkisinin diğer yöntemlere göre daha fazla olması,</a:t>
            </a:r>
          </a:p>
          <a:p>
            <a:pPr lvl="0">
              <a:lnSpc>
                <a:spcPct val="100000"/>
              </a:lnSpc>
              <a:spcBef>
                <a:spcPts val="0"/>
              </a:spcBef>
            </a:pPr>
            <a:r>
              <a:rPr lang="tr-TR" dirty="0"/>
              <a:t>Zaman kaybının yaşanması,</a:t>
            </a:r>
          </a:p>
          <a:p>
            <a:pPr lvl="0">
              <a:lnSpc>
                <a:spcPct val="100000"/>
              </a:lnSpc>
              <a:spcBef>
                <a:spcPts val="0"/>
              </a:spcBef>
            </a:pPr>
            <a:r>
              <a:rPr lang="tr-TR" dirty="0"/>
              <a:t>Gözlemin kontrol edilmesinin güç olması,</a:t>
            </a:r>
          </a:p>
          <a:p>
            <a:pPr lvl="0">
              <a:lnSpc>
                <a:spcPct val="100000"/>
              </a:lnSpc>
              <a:spcBef>
                <a:spcPts val="0"/>
              </a:spcBef>
            </a:pPr>
            <a:r>
              <a:rPr lang="tr-TR" dirty="0"/>
              <a:t>Gözleme ilişkin verilerin sayısallaştırılması ve </a:t>
            </a:r>
          </a:p>
          <a:p>
            <a:pPr lvl="0">
              <a:lnSpc>
                <a:spcPct val="100000"/>
              </a:lnSpc>
              <a:spcBef>
                <a:spcPts val="0"/>
              </a:spcBef>
            </a:pPr>
            <a:r>
              <a:rPr lang="tr-TR" dirty="0"/>
              <a:t>Örneklemin sınırlı sayıda olması ifade edilebilir.  </a:t>
            </a:r>
          </a:p>
          <a:p>
            <a:pPr>
              <a:lnSpc>
                <a:spcPct val="100000"/>
              </a:lnSpc>
              <a:spcBef>
                <a:spcPts val="0"/>
              </a:spcBef>
            </a:pPr>
            <a:endParaRPr lang="tr-TR" dirty="0"/>
          </a:p>
        </p:txBody>
      </p:sp>
    </p:spTree>
    <p:extLst>
      <p:ext uri="{BB962C8B-B14F-4D97-AF65-F5344CB8AC3E}">
        <p14:creationId xmlns:p14="http://schemas.microsoft.com/office/powerpoint/2010/main" val="351632188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sz="3600" b="1" dirty="0"/>
              <a:t>Veri Toplama Teknikleri (Büyüköztürk vd., 2013)</a:t>
            </a:r>
            <a:endParaRPr lang="tr-TR" sz="3600" dirty="0"/>
          </a:p>
        </p:txBody>
      </p:sp>
      <p:sp>
        <p:nvSpPr>
          <p:cNvPr id="3" name="İçerik Yer Tutucusu 2"/>
          <p:cNvSpPr>
            <a:spLocks noGrp="1"/>
          </p:cNvSpPr>
          <p:nvPr>
            <p:ph idx="1"/>
          </p:nvPr>
        </p:nvSpPr>
        <p:spPr>
          <a:xfrm>
            <a:off x="838200" y="1825624"/>
            <a:ext cx="10515600" cy="4591217"/>
          </a:xfrm>
        </p:spPr>
        <p:txBody>
          <a:bodyPr>
            <a:normAutofit lnSpcReduction="10000"/>
          </a:bodyPr>
          <a:lstStyle/>
          <a:p>
            <a:pPr marL="0" indent="0">
              <a:lnSpc>
                <a:spcPct val="110000"/>
              </a:lnSpc>
              <a:spcBef>
                <a:spcPts val="0"/>
              </a:spcBef>
              <a:buNone/>
            </a:pPr>
            <a:r>
              <a:rPr lang="tr-TR" b="1" dirty="0" smtClean="0"/>
              <a:t>Gözlemin sınıflandırılması</a:t>
            </a:r>
          </a:p>
          <a:p>
            <a:pPr marL="0" indent="0">
              <a:lnSpc>
                <a:spcPct val="110000"/>
              </a:lnSpc>
              <a:spcBef>
                <a:spcPts val="0"/>
              </a:spcBef>
              <a:buNone/>
            </a:pPr>
            <a:endParaRPr lang="tr-TR" b="1" dirty="0" smtClean="0"/>
          </a:p>
          <a:p>
            <a:pPr marL="0" indent="0">
              <a:lnSpc>
                <a:spcPct val="110000"/>
              </a:lnSpc>
              <a:spcBef>
                <a:spcPts val="0"/>
              </a:spcBef>
              <a:buNone/>
            </a:pPr>
            <a:r>
              <a:rPr lang="tr-TR" dirty="0" smtClean="0"/>
              <a:t>A. Yapılandırılma Durumuna Göre</a:t>
            </a:r>
          </a:p>
          <a:p>
            <a:pPr marL="0" indent="0">
              <a:lnSpc>
                <a:spcPct val="110000"/>
              </a:lnSpc>
              <a:spcBef>
                <a:spcPts val="0"/>
              </a:spcBef>
              <a:buNone/>
            </a:pPr>
            <a:r>
              <a:rPr lang="tr-TR" dirty="0" smtClean="0"/>
              <a:t>    1. Yapılandırılmamış gözlem</a:t>
            </a:r>
          </a:p>
          <a:p>
            <a:pPr marL="0" indent="0">
              <a:lnSpc>
                <a:spcPct val="110000"/>
              </a:lnSpc>
              <a:spcBef>
                <a:spcPts val="0"/>
              </a:spcBef>
              <a:buNone/>
            </a:pPr>
            <a:r>
              <a:rPr lang="tr-TR" dirty="0" smtClean="0"/>
              <a:t>    2.</a:t>
            </a:r>
            <a:r>
              <a:rPr lang="tr-TR" dirty="0"/>
              <a:t> Yapılandırılmış </a:t>
            </a:r>
            <a:r>
              <a:rPr lang="tr-TR" dirty="0" smtClean="0"/>
              <a:t>gözlem</a:t>
            </a:r>
          </a:p>
          <a:p>
            <a:pPr marL="0" indent="0">
              <a:lnSpc>
                <a:spcPct val="110000"/>
              </a:lnSpc>
              <a:spcBef>
                <a:spcPts val="0"/>
              </a:spcBef>
              <a:buNone/>
            </a:pPr>
            <a:endParaRPr lang="tr-TR" dirty="0" smtClean="0"/>
          </a:p>
          <a:p>
            <a:pPr marL="0" indent="0">
              <a:lnSpc>
                <a:spcPct val="110000"/>
              </a:lnSpc>
              <a:spcBef>
                <a:spcPts val="0"/>
              </a:spcBef>
              <a:buNone/>
            </a:pPr>
            <a:r>
              <a:rPr lang="tr-TR" dirty="0" smtClean="0"/>
              <a:t>B. Katılımcı Durumuna Göre</a:t>
            </a:r>
          </a:p>
          <a:p>
            <a:pPr marL="0" indent="0">
              <a:lnSpc>
                <a:spcPct val="110000"/>
              </a:lnSpc>
              <a:spcBef>
                <a:spcPts val="0"/>
              </a:spcBef>
              <a:buNone/>
            </a:pPr>
            <a:r>
              <a:rPr lang="tr-TR" dirty="0" smtClean="0"/>
              <a:t>    1. Katılımcı </a:t>
            </a:r>
            <a:r>
              <a:rPr lang="tr-TR" dirty="0"/>
              <a:t>gözlem: </a:t>
            </a:r>
            <a:endParaRPr lang="tr-TR" dirty="0" smtClean="0"/>
          </a:p>
          <a:p>
            <a:pPr marL="0" indent="0">
              <a:lnSpc>
                <a:spcPct val="110000"/>
              </a:lnSpc>
              <a:spcBef>
                <a:spcPts val="0"/>
              </a:spcBef>
              <a:buNone/>
            </a:pPr>
            <a:r>
              <a:rPr lang="tr-TR" dirty="0" smtClean="0"/>
              <a:t>    2. Katılımcı </a:t>
            </a:r>
            <a:r>
              <a:rPr lang="tr-TR" dirty="0"/>
              <a:t>olunmayan </a:t>
            </a:r>
            <a:r>
              <a:rPr lang="tr-TR" dirty="0" smtClean="0"/>
              <a:t>gözlem</a:t>
            </a:r>
          </a:p>
          <a:p>
            <a:pPr marL="0" indent="0">
              <a:lnSpc>
                <a:spcPct val="110000"/>
              </a:lnSpc>
              <a:spcBef>
                <a:spcPts val="0"/>
              </a:spcBef>
              <a:buNone/>
            </a:pPr>
            <a:r>
              <a:rPr lang="tr-TR" dirty="0" smtClean="0"/>
              <a:t>    3. Katılımcı </a:t>
            </a:r>
            <a:r>
              <a:rPr lang="tr-TR" dirty="0"/>
              <a:t>olarak gözlemci</a:t>
            </a:r>
          </a:p>
        </p:txBody>
      </p:sp>
    </p:spTree>
    <p:extLst>
      <p:ext uri="{BB962C8B-B14F-4D97-AF65-F5344CB8AC3E}">
        <p14:creationId xmlns:p14="http://schemas.microsoft.com/office/powerpoint/2010/main" val="330533780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pPr algn="ctr"/>
            <a:r>
              <a:rPr lang="tr-TR" sz="3600" b="1" dirty="0" smtClean="0"/>
              <a:t>Veri Toplama Aracı Geliştirme: Anket ve </a:t>
            </a:r>
            <a:r>
              <a:rPr lang="tr-TR" sz="3600" b="1" dirty="0" err="1" smtClean="0"/>
              <a:t>Likert</a:t>
            </a:r>
            <a:r>
              <a:rPr lang="tr-TR" sz="3600" b="1" dirty="0" smtClean="0"/>
              <a:t> Tipi Ölçek  </a:t>
            </a:r>
            <a:r>
              <a:rPr lang="tr-TR" sz="3600" b="1" dirty="0"/>
              <a:t>Geliştirme </a:t>
            </a:r>
            <a:r>
              <a:rPr lang="tr-TR" sz="3600" b="1" dirty="0" smtClean="0"/>
              <a:t>Süreci</a:t>
            </a:r>
            <a:endParaRPr lang="tr-TR" sz="3600" dirty="0"/>
          </a:p>
        </p:txBody>
      </p:sp>
      <p:sp>
        <p:nvSpPr>
          <p:cNvPr id="3" name="İçerik Yer Tutucusu 2"/>
          <p:cNvSpPr>
            <a:spLocks noGrp="1"/>
          </p:cNvSpPr>
          <p:nvPr>
            <p:ph idx="1"/>
          </p:nvPr>
        </p:nvSpPr>
        <p:spPr>
          <a:xfrm>
            <a:off x="838200" y="1825624"/>
            <a:ext cx="10515600" cy="4678693"/>
          </a:xfrm>
        </p:spPr>
        <p:txBody>
          <a:bodyPr>
            <a:normAutofit fontScale="92500" lnSpcReduction="10000"/>
          </a:bodyPr>
          <a:lstStyle/>
          <a:p>
            <a:pPr marL="0" indent="0">
              <a:lnSpc>
                <a:spcPct val="120000"/>
              </a:lnSpc>
              <a:spcBef>
                <a:spcPts val="0"/>
              </a:spcBef>
              <a:buNone/>
            </a:pPr>
            <a:r>
              <a:rPr lang="tr-TR" dirty="0" smtClean="0"/>
              <a:t>Bir </a:t>
            </a:r>
            <a:r>
              <a:rPr lang="tr-TR" dirty="0"/>
              <a:t>anketin geliştirilmesi genelde aşağıda belirtilen aşamalardan </a:t>
            </a:r>
            <a:r>
              <a:rPr lang="tr-TR" dirty="0" smtClean="0"/>
              <a:t>oluşmaktadır:</a:t>
            </a:r>
            <a:endParaRPr lang="tr-TR" dirty="0" smtClean="0"/>
          </a:p>
          <a:p>
            <a:pPr marL="0" indent="0">
              <a:lnSpc>
                <a:spcPct val="120000"/>
              </a:lnSpc>
              <a:spcBef>
                <a:spcPts val="0"/>
              </a:spcBef>
              <a:buNone/>
            </a:pPr>
            <a:endParaRPr lang="tr-TR" dirty="0"/>
          </a:p>
          <a:p>
            <a:pPr marL="0" indent="0">
              <a:lnSpc>
                <a:spcPct val="120000"/>
              </a:lnSpc>
              <a:spcBef>
                <a:spcPts val="0"/>
              </a:spcBef>
              <a:buNone/>
            </a:pPr>
            <a:r>
              <a:rPr lang="tr-TR" dirty="0" smtClean="0"/>
              <a:t>1</a:t>
            </a:r>
            <a:r>
              <a:rPr lang="tr-TR" dirty="0"/>
              <a:t>. Anketin planlanması </a:t>
            </a:r>
          </a:p>
          <a:p>
            <a:pPr marL="0" indent="0">
              <a:lnSpc>
                <a:spcPct val="120000"/>
              </a:lnSpc>
              <a:spcBef>
                <a:spcPts val="0"/>
              </a:spcBef>
              <a:buNone/>
            </a:pPr>
            <a:r>
              <a:rPr lang="tr-TR" dirty="0" smtClean="0"/>
              <a:t>2</a:t>
            </a:r>
            <a:r>
              <a:rPr lang="tr-TR" dirty="0"/>
              <a:t>. Anket maddelerinin yazılması </a:t>
            </a:r>
            <a:endParaRPr lang="tr-TR" dirty="0" smtClean="0"/>
          </a:p>
          <a:p>
            <a:pPr marL="0" indent="0" algn="just">
              <a:lnSpc>
                <a:spcPct val="120000"/>
              </a:lnSpc>
              <a:spcBef>
                <a:spcPts val="0"/>
              </a:spcBef>
              <a:buNone/>
            </a:pPr>
            <a:r>
              <a:rPr lang="tr-TR" dirty="0" smtClean="0"/>
              <a:t>3.Anket </a:t>
            </a:r>
            <a:r>
              <a:rPr lang="tr-TR" dirty="0"/>
              <a:t>maddelerinin düzenlenmesi ve yönergenin yazılması, uzman görüşünün alınması </a:t>
            </a:r>
          </a:p>
          <a:p>
            <a:pPr marL="0" indent="0" algn="just">
              <a:lnSpc>
                <a:spcPct val="120000"/>
              </a:lnSpc>
              <a:spcBef>
                <a:spcPts val="0"/>
              </a:spcBef>
              <a:buNone/>
            </a:pPr>
            <a:r>
              <a:rPr lang="tr-TR" dirty="0"/>
              <a:t>4. Ön uygulama yapılması ve ön uygulama sonuçlarına göre düzeltme ve düzenlemelerin yapılması </a:t>
            </a:r>
          </a:p>
          <a:p>
            <a:pPr marL="0" indent="0" algn="just">
              <a:lnSpc>
                <a:spcPct val="120000"/>
              </a:lnSpc>
              <a:spcBef>
                <a:spcPts val="0"/>
              </a:spcBef>
              <a:buNone/>
            </a:pPr>
            <a:r>
              <a:rPr lang="fi-FI" dirty="0"/>
              <a:t>5. Ankete son biçiminin </a:t>
            </a:r>
            <a:r>
              <a:rPr lang="fi-FI" dirty="0" smtClean="0"/>
              <a:t>verilmesi </a:t>
            </a:r>
            <a:endParaRPr lang="fi-FI" dirty="0"/>
          </a:p>
          <a:p>
            <a:pPr marL="0" indent="0">
              <a:lnSpc>
                <a:spcPct val="120000"/>
              </a:lnSpc>
              <a:spcBef>
                <a:spcPts val="0"/>
              </a:spcBef>
              <a:buNone/>
            </a:pPr>
            <a:endParaRPr lang="tr-TR" dirty="0"/>
          </a:p>
        </p:txBody>
      </p:sp>
    </p:spTree>
    <p:extLst>
      <p:ext uri="{BB962C8B-B14F-4D97-AF65-F5344CB8AC3E}">
        <p14:creationId xmlns:p14="http://schemas.microsoft.com/office/powerpoint/2010/main" val="154624779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pPr algn="ctr"/>
            <a:r>
              <a:rPr lang="tr-TR" sz="3600" b="1" dirty="0"/>
              <a:t>Veri Toplama Aracı Geliştirme: Anket ve </a:t>
            </a:r>
            <a:r>
              <a:rPr lang="tr-TR" sz="3600" b="1" dirty="0" err="1"/>
              <a:t>Likert</a:t>
            </a:r>
            <a:r>
              <a:rPr lang="tr-TR" sz="3600" b="1" dirty="0"/>
              <a:t> Tipi Ölçek  Geliştirme Süreci</a:t>
            </a:r>
            <a:endParaRPr lang="tr-TR" sz="3600" dirty="0"/>
          </a:p>
        </p:txBody>
      </p:sp>
      <p:sp>
        <p:nvSpPr>
          <p:cNvPr id="3" name="İçerik Yer Tutucusu 2"/>
          <p:cNvSpPr>
            <a:spLocks noGrp="1"/>
          </p:cNvSpPr>
          <p:nvPr>
            <p:ph idx="1"/>
          </p:nvPr>
        </p:nvSpPr>
        <p:spPr/>
        <p:txBody>
          <a:bodyPr/>
          <a:lstStyle/>
          <a:p>
            <a:r>
              <a:rPr lang="tr-TR" dirty="0" smtClean="0"/>
              <a:t>Büyüköztürk ve diğerleri (2013)’e göre anket geliştirme süreci;</a:t>
            </a:r>
          </a:p>
          <a:p>
            <a:endParaRPr lang="tr-TR" dirty="0"/>
          </a:p>
        </p:txBody>
      </p:sp>
      <p:pic>
        <p:nvPicPr>
          <p:cNvPr id="6" name="Resim 5"/>
          <p:cNvPicPr>
            <a:picLocks noChangeAspect="1"/>
          </p:cNvPicPr>
          <p:nvPr/>
        </p:nvPicPr>
        <p:blipFill>
          <a:blip r:embed="rId2"/>
          <a:stretch>
            <a:fillRect/>
          </a:stretch>
        </p:blipFill>
        <p:spPr>
          <a:xfrm>
            <a:off x="581613" y="3154152"/>
            <a:ext cx="10277055" cy="2332247"/>
          </a:xfrm>
          <a:prstGeom prst="rect">
            <a:avLst/>
          </a:prstGeom>
        </p:spPr>
      </p:pic>
    </p:spTree>
    <p:extLst>
      <p:ext uri="{BB962C8B-B14F-4D97-AF65-F5344CB8AC3E}">
        <p14:creationId xmlns:p14="http://schemas.microsoft.com/office/powerpoint/2010/main" val="39599528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pPr algn="ctr"/>
            <a:r>
              <a:rPr lang="tr-TR" sz="3600" b="1" dirty="0"/>
              <a:t>Veri Toplama Aracı Geliştirme: Anket ve </a:t>
            </a:r>
            <a:r>
              <a:rPr lang="tr-TR" sz="3600" b="1" dirty="0" err="1"/>
              <a:t>Likert</a:t>
            </a:r>
            <a:r>
              <a:rPr lang="tr-TR" sz="3600" b="1" dirty="0"/>
              <a:t> Tipi Ölçek  Geliştirme </a:t>
            </a:r>
            <a:r>
              <a:rPr lang="tr-TR" sz="3600" b="1" dirty="0" smtClean="0"/>
              <a:t>Süreci (Büyüköztürk vd., 2013)</a:t>
            </a:r>
            <a:endParaRPr lang="tr-TR" sz="3600" dirty="0"/>
          </a:p>
        </p:txBody>
      </p:sp>
      <p:sp>
        <p:nvSpPr>
          <p:cNvPr id="3" name="İçerik Yer Tutucusu 2"/>
          <p:cNvSpPr>
            <a:spLocks noGrp="1"/>
          </p:cNvSpPr>
          <p:nvPr>
            <p:ph idx="1"/>
          </p:nvPr>
        </p:nvSpPr>
        <p:spPr>
          <a:xfrm>
            <a:off x="838199" y="1825624"/>
            <a:ext cx="10652185" cy="4575175"/>
          </a:xfrm>
        </p:spPr>
        <p:txBody>
          <a:bodyPr>
            <a:normAutofit fontScale="92500" lnSpcReduction="10000"/>
          </a:bodyPr>
          <a:lstStyle/>
          <a:p>
            <a:pPr marL="514350" indent="-514350">
              <a:lnSpc>
                <a:spcPct val="100000"/>
              </a:lnSpc>
              <a:spcBef>
                <a:spcPts val="0"/>
              </a:spcBef>
              <a:buAutoNum type="arabicPeriod"/>
            </a:pPr>
            <a:r>
              <a:rPr lang="tr-TR" b="1" dirty="0" smtClean="0"/>
              <a:t>Problemi tanımlama</a:t>
            </a:r>
          </a:p>
          <a:p>
            <a:pPr marL="514350" indent="-514350">
              <a:lnSpc>
                <a:spcPct val="100000"/>
              </a:lnSpc>
              <a:spcBef>
                <a:spcPts val="0"/>
              </a:spcBef>
              <a:buAutoNum type="arabicPeriod"/>
            </a:pPr>
            <a:endParaRPr lang="tr-TR" b="1" dirty="0" smtClean="0"/>
          </a:p>
          <a:p>
            <a:pPr>
              <a:lnSpc>
                <a:spcPct val="100000"/>
              </a:lnSpc>
              <a:spcBef>
                <a:spcPts val="0"/>
              </a:spcBef>
            </a:pPr>
            <a:r>
              <a:rPr lang="tr-TR" dirty="0"/>
              <a:t>Geçerli bir anket geliştirmek için araştırma probleminin iyi tanımlanması ve araştırmanın amaçlarının olabildiğince kesin, iyi biçimlenmiş ve açıkça anlaşılır bir şekilde belirlenmiş olması </a:t>
            </a:r>
            <a:r>
              <a:rPr lang="tr-TR" dirty="0" smtClean="0"/>
              <a:t>gerekir.</a:t>
            </a:r>
          </a:p>
          <a:p>
            <a:pPr marL="0" indent="0">
              <a:lnSpc>
                <a:spcPct val="100000"/>
              </a:lnSpc>
              <a:spcBef>
                <a:spcPts val="0"/>
              </a:spcBef>
              <a:buNone/>
            </a:pPr>
            <a:endParaRPr lang="tr-TR" dirty="0" smtClean="0"/>
          </a:p>
          <a:p>
            <a:pPr>
              <a:lnSpc>
                <a:spcPct val="100000"/>
              </a:lnSpc>
              <a:spcBef>
                <a:spcPts val="0"/>
              </a:spcBef>
            </a:pPr>
            <a:r>
              <a:rPr lang="tr-TR" dirty="0"/>
              <a:t>Problem tanımlamada incelenecek temel değişken ve ilgili değişkenler kuramsal çerçeve ve ilgili araştırmalardan yararlanılarak belirlenmeye çalışılır. </a:t>
            </a:r>
            <a:endParaRPr lang="tr-TR" dirty="0" smtClean="0"/>
          </a:p>
          <a:p>
            <a:pPr>
              <a:lnSpc>
                <a:spcPct val="100000"/>
              </a:lnSpc>
              <a:spcBef>
                <a:spcPts val="0"/>
              </a:spcBef>
            </a:pPr>
            <a:endParaRPr lang="tr-TR" dirty="0" smtClean="0"/>
          </a:p>
          <a:p>
            <a:pPr>
              <a:lnSpc>
                <a:spcPct val="100000"/>
              </a:lnSpc>
              <a:spcBef>
                <a:spcPts val="0"/>
              </a:spcBef>
            </a:pPr>
            <a:r>
              <a:rPr lang="tr-TR" dirty="0" smtClean="0"/>
              <a:t>Değişkenlerin </a:t>
            </a:r>
            <a:r>
              <a:rPr lang="tr-TR" dirty="0"/>
              <a:t>belirlenmesi, hem araştırmanın hem de hazırlanacak anketin sınırlarını belirlemeye yardımcı olur.</a:t>
            </a:r>
          </a:p>
        </p:txBody>
      </p:sp>
    </p:spTree>
    <p:extLst>
      <p:ext uri="{BB962C8B-B14F-4D97-AF65-F5344CB8AC3E}">
        <p14:creationId xmlns:p14="http://schemas.microsoft.com/office/powerpoint/2010/main" val="350950519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pPr algn="ctr"/>
            <a:r>
              <a:rPr lang="tr-TR" sz="3600" b="1" dirty="0"/>
              <a:t>Veri Toplama Aracı Geliştirme: Anket ve </a:t>
            </a:r>
            <a:r>
              <a:rPr lang="tr-TR" sz="3600" b="1" dirty="0" err="1"/>
              <a:t>Likert</a:t>
            </a:r>
            <a:r>
              <a:rPr lang="tr-TR" sz="3600" b="1" dirty="0"/>
              <a:t> Tipi Ölçek  Geliştirme Süreci (Büyüköztürk vd., 2013)</a:t>
            </a:r>
            <a:endParaRPr lang="tr-TR" sz="3600" dirty="0"/>
          </a:p>
        </p:txBody>
      </p:sp>
      <p:sp>
        <p:nvSpPr>
          <p:cNvPr id="3" name="İçerik Yer Tutucusu 2"/>
          <p:cNvSpPr>
            <a:spLocks noGrp="1"/>
          </p:cNvSpPr>
          <p:nvPr>
            <p:ph idx="1"/>
          </p:nvPr>
        </p:nvSpPr>
        <p:spPr>
          <a:xfrm>
            <a:off x="586596" y="1710923"/>
            <a:ext cx="10515600" cy="4351338"/>
          </a:xfrm>
        </p:spPr>
        <p:txBody>
          <a:bodyPr/>
          <a:lstStyle/>
          <a:p>
            <a:pPr marL="0" indent="0">
              <a:buNone/>
            </a:pPr>
            <a:r>
              <a:rPr lang="tr-TR" sz="2400" b="1" dirty="0" smtClean="0"/>
              <a:t>1. Problemi </a:t>
            </a:r>
            <a:r>
              <a:rPr lang="tr-TR" sz="2400" b="1" dirty="0"/>
              <a:t>tanımlama</a:t>
            </a:r>
          </a:p>
          <a:p>
            <a:endParaRPr lang="tr-TR" dirty="0"/>
          </a:p>
        </p:txBody>
      </p:sp>
      <p:graphicFrame>
        <p:nvGraphicFramePr>
          <p:cNvPr id="4" name="Tablo 3"/>
          <p:cNvGraphicFramePr>
            <a:graphicFrameLocks noGrp="1"/>
          </p:cNvGraphicFramePr>
          <p:nvPr>
            <p:extLst/>
          </p:nvPr>
        </p:nvGraphicFramePr>
        <p:xfrm>
          <a:off x="1912189" y="3157269"/>
          <a:ext cx="8367622" cy="3485070"/>
        </p:xfrm>
        <a:graphic>
          <a:graphicData uri="http://schemas.openxmlformats.org/drawingml/2006/table">
            <a:tbl>
              <a:tblPr firstRow="1" firstCol="1" lastRow="1" lastCol="1" bandRow="1" bandCol="1"/>
              <a:tblGrid>
                <a:gridCol w="4183811">
                  <a:extLst>
                    <a:ext uri="{9D8B030D-6E8A-4147-A177-3AD203B41FA5}">
                      <a16:colId xmlns:a16="http://schemas.microsoft.com/office/drawing/2014/main" val="2865105349"/>
                    </a:ext>
                  </a:extLst>
                </a:gridCol>
                <a:gridCol w="4183811">
                  <a:extLst>
                    <a:ext uri="{9D8B030D-6E8A-4147-A177-3AD203B41FA5}">
                      <a16:colId xmlns:a16="http://schemas.microsoft.com/office/drawing/2014/main" val="3557465168"/>
                    </a:ext>
                  </a:extLst>
                </a:gridCol>
              </a:tblGrid>
              <a:tr h="348507">
                <a:tc>
                  <a:txBody>
                    <a:bodyPr/>
                    <a:lstStyle/>
                    <a:p>
                      <a:pPr algn="just">
                        <a:spcBef>
                          <a:spcPts val="400"/>
                        </a:spcBef>
                        <a:spcAft>
                          <a:spcPts val="400"/>
                        </a:spcAft>
                      </a:pPr>
                      <a:r>
                        <a:rPr lang="tr-TR" sz="1600" dirty="0">
                          <a:solidFill>
                            <a:srgbClr val="000000"/>
                          </a:solidFill>
                          <a:effectLst/>
                          <a:latin typeface="Souvenir Lt BT"/>
                          <a:ea typeface="Times New Roman" panose="02020603050405020304" pitchFamily="18" charset="0"/>
                        </a:rPr>
                        <a:t>Amaç</a:t>
                      </a:r>
                      <a:endParaRPr lang="tr-TR" sz="16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Bef>
                          <a:spcPts val="400"/>
                        </a:spcBef>
                        <a:spcAft>
                          <a:spcPts val="400"/>
                        </a:spcAft>
                      </a:pPr>
                      <a:r>
                        <a:rPr lang="tr-TR" sz="1600">
                          <a:solidFill>
                            <a:srgbClr val="000000"/>
                          </a:solidFill>
                          <a:effectLst/>
                          <a:latin typeface="Souvenir Lt BT"/>
                          <a:ea typeface="Times New Roman" panose="02020603050405020304" pitchFamily="18" charset="0"/>
                        </a:rPr>
                        <a:t>Alt Problem/Alt Amaçlar</a:t>
                      </a:r>
                      <a:endParaRPr lang="tr-TR" sz="16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513014633"/>
                  </a:ext>
                </a:extLst>
              </a:tr>
              <a:tr h="1045521">
                <a:tc rowSpan="3">
                  <a:txBody>
                    <a:bodyPr/>
                    <a:lstStyle/>
                    <a:p>
                      <a:pPr>
                        <a:spcBef>
                          <a:spcPts val="400"/>
                        </a:spcBef>
                        <a:spcAft>
                          <a:spcPts val="400"/>
                        </a:spcAft>
                      </a:pPr>
                      <a:r>
                        <a:rPr lang="tr-TR" sz="1600" dirty="0">
                          <a:solidFill>
                            <a:srgbClr val="000000"/>
                          </a:solidFill>
                          <a:effectLst/>
                          <a:latin typeface="Souvenir Lt BT"/>
                          <a:ea typeface="Times New Roman" panose="02020603050405020304" pitchFamily="18" charset="0"/>
                        </a:rPr>
                        <a:t>Özel Eğitime Gereksinim Duyan (ÖEGD) ve ilköğretimde kaynaştırma programına katılan 6-14 yaş çocukların akranları tarafından istismarı ve ihmalini incelemek</a:t>
                      </a:r>
                      <a:endParaRPr lang="tr-TR" sz="16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Bef>
                          <a:spcPts val="400"/>
                        </a:spcBef>
                        <a:spcAft>
                          <a:spcPts val="400"/>
                        </a:spcAft>
                      </a:pPr>
                      <a:r>
                        <a:rPr lang="tr-TR" sz="1600" dirty="0">
                          <a:solidFill>
                            <a:srgbClr val="000000"/>
                          </a:solidFill>
                          <a:effectLst/>
                          <a:latin typeface="Souvenir Lt BT"/>
                          <a:ea typeface="Times New Roman" panose="02020603050405020304" pitchFamily="18" charset="0"/>
                        </a:rPr>
                        <a:t>1. ÖEGD çocuk ve akranlarının görüşlerine göre ÖEGD çocuklar, akranları tarafından </a:t>
                      </a:r>
                      <a:r>
                        <a:rPr lang="tr-TR" sz="1600" b="1" dirty="0">
                          <a:solidFill>
                            <a:srgbClr val="000000"/>
                          </a:solidFill>
                          <a:effectLst/>
                          <a:latin typeface="Souvenir Lt BT"/>
                          <a:ea typeface="Times New Roman" panose="02020603050405020304" pitchFamily="18" charset="0"/>
                        </a:rPr>
                        <a:t>fiziksel</a:t>
                      </a:r>
                      <a:r>
                        <a:rPr lang="tr-TR" sz="1600" dirty="0">
                          <a:solidFill>
                            <a:srgbClr val="000000"/>
                          </a:solidFill>
                          <a:effectLst/>
                          <a:latin typeface="Souvenir Lt BT"/>
                          <a:ea typeface="Times New Roman" panose="02020603050405020304" pitchFamily="18" charset="0"/>
                        </a:rPr>
                        <a:t> istismar ve ihmale uğramakta mıdırlar?  </a:t>
                      </a:r>
                      <a:endParaRPr lang="tr-TR" sz="16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621079467"/>
                  </a:ext>
                </a:extLst>
              </a:tr>
              <a:tr h="1045521">
                <a:tc vMerge="1">
                  <a:txBody>
                    <a:bodyPr/>
                    <a:lstStyle/>
                    <a:p>
                      <a:endParaRPr lang="tr-TR"/>
                    </a:p>
                  </a:txBody>
                  <a:tcPr/>
                </a:tc>
                <a:tc>
                  <a:txBody>
                    <a:bodyPr/>
                    <a:lstStyle/>
                    <a:p>
                      <a:pPr algn="just">
                        <a:spcBef>
                          <a:spcPts val="400"/>
                        </a:spcBef>
                        <a:spcAft>
                          <a:spcPts val="400"/>
                        </a:spcAft>
                      </a:pPr>
                      <a:r>
                        <a:rPr lang="tr-TR" sz="1600" dirty="0">
                          <a:solidFill>
                            <a:srgbClr val="000000"/>
                          </a:solidFill>
                          <a:effectLst/>
                          <a:latin typeface="Souvenir Lt BT"/>
                          <a:ea typeface="Times New Roman" panose="02020603050405020304" pitchFamily="18" charset="0"/>
                        </a:rPr>
                        <a:t>2. ÖEGD çocuk ve akranlarının görüşlerine göre ÖEGD çocuklar, akranları tarafından </a:t>
                      </a:r>
                      <a:r>
                        <a:rPr lang="tr-TR" sz="1600" b="1" dirty="0">
                          <a:solidFill>
                            <a:srgbClr val="000000"/>
                          </a:solidFill>
                          <a:effectLst/>
                          <a:latin typeface="Souvenir Lt BT"/>
                          <a:ea typeface="Times New Roman" panose="02020603050405020304" pitchFamily="18" charset="0"/>
                        </a:rPr>
                        <a:t>duygusal</a:t>
                      </a:r>
                      <a:r>
                        <a:rPr lang="tr-TR" sz="1600" dirty="0">
                          <a:solidFill>
                            <a:srgbClr val="000000"/>
                          </a:solidFill>
                          <a:effectLst/>
                          <a:latin typeface="Souvenir Lt BT"/>
                          <a:ea typeface="Times New Roman" panose="02020603050405020304" pitchFamily="18" charset="0"/>
                        </a:rPr>
                        <a:t> istismar ve ihmale uğramakta mıdırlar?  </a:t>
                      </a:r>
                      <a:endParaRPr lang="tr-TR" sz="16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565472395"/>
                  </a:ext>
                </a:extLst>
              </a:tr>
              <a:tr h="1045521">
                <a:tc vMerge="1">
                  <a:txBody>
                    <a:bodyPr/>
                    <a:lstStyle/>
                    <a:p>
                      <a:endParaRPr lang="tr-TR"/>
                    </a:p>
                  </a:txBody>
                  <a:tcPr/>
                </a:tc>
                <a:tc>
                  <a:txBody>
                    <a:bodyPr/>
                    <a:lstStyle/>
                    <a:p>
                      <a:pPr algn="just">
                        <a:spcBef>
                          <a:spcPts val="400"/>
                        </a:spcBef>
                        <a:spcAft>
                          <a:spcPts val="400"/>
                        </a:spcAft>
                      </a:pPr>
                      <a:r>
                        <a:rPr lang="tr-TR" sz="1600" dirty="0">
                          <a:solidFill>
                            <a:srgbClr val="000000"/>
                          </a:solidFill>
                          <a:effectLst/>
                          <a:latin typeface="Souvenir Lt BT"/>
                          <a:ea typeface="Times New Roman" panose="02020603050405020304" pitchFamily="18" charset="0"/>
                        </a:rPr>
                        <a:t>3. ÖEGD çocuk ve akranlarının görüşlerine göre ÖEGD çocuklar, akranları tarafından </a:t>
                      </a:r>
                      <a:r>
                        <a:rPr lang="tr-TR" sz="1600" b="1" dirty="0">
                          <a:solidFill>
                            <a:srgbClr val="000000"/>
                          </a:solidFill>
                          <a:effectLst/>
                          <a:latin typeface="Souvenir Lt BT"/>
                          <a:ea typeface="Times New Roman" panose="02020603050405020304" pitchFamily="18" charset="0"/>
                        </a:rPr>
                        <a:t>cinsel</a:t>
                      </a:r>
                      <a:r>
                        <a:rPr lang="tr-TR" sz="1600" dirty="0">
                          <a:solidFill>
                            <a:srgbClr val="000000"/>
                          </a:solidFill>
                          <a:effectLst/>
                          <a:latin typeface="Souvenir Lt BT"/>
                          <a:ea typeface="Times New Roman" panose="02020603050405020304" pitchFamily="18" charset="0"/>
                        </a:rPr>
                        <a:t> istismar ve ihmale uğramakta mıdırlar?  </a:t>
                      </a:r>
                      <a:endParaRPr lang="tr-TR" sz="16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927524268"/>
                  </a:ext>
                </a:extLst>
              </a:tr>
            </a:tbl>
          </a:graphicData>
        </a:graphic>
      </p:graphicFrame>
      <p:sp>
        <p:nvSpPr>
          <p:cNvPr id="5" name="Dikdörtgen 4"/>
          <p:cNvSpPr/>
          <p:nvPr/>
        </p:nvSpPr>
        <p:spPr>
          <a:xfrm>
            <a:off x="586596" y="2161692"/>
            <a:ext cx="11128075" cy="830997"/>
          </a:xfrm>
          <a:prstGeom prst="rect">
            <a:avLst/>
          </a:prstGeom>
        </p:spPr>
        <p:txBody>
          <a:bodyPr wrap="square">
            <a:spAutoFit/>
          </a:bodyPr>
          <a:lstStyle/>
          <a:p>
            <a:r>
              <a:rPr lang="tr-TR" sz="2400" dirty="0">
                <a:solidFill>
                  <a:srgbClr val="000000"/>
                </a:solidFill>
                <a:ea typeface="Times New Roman" panose="02020603050405020304" pitchFamily="18" charset="0"/>
                <a:cs typeface="Times New Roman" panose="02020603050405020304" pitchFamily="18" charset="0"/>
              </a:rPr>
              <a:t>Problem tanımlama ne kadar sistematik yapılırsa araştırmanın genel amaç ve alt amaçlarının oluşturulması o kadar kolay olur</a:t>
            </a:r>
            <a:r>
              <a:rPr lang="tr-TR" sz="2400" dirty="0">
                <a:solidFill>
                  <a:srgbClr val="000000"/>
                </a:solidFill>
                <a:latin typeface="Souvenir Lt BT"/>
                <a:ea typeface="Times New Roman" panose="02020603050405020304" pitchFamily="18" charset="0"/>
                <a:cs typeface="Times New Roman" panose="02020603050405020304" pitchFamily="18" charset="0"/>
              </a:rPr>
              <a:t>. </a:t>
            </a:r>
            <a:endParaRPr lang="tr-TR" sz="2400" dirty="0"/>
          </a:p>
        </p:txBody>
      </p:sp>
    </p:spTree>
    <p:extLst>
      <p:ext uri="{BB962C8B-B14F-4D97-AF65-F5344CB8AC3E}">
        <p14:creationId xmlns:p14="http://schemas.microsoft.com/office/powerpoint/2010/main" val="989513211"/>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517</TotalTime>
  <Words>1141</Words>
  <Application>Microsoft Office PowerPoint</Application>
  <PresentationFormat>Geniş ekran</PresentationFormat>
  <Paragraphs>121</Paragraphs>
  <Slides>17</Slides>
  <Notes>0</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17</vt:i4>
      </vt:variant>
    </vt:vector>
  </HeadingPairs>
  <TitlesOfParts>
    <vt:vector size="23" baseType="lpstr">
      <vt:lpstr>Arial</vt:lpstr>
      <vt:lpstr>Calibri</vt:lpstr>
      <vt:lpstr>Calibri Light</vt:lpstr>
      <vt:lpstr>Souvenir Lt BT</vt:lpstr>
      <vt:lpstr>Times New Roman</vt:lpstr>
      <vt:lpstr>Office Teması</vt:lpstr>
      <vt:lpstr>Veri Toplama Araçları  Anket, Gözlem vb.</vt:lpstr>
      <vt:lpstr>Veri Toplama Teknikleri (Karasar, 2012)</vt:lpstr>
      <vt:lpstr>Veri Toplama Teknikleri (Büyüköztürk vd., 2013)</vt:lpstr>
      <vt:lpstr>Veri Toplama Teknikleri (Büyüköztürk vd., 2013)</vt:lpstr>
      <vt:lpstr>Veri Toplama Teknikleri (Büyüköztürk vd., 2013)</vt:lpstr>
      <vt:lpstr>Veri Toplama Aracı Geliştirme: Anket ve Likert Tipi Ölçek  Geliştirme Süreci</vt:lpstr>
      <vt:lpstr>Veri Toplama Aracı Geliştirme: Anket ve Likert Tipi Ölçek  Geliştirme Süreci</vt:lpstr>
      <vt:lpstr>Veri Toplama Aracı Geliştirme: Anket ve Likert Tipi Ölçek  Geliştirme Süreci (Büyüköztürk vd., 2013)</vt:lpstr>
      <vt:lpstr>Veri Toplama Aracı Geliştirme: Anket ve Likert Tipi Ölçek  Geliştirme Süreci (Büyüköztürk vd., 2013)</vt:lpstr>
      <vt:lpstr>Veri Toplama Aracı Geliştirme: Anket ve Likert Tipi Ölçek  Geliştirme Süreci (Büyüköztürk vd., 2013)</vt:lpstr>
      <vt:lpstr>Veri Toplama Aracı Geliştirme: Anket ve Likert Tipi Ölçek  Geliştirme Süreci (Büyüköztürk vd., 2013)</vt:lpstr>
      <vt:lpstr>Veri Toplama Aracı Geliştirme: Anket ve Likert Tipi Ölçek  Geliştirme Süreci (Büyüköztürk vd., 2013)</vt:lpstr>
      <vt:lpstr>Veri Toplama Aracı Geliştirme: Anket ve Likert Tipi Ölçek  Geliştirme Süreci (Büyüköztürk vd., 2013)</vt:lpstr>
      <vt:lpstr>Veri Toplama Aracı Geliştirme: Anket ve Likert Tipi Ölçek  Geliştirme Süreci (Büyüköztürk vd., 2013)</vt:lpstr>
      <vt:lpstr>Veri Toplama Aracı Geliştirme: Anket ve Likert Tipi Ölçek  Geliştirme Süreci (Büyüköztürk vd., 2013)</vt:lpstr>
      <vt:lpstr>Veri Toplama Aracı Geliştirme: Anket ve Likert Tipi Ölçek  Geliştirme Süreci (Büyüköztürk vd., 2013)</vt:lpstr>
      <vt:lpstr>Kaynakça</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eğitim</dc:creator>
  <cp:lastModifiedBy>TUGCE</cp:lastModifiedBy>
  <cp:revision>86</cp:revision>
  <dcterms:created xsi:type="dcterms:W3CDTF">2017-05-17T14:13:10Z</dcterms:created>
  <dcterms:modified xsi:type="dcterms:W3CDTF">2018-02-01T13:19:10Z</dcterms:modified>
</cp:coreProperties>
</file>