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9" r:id="rId3"/>
    <p:sldId id="257" r:id="rId4"/>
    <p:sldId id="258" r:id="rId5"/>
    <p:sldId id="259" r:id="rId6"/>
    <p:sldId id="286" r:id="rId7"/>
    <p:sldId id="287" r:id="rId8"/>
    <p:sldId id="288" r:id="rId9"/>
    <p:sldId id="285" r:id="rId10"/>
    <p:sldId id="260" r:id="rId11"/>
    <p:sldId id="281" r:id="rId12"/>
    <p:sldId id="280" r:id="rId13"/>
    <p:sldId id="289" r:id="rId14"/>
    <p:sldId id="261" r:id="rId15"/>
    <p:sldId id="282" r:id="rId16"/>
    <p:sldId id="262" r:id="rId17"/>
    <p:sldId id="263" r:id="rId18"/>
    <p:sldId id="264" r:id="rId19"/>
    <p:sldId id="265" r:id="rId20"/>
    <p:sldId id="266" r:id="rId21"/>
    <p:sldId id="267" r:id="rId22"/>
    <p:sldId id="268" r:id="rId23"/>
    <p:sldId id="269" r:id="rId24"/>
    <p:sldId id="270" r:id="rId25"/>
    <p:sldId id="271" r:id="rId26"/>
    <p:sldId id="272" r:id="rId27"/>
    <p:sldId id="273" r:id="rId28"/>
    <p:sldId id="274" r:id="rId29"/>
    <p:sldId id="275" r:id="rId30"/>
    <p:sldId id="276" r:id="rId31"/>
    <p:sldId id="277" r:id="rId32"/>
    <p:sldId id="278" r:id="rId33"/>
    <p:sldId id="283" r:id="rId34"/>
    <p:sldId id="284" r:id="rId35"/>
    <p:sldId id="290"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A3D8622-3062-4E69-B9B9-FC18E26E48ED}" type="datetimeFigureOut">
              <a:rPr lang="tr-TR" smtClean="0"/>
              <a:t>23 Kas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44202AC-8ED6-4BE4-A036-AB536BF8CBB7}" type="slidenum">
              <a:rPr lang="tr-TR" smtClean="0"/>
              <a:t>‹#›</a:t>
            </a:fld>
            <a:endParaRPr lang="tr-TR"/>
          </a:p>
        </p:txBody>
      </p:sp>
    </p:spTree>
    <p:extLst>
      <p:ext uri="{BB962C8B-B14F-4D97-AF65-F5344CB8AC3E}">
        <p14:creationId xmlns:p14="http://schemas.microsoft.com/office/powerpoint/2010/main" val="1767059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A3D8622-3062-4E69-B9B9-FC18E26E48ED}" type="datetimeFigureOut">
              <a:rPr lang="tr-TR" smtClean="0"/>
              <a:t>23 Kas 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44202AC-8ED6-4BE4-A036-AB536BF8CBB7}" type="slidenum">
              <a:rPr lang="tr-TR" smtClean="0"/>
              <a:t>‹#›</a:t>
            </a:fld>
            <a:endParaRPr lang="tr-TR"/>
          </a:p>
        </p:txBody>
      </p:sp>
    </p:spTree>
    <p:extLst>
      <p:ext uri="{BB962C8B-B14F-4D97-AF65-F5344CB8AC3E}">
        <p14:creationId xmlns:p14="http://schemas.microsoft.com/office/powerpoint/2010/main" val="4013739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A3D8622-3062-4E69-B9B9-FC18E26E48ED}" type="datetimeFigureOut">
              <a:rPr lang="tr-TR" smtClean="0"/>
              <a:t>23 Kas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44202AC-8ED6-4BE4-A036-AB536BF8CBB7}" type="slidenum">
              <a:rPr lang="tr-TR" smtClean="0"/>
              <a:t>‹#›</a:t>
            </a:fld>
            <a:endParaRPr lang="tr-TR"/>
          </a:p>
        </p:txBody>
      </p:sp>
    </p:spTree>
    <p:extLst>
      <p:ext uri="{BB962C8B-B14F-4D97-AF65-F5344CB8AC3E}">
        <p14:creationId xmlns:p14="http://schemas.microsoft.com/office/powerpoint/2010/main" val="36076576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A3D8622-3062-4E69-B9B9-FC18E26E48ED}" type="datetimeFigureOut">
              <a:rPr lang="tr-TR" smtClean="0"/>
              <a:t>23 Kas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44202AC-8ED6-4BE4-A036-AB536BF8CBB7}"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5933913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A3D8622-3062-4E69-B9B9-FC18E26E48ED}" type="datetimeFigureOut">
              <a:rPr lang="tr-TR" smtClean="0"/>
              <a:t>23 Kas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44202AC-8ED6-4BE4-A036-AB536BF8CBB7}" type="slidenum">
              <a:rPr lang="tr-TR" smtClean="0"/>
              <a:t>‹#›</a:t>
            </a:fld>
            <a:endParaRPr lang="tr-TR"/>
          </a:p>
        </p:txBody>
      </p:sp>
    </p:spTree>
    <p:extLst>
      <p:ext uri="{BB962C8B-B14F-4D97-AF65-F5344CB8AC3E}">
        <p14:creationId xmlns:p14="http://schemas.microsoft.com/office/powerpoint/2010/main" val="39918532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A3D8622-3062-4E69-B9B9-FC18E26E48ED}" type="datetimeFigureOut">
              <a:rPr lang="tr-TR" smtClean="0"/>
              <a:t>23 Kas 2021</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44202AC-8ED6-4BE4-A036-AB536BF8CBB7}" type="slidenum">
              <a:rPr lang="tr-TR" smtClean="0"/>
              <a:t>‹#›</a:t>
            </a:fld>
            <a:endParaRPr lang="tr-TR"/>
          </a:p>
        </p:txBody>
      </p:sp>
    </p:spTree>
    <p:extLst>
      <p:ext uri="{BB962C8B-B14F-4D97-AF65-F5344CB8AC3E}">
        <p14:creationId xmlns:p14="http://schemas.microsoft.com/office/powerpoint/2010/main" val="2228657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A3D8622-3062-4E69-B9B9-FC18E26E48ED}" type="datetimeFigureOut">
              <a:rPr lang="tr-TR" smtClean="0"/>
              <a:t>23 Kas 2021</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44202AC-8ED6-4BE4-A036-AB536BF8CBB7}" type="slidenum">
              <a:rPr lang="tr-TR" smtClean="0"/>
              <a:t>‹#›</a:t>
            </a:fld>
            <a:endParaRPr lang="tr-TR"/>
          </a:p>
        </p:txBody>
      </p:sp>
    </p:spTree>
    <p:extLst>
      <p:ext uri="{BB962C8B-B14F-4D97-AF65-F5344CB8AC3E}">
        <p14:creationId xmlns:p14="http://schemas.microsoft.com/office/powerpoint/2010/main" val="12521284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3D8622-3062-4E69-B9B9-FC18E26E48ED}" type="datetimeFigureOut">
              <a:rPr lang="tr-TR" smtClean="0"/>
              <a:t>23 Kas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44202AC-8ED6-4BE4-A036-AB536BF8CBB7}" type="slidenum">
              <a:rPr lang="tr-TR" smtClean="0"/>
              <a:t>‹#›</a:t>
            </a:fld>
            <a:endParaRPr lang="tr-TR"/>
          </a:p>
        </p:txBody>
      </p:sp>
    </p:spTree>
    <p:extLst>
      <p:ext uri="{BB962C8B-B14F-4D97-AF65-F5344CB8AC3E}">
        <p14:creationId xmlns:p14="http://schemas.microsoft.com/office/powerpoint/2010/main" val="15867264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3D8622-3062-4E69-B9B9-FC18E26E48ED}" type="datetimeFigureOut">
              <a:rPr lang="tr-TR" smtClean="0"/>
              <a:t>23 Kas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44202AC-8ED6-4BE4-A036-AB536BF8CBB7}" type="slidenum">
              <a:rPr lang="tr-TR" smtClean="0"/>
              <a:t>‹#›</a:t>
            </a:fld>
            <a:endParaRPr lang="tr-TR"/>
          </a:p>
        </p:txBody>
      </p:sp>
    </p:spTree>
    <p:extLst>
      <p:ext uri="{BB962C8B-B14F-4D97-AF65-F5344CB8AC3E}">
        <p14:creationId xmlns:p14="http://schemas.microsoft.com/office/powerpoint/2010/main" val="345368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4A3D8622-3062-4E69-B9B9-FC18E26E48ED}" type="datetimeFigureOut">
              <a:rPr lang="tr-TR" smtClean="0"/>
              <a:t>23 Kas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44202AC-8ED6-4BE4-A036-AB536BF8CBB7}" type="slidenum">
              <a:rPr lang="tr-TR" smtClean="0"/>
              <a:t>‹#›</a:t>
            </a:fld>
            <a:endParaRPr lang="tr-TR"/>
          </a:p>
        </p:txBody>
      </p:sp>
    </p:spTree>
    <p:extLst>
      <p:ext uri="{BB962C8B-B14F-4D97-AF65-F5344CB8AC3E}">
        <p14:creationId xmlns:p14="http://schemas.microsoft.com/office/powerpoint/2010/main" val="985405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A3D8622-3062-4E69-B9B9-FC18E26E48ED}" type="datetimeFigureOut">
              <a:rPr lang="tr-TR" smtClean="0"/>
              <a:t>23 Kas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44202AC-8ED6-4BE4-A036-AB536BF8CBB7}" type="slidenum">
              <a:rPr lang="tr-TR" smtClean="0"/>
              <a:t>‹#›</a:t>
            </a:fld>
            <a:endParaRPr lang="tr-TR"/>
          </a:p>
        </p:txBody>
      </p:sp>
    </p:spTree>
    <p:extLst>
      <p:ext uri="{BB962C8B-B14F-4D97-AF65-F5344CB8AC3E}">
        <p14:creationId xmlns:p14="http://schemas.microsoft.com/office/powerpoint/2010/main" val="559322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3D8622-3062-4E69-B9B9-FC18E26E48ED}" type="datetimeFigureOut">
              <a:rPr lang="tr-TR" smtClean="0"/>
              <a:t>23 Kas 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44202AC-8ED6-4BE4-A036-AB536BF8CBB7}" type="slidenum">
              <a:rPr lang="tr-TR" smtClean="0"/>
              <a:t>‹#›</a:t>
            </a:fld>
            <a:endParaRPr lang="tr-TR"/>
          </a:p>
        </p:txBody>
      </p:sp>
    </p:spTree>
    <p:extLst>
      <p:ext uri="{BB962C8B-B14F-4D97-AF65-F5344CB8AC3E}">
        <p14:creationId xmlns:p14="http://schemas.microsoft.com/office/powerpoint/2010/main" val="139083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3D8622-3062-4E69-B9B9-FC18E26E48ED}" type="datetimeFigureOut">
              <a:rPr lang="tr-TR" smtClean="0"/>
              <a:t>23 Kas 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44202AC-8ED6-4BE4-A036-AB536BF8CBB7}" type="slidenum">
              <a:rPr lang="tr-TR" smtClean="0"/>
              <a:t>‹#›</a:t>
            </a:fld>
            <a:endParaRPr lang="tr-TR"/>
          </a:p>
        </p:txBody>
      </p:sp>
    </p:spTree>
    <p:extLst>
      <p:ext uri="{BB962C8B-B14F-4D97-AF65-F5344CB8AC3E}">
        <p14:creationId xmlns:p14="http://schemas.microsoft.com/office/powerpoint/2010/main" val="44801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4A3D8622-3062-4E69-B9B9-FC18E26E48ED}" type="datetimeFigureOut">
              <a:rPr lang="tr-TR" smtClean="0"/>
              <a:t>23 Kas 2021</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844202AC-8ED6-4BE4-A036-AB536BF8CBB7}" type="slidenum">
              <a:rPr lang="tr-TR" smtClean="0"/>
              <a:t>‹#›</a:t>
            </a:fld>
            <a:endParaRPr lang="tr-TR"/>
          </a:p>
        </p:txBody>
      </p:sp>
    </p:spTree>
    <p:extLst>
      <p:ext uri="{BB962C8B-B14F-4D97-AF65-F5344CB8AC3E}">
        <p14:creationId xmlns:p14="http://schemas.microsoft.com/office/powerpoint/2010/main" val="303789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A3D8622-3062-4E69-B9B9-FC18E26E48ED}" type="datetimeFigureOut">
              <a:rPr lang="tr-TR" smtClean="0"/>
              <a:t>23 Kas 2021</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844202AC-8ED6-4BE4-A036-AB536BF8CBB7}" type="slidenum">
              <a:rPr lang="tr-TR" smtClean="0"/>
              <a:t>‹#›</a:t>
            </a:fld>
            <a:endParaRPr lang="tr-TR"/>
          </a:p>
        </p:txBody>
      </p:sp>
    </p:spTree>
    <p:extLst>
      <p:ext uri="{BB962C8B-B14F-4D97-AF65-F5344CB8AC3E}">
        <p14:creationId xmlns:p14="http://schemas.microsoft.com/office/powerpoint/2010/main" val="2281938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7" name="Date Placeholder 4"/>
          <p:cNvSpPr>
            <a:spLocks noGrp="1"/>
          </p:cNvSpPr>
          <p:nvPr>
            <p:ph type="dt" sz="half" idx="10"/>
          </p:nvPr>
        </p:nvSpPr>
        <p:spPr/>
        <p:txBody>
          <a:bodyPr/>
          <a:lstStyle/>
          <a:p>
            <a:fld id="{4A3D8622-3062-4E69-B9B9-FC18E26E48ED}" type="datetimeFigureOut">
              <a:rPr lang="tr-TR" smtClean="0"/>
              <a:t>23 Kas 2021</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844202AC-8ED6-4BE4-A036-AB536BF8CBB7}" type="slidenum">
              <a:rPr lang="tr-TR" smtClean="0"/>
              <a:t>‹#›</a:t>
            </a:fld>
            <a:endParaRPr lang="tr-TR"/>
          </a:p>
        </p:txBody>
      </p:sp>
    </p:spTree>
    <p:extLst>
      <p:ext uri="{BB962C8B-B14F-4D97-AF65-F5344CB8AC3E}">
        <p14:creationId xmlns:p14="http://schemas.microsoft.com/office/powerpoint/2010/main" val="2061449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A3D8622-3062-4E69-B9B9-FC18E26E48ED}" type="datetimeFigureOut">
              <a:rPr lang="tr-TR" smtClean="0"/>
              <a:t>23 Kas 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44202AC-8ED6-4BE4-A036-AB536BF8CBB7}" type="slidenum">
              <a:rPr lang="tr-TR" smtClean="0"/>
              <a:t>‹#›</a:t>
            </a:fld>
            <a:endParaRPr lang="tr-TR"/>
          </a:p>
        </p:txBody>
      </p:sp>
    </p:spTree>
    <p:extLst>
      <p:ext uri="{BB962C8B-B14F-4D97-AF65-F5344CB8AC3E}">
        <p14:creationId xmlns:p14="http://schemas.microsoft.com/office/powerpoint/2010/main" val="3626238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3D8622-3062-4E69-B9B9-FC18E26E48ED}" type="datetimeFigureOut">
              <a:rPr lang="tr-TR" smtClean="0"/>
              <a:t>23 Kas 2021</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844202AC-8ED6-4BE4-A036-AB536BF8CBB7}" type="slidenum">
              <a:rPr lang="tr-TR" smtClean="0"/>
              <a:t>‹#›</a:t>
            </a:fld>
            <a:endParaRPr lang="tr-TR"/>
          </a:p>
        </p:txBody>
      </p:sp>
    </p:spTree>
    <p:extLst>
      <p:ext uri="{BB962C8B-B14F-4D97-AF65-F5344CB8AC3E}">
        <p14:creationId xmlns:p14="http://schemas.microsoft.com/office/powerpoint/2010/main" val="34460541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www.nevsehireo.org.tr/indir-1607304PNaaaaa.doc"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smtClean="0"/>
              <a:t>REÇETE ÇEŞİTLERİ</a:t>
            </a:r>
            <a:endParaRPr lang="tr-TR" b="1" dirty="0"/>
          </a:p>
        </p:txBody>
      </p:sp>
    </p:spTree>
    <p:extLst>
      <p:ext uri="{BB962C8B-B14F-4D97-AF65-F5344CB8AC3E}">
        <p14:creationId xmlns:p14="http://schemas.microsoft.com/office/powerpoint/2010/main" val="2855261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2. </a:t>
            </a:r>
            <a:r>
              <a:rPr lang="tr-TR" b="1" dirty="0"/>
              <a:t>Reçete Türü; 	</a:t>
            </a:r>
            <a:endParaRPr lang="tr-TR" b="1" dirty="0" smtClean="0"/>
          </a:p>
          <a:p>
            <a:r>
              <a:rPr lang="tr-TR" dirty="0" smtClean="0"/>
              <a:t>- </a:t>
            </a:r>
            <a:r>
              <a:rPr lang="tr-TR" dirty="0"/>
              <a:t>Normal</a:t>
            </a:r>
          </a:p>
          <a:p>
            <a:r>
              <a:rPr lang="tr-TR" dirty="0"/>
              <a:t>- Kırmızı</a:t>
            </a:r>
          </a:p>
          <a:p>
            <a:r>
              <a:rPr lang="tr-TR" dirty="0"/>
              <a:t>- Turuncu</a:t>
            </a:r>
          </a:p>
          <a:p>
            <a:r>
              <a:rPr lang="tr-TR" dirty="0"/>
              <a:t>- Mor</a:t>
            </a:r>
          </a:p>
          <a:p>
            <a:r>
              <a:rPr lang="tr-TR" dirty="0"/>
              <a:t>- Yeşil</a:t>
            </a:r>
          </a:p>
          <a:p>
            <a:pPr algn="just"/>
            <a:r>
              <a:rPr lang="tr-TR" dirty="0"/>
              <a:t>Bu bölümde eğer hekim kırmızı, mor, turuncu, yeşil reçete kapsamında bir ilaç yazacaksa eğer reçete türü olarak ilgili reçeteyi seçmesi gerekmektedir.</a:t>
            </a:r>
          </a:p>
          <a:p>
            <a:endParaRPr lang="tr-TR" dirty="0"/>
          </a:p>
        </p:txBody>
      </p:sp>
    </p:spTree>
    <p:extLst>
      <p:ext uri="{BB962C8B-B14F-4D97-AF65-F5344CB8AC3E}">
        <p14:creationId xmlns:p14="http://schemas.microsoft.com/office/powerpoint/2010/main" val="38105953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37488" y="1562264"/>
            <a:ext cx="8946541" cy="4195481"/>
          </a:xfrm>
        </p:spPr>
        <p:txBody>
          <a:bodyPr>
            <a:normAutofit lnSpcReduction="10000"/>
          </a:bodyPr>
          <a:lstStyle/>
          <a:p>
            <a:pPr>
              <a:buNone/>
            </a:pPr>
            <a:r>
              <a:rPr lang="tr-TR" altLang="tr-TR" b="1" dirty="0" smtClean="0"/>
              <a:t>Normal </a:t>
            </a:r>
            <a:r>
              <a:rPr lang="tr-TR" altLang="tr-TR" b="1" dirty="0"/>
              <a:t>reçete: </a:t>
            </a:r>
            <a:endParaRPr lang="tr-TR" altLang="tr-TR" b="1" dirty="0" smtClean="0"/>
          </a:p>
          <a:p>
            <a:r>
              <a:rPr lang="tr-TR" dirty="0"/>
              <a:t>Doktorlar tarafından hastalara reçete edilen </a:t>
            </a:r>
            <a:r>
              <a:rPr lang="tr-TR" b="1" dirty="0"/>
              <a:t>ilaçların çok büyük bir çoğunluğu</a:t>
            </a:r>
            <a:r>
              <a:rPr lang="tr-TR" dirty="0"/>
              <a:t> beyaz reçete içerisinde yer almaktadır. </a:t>
            </a:r>
            <a:r>
              <a:rPr lang="tr-TR" b="1" dirty="0"/>
              <a:t>Kontrole tabi olmayan</a:t>
            </a:r>
            <a:r>
              <a:rPr lang="tr-TR" dirty="0"/>
              <a:t> ilaçlar beyaz reçete ile verilmektedir.</a:t>
            </a:r>
          </a:p>
          <a:p>
            <a:r>
              <a:rPr lang="tr-TR" dirty="0"/>
              <a:t>Beyaz reçeteler tüm Hekimler tarafından reçete edilebilmektedir. Pratisyen Hekimler veya </a:t>
            </a:r>
            <a:r>
              <a:rPr lang="tr-TR" dirty="0" smtClean="0"/>
              <a:t>uzman hekimler</a:t>
            </a:r>
            <a:r>
              <a:rPr lang="tr-TR" dirty="0"/>
              <a:t> beyaz reçete ile ilaçlarını yazabilirler.</a:t>
            </a:r>
          </a:p>
          <a:p>
            <a:r>
              <a:rPr lang="tr-TR" dirty="0"/>
              <a:t>Antibiyotikler, basit ağrı kesiciler, diyabet ve tansiyon ilaçları beyaz reçete sınıfı içerisinde reçete edilebilen ilaçlardandır.</a:t>
            </a:r>
          </a:p>
          <a:p>
            <a:pPr>
              <a:buNone/>
            </a:pPr>
            <a:endParaRPr lang="tr-TR" altLang="tr-TR" b="1" dirty="0"/>
          </a:p>
          <a:p>
            <a:r>
              <a:rPr lang="en-US" altLang="tr-TR" dirty="0" smtClean="0"/>
              <a:t>01/01/2014 </a:t>
            </a:r>
            <a:r>
              <a:rPr lang="en-US" altLang="tr-TR" dirty="0" err="1"/>
              <a:t>tarihinden</a:t>
            </a:r>
            <a:r>
              <a:rPr lang="en-US" altLang="tr-TR" dirty="0"/>
              <a:t> </a:t>
            </a:r>
            <a:r>
              <a:rPr lang="en-US" altLang="tr-TR" dirty="0" err="1"/>
              <a:t>bu</a:t>
            </a:r>
            <a:r>
              <a:rPr lang="en-US" altLang="tr-TR" dirty="0"/>
              <a:t> </a:t>
            </a:r>
            <a:r>
              <a:rPr lang="en-US" altLang="tr-TR" dirty="0" err="1"/>
              <a:t>yana</a:t>
            </a:r>
            <a:r>
              <a:rPr lang="en-US" altLang="tr-TR" dirty="0"/>
              <a:t> </a:t>
            </a:r>
            <a:r>
              <a:rPr lang="en-US" altLang="tr-TR" dirty="0" err="1"/>
              <a:t>hastanler</a:t>
            </a:r>
            <a:r>
              <a:rPr lang="en-US" altLang="tr-TR" dirty="0"/>
              <a:t> </a:t>
            </a:r>
            <a:r>
              <a:rPr lang="en-US" altLang="tr-TR" dirty="0" err="1"/>
              <a:t>dahil</a:t>
            </a:r>
            <a:r>
              <a:rPr lang="en-US" altLang="tr-TR" dirty="0"/>
              <a:t> e-</a:t>
            </a:r>
            <a:r>
              <a:rPr lang="en-US" altLang="tr-TR" dirty="0" err="1"/>
              <a:t>reçeteye</a:t>
            </a:r>
            <a:r>
              <a:rPr lang="en-US" altLang="tr-TR" dirty="0"/>
              <a:t> </a:t>
            </a:r>
            <a:r>
              <a:rPr lang="en-US" altLang="tr-TR" dirty="0" err="1"/>
              <a:t>geçilmiştir</a:t>
            </a:r>
            <a:r>
              <a:rPr lang="en-US" altLang="tr-TR" dirty="0"/>
              <a:t>.</a:t>
            </a:r>
            <a:endParaRPr lang="tr-TR" altLang="tr-TR" dirty="0"/>
          </a:p>
          <a:p>
            <a:endParaRPr lang="tr-TR" dirty="0"/>
          </a:p>
        </p:txBody>
      </p:sp>
    </p:spTree>
    <p:extLst>
      <p:ext uri="{BB962C8B-B14F-4D97-AF65-F5344CB8AC3E}">
        <p14:creationId xmlns:p14="http://schemas.microsoft.com/office/powerpoint/2010/main" val="18250801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7049" y="1167703"/>
            <a:ext cx="10515600" cy="4351338"/>
          </a:xfrm>
        </p:spPr>
        <p:txBody>
          <a:bodyPr>
            <a:normAutofit/>
          </a:bodyPr>
          <a:lstStyle/>
          <a:p>
            <a:pPr>
              <a:lnSpc>
                <a:spcPct val="80000"/>
              </a:lnSpc>
              <a:buNone/>
            </a:pPr>
            <a:r>
              <a:rPr lang="tr-TR" altLang="tr-TR" b="1" dirty="0"/>
              <a:t>Yeşil reçete: </a:t>
            </a:r>
          </a:p>
          <a:p>
            <a:pPr>
              <a:lnSpc>
                <a:spcPct val="80000"/>
              </a:lnSpc>
            </a:pPr>
            <a:r>
              <a:rPr lang="tr-TR" altLang="tr-TR" dirty="0"/>
              <a:t>1971 “</a:t>
            </a:r>
            <a:r>
              <a:rPr lang="tr-TR" altLang="tr-TR" dirty="0" err="1"/>
              <a:t>Psikotrop</a:t>
            </a:r>
            <a:r>
              <a:rPr lang="tr-TR" altLang="tr-TR" dirty="0"/>
              <a:t> Maddeler Sözleşmesi” uyarınca bağımlılık ve kötüye kullanma potansiyeli olan ilaçlar için düzenlenen reçetedir.</a:t>
            </a:r>
            <a:endParaRPr lang="tr-TR" altLang="tr-TR" b="1" dirty="0"/>
          </a:p>
          <a:p>
            <a:pPr>
              <a:lnSpc>
                <a:spcPct val="80000"/>
              </a:lnSpc>
              <a:buNone/>
            </a:pPr>
            <a:r>
              <a:rPr lang="tr-TR" altLang="tr-TR" b="1" dirty="0"/>
              <a:t>Kırmızı reçete: </a:t>
            </a:r>
          </a:p>
          <a:p>
            <a:pPr>
              <a:lnSpc>
                <a:spcPct val="80000"/>
              </a:lnSpc>
            </a:pPr>
            <a:r>
              <a:rPr lang="tr-TR" altLang="tr-TR" dirty="0"/>
              <a:t>1961 “Uyuşturucu Maddeler Tek Sözleşmesi” uyarınca </a:t>
            </a:r>
            <a:r>
              <a:rPr lang="tr-TR" altLang="tr-TR" dirty="0" err="1"/>
              <a:t>opioidler</a:t>
            </a:r>
            <a:r>
              <a:rPr lang="tr-TR" altLang="tr-TR" dirty="0"/>
              <a:t> ve kokain gibi uluslararası kontrole tabii ajanlar içeren ilaçlar için yazılan reçetelerdir. Bunların dışında sonradan eklenen </a:t>
            </a:r>
            <a:r>
              <a:rPr lang="tr-TR" altLang="tr-TR" dirty="0" err="1"/>
              <a:t>flunitrazepam</a:t>
            </a:r>
            <a:r>
              <a:rPr lang="tr-TR" altLang="tr-TR" dirty="0"/>
              <a:t> ve </a:t>
            </a:r>
            <a:r>
              <a:rPr lang="tr-TR" altLang="tr-TR" dirty="0" err="1"/>
              <a:t>metilfenidat</a:t>
            </a:r>
            <a:r>
              <a:rPr lang="tr-TR" altLang="tr-TR" dirty="0"/>
              <a:t> bulunmaktadır. Bir hasta için en fazla 5-10 günlük reçete düzenlenebilir. </a:t>
            </a:r>
            <a:endParaRPr lang="tr-TR" altLang="tr-TR" dirty="0" smtClean="0"/>
          </a:p>
          <a:p>
            <a:pPr>
              <a:lnSpc>
                <a:spcPct val="80000"/>
              </a:lnSpc>
            </a:pPr>
            <a:r>
              <a:rPr lang="tr-TR" altLang="tr-TR" sz="2400" b="1" dirty="0" smtClean="0"/>
              <a:t>Mor reçete: </a:t>
            </a:r>
          </a:p>
          <a:p>
            <a:pPr>
              <a:lnSpc>
                <a:spcPct val="80000"/>
              </a:lnSpc>
            </a:pPr>
            <a:r>
              <a:rPr lang="tr-TR" altLang="tr-TR" sz="2400" dirty="0" smtClean="0"/>
              <a:t>Kan ve kan ürünleri için düzenlenen reçetelerdir.</a:t>
            </a:r>
            <a:endParaRPr lang="en-US" altLang="tr-TR" sz="2400" dirty="0" smtClean="0"/>
          </a:p>
          <a:p>
            <a:pPr>
              <a:lnSpc>
                <a:spcPct val="80000"/>
              </a:lnSpc>
              <a:buNone/>
            </a:pPr>
            <a:r>
              <a:rPr lang="en-US" altLang="tr-TR" sz="2400" b="1" dirty="0" err="1" smtClean="0"/>
              <a:t>Turuncu</a:t>
            </a:r>
            <a:r>
              <a:rPr lang="en-US" altLang="tr-TR" sz="2400" b="1" dirty="0" smtClean="0"/>
              <a:t> </a:t>
            </a:r>
            <a:r>
              <a:rPr lang="en-US" altLang="tr-TR" sz="2400" b="1" dirty="0" err="1" smtClean="0"/>
              <a:t>reçete</a:t>
            </a:r>
            <a:r>
              <a:rPr lang="en-US" altLang="tr-TR" sz="2400" b="1" dirty="0" smtClean="0"/>
              <a:t>;</a:t>
            </a:r>
          </a:p>
          <a:p>
            <a:pPr>
              <a:lnSpc>
                <a:spcPct val="80000"/>
              </a:lnSpc>
            </a:pPr>
            <a:r>
              <a:rPr lang="en-US" altLang="tr-TR" sz="2400" dirty="0" err="1" smtClean="0"/>
              <a:t>Hemofili</a:t>
            </a:r>
            <a:r>
              <a:rPr lang="en-US" altLang="tr-TR" sz="2400" dirty="0" smtClean="0"/>
              <a:t> </a:t>
            </a:r>
            <a:r>
              <a:rPr lang="en-US" altLang="tr-TR" sz="2400" dirty="0" err="1" smtClean="0"/>
              <a:t>Hastaları</a:t>
            </a:r>
            <a:r>
              <a:rPr lang="en-US" altLang="tr-TR" sz="2400" dirty="0" smtClean="0"/>
              <a:t> </a:t>
            </a:r>
            <a:r>
              <a:rPr lang="tr-TR" altLang="tr-TR" sz="2400" dirty="0" smtClean="0"/>
              <a:t>için bazı kan ürünleri için düzenlenen reçetelerdir. </a:t>
            </a:r>
            <a:endParaRPr lang="tr-TR" dirty="0"/>
          </a:p>
        </p:txBody>
      </p:sp>
    </p:spTree>
    <p:extLst>
      <p:ext uri="{BB962C8B-B14F-4D97-AF65-F5344CB8AC3E}">
        <p14:creationId xmlns:p14="http://schemas.microsoft.com/office/powerpoint/2010/main" val="15556496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buFont typeface="Wingdings" panose="05000000000000000000" pitchFamily="2" charset="2"/>
              <a:buNone/>
            </a:pPr>
            <a:r>
              <a:rPr lang="tr-TR" altLang="tr-TR" b="1" dirty="0"/>
              <a:t>Kırmızı, yeşil, mor, turuncu reçeteler;</a:t>
            </a:r>
          </a:p>
          <a:p>
            <a:pPr algn="just">
              <a:buFont typeface="Wingdings" panose="05000000000000000000" pitchFamily="2" charset="2"/>
              <a:buNone/>
            </a:pPr>
            <a:r>
              <a:rPr lang="tr-TR" altLang="tr-TR" dirty="0"/>
              <a:t>	Reçete türünde bunların beyan edilmesi SGK tarafından yeterli kabul edilecektir. Ancak bu reçeteler Sağlık Bakanlığı mevzuatı doğrultusunda hekim tarafından manuel olarak yine yazılacak, eczane yine Sağlık Bakanlığı mevzuatına göre işlemleri yapmaya devam edecektir. Ancak bu reçeteler Kuruma faturalandırılırken manuel olarak gönderilmeyeceklerdir.</a:t>
            </a:r>
          </a:p>
          <a:p>
            <a:pPr algn="just">
              <a:buFont typeface="Wingdings" panose="05000000000000000000" pitchFamily="2" charset="2"/>
              <a:buNone/>
            </a:pPr>
            <a:endParaRPr lang="tr-TR" altLang="tr-TR" dirty="0"/>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10956696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3. </a:t>
            </a:r>
            <a:r>
              <a:rPr lang="tr-TR" b="1" dirty="0"/>
              <a:t>Reçete Tarihi;</a:t>
            </a:r>
            <a:endParaRPr lang="tr-TR" dirty="0"/>
          </a:p>
          <a:p>
            <a:pPr algn="just"/>
            <a:r>
              <a:rPr lang="tr-TR" dirty="0"/>
              <a:t>Reçete tarihi, takibin tarihi olarak hekimin ekranına HBYS tarafından otomatik olarak getirilmektedir. Ancak istenirse reçete tarihi bu tarihten daha ileri bir tarih olarak seçilebilir. Bu tarihten geri bir tarih seçilmesine izin verilmemektedir.</a:t>
            </a:r>
          </a:p>
          <a:p>
            <a:endParaRPr lang="tr-TR" dirty="0"/>
          </a:p>
        </p:txBody>
      </p:sp>
    </p:spTree>
    <p:extLst>
      <p:ext uri="{BB962C8B-B14F-4D97-AF65-F5344CB8AC3E}">
        <p14:creationId xmlns:p14="http://schemas.microsoft.com/office/powerpoint/2010/main" val="27833104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14039" y="959005"/>
            <a:ext cx="10539761" cy="5217958"/>
          </a:xfrm>
        </p:spPr>
        <p:txBody>
          <a:bodyPr/>
          <a:lstStyle/>
          <a:p>
            <a:pPr algn="just">
              <a:lnSpc>
                <a:spcPct val="80000"/>
              </a:lnSpc>
            </a:pPr>
            <a:endParaRPr lang="tr-TR" altLang="tr-TR" dirty="0" smtClean="0"/>
          </a:p>
          <a:p>
            <a:pPr algn="just">
              <a:lnSpc>
                <a:spcPct val="80000"/>
              </a:lnSpc>
            </a:pPr>
            <a:r>
              <a:rPr lang="tr-TR" altLang="tr-TR" dirty="0" smtClean="0"/>
              <a:t>Yeşil </a:t>
            </a:r>
            <a:r>
              <a:rPr lang="tr-TR" altLang="tr-TR" dirty="0"/>
              <a:t>ve kırmızı reçeteler seri numaralıdır. </a:t>
            </a:r>
            <a:r>
              <a:rPr lang="tr-TR" altLang="tr-TR" dirty="0" smtClean="0"/>
              <a:t>3 nüshadan oluşur</a:t>
            </a:r>
            <a:r>
              <a:rPr lang="tr-TR" altLang="tr-TR" dirty="0"/>
              <a:t>.</a:t>
            </a:r>
          </a:p>
          <a:p>
            <a:pPr algn="just">
              <a:lnSpc>
                <a:spcPct val="80000"/>
              </a:lnSpc>
            </a:pPr>
            <a:r>
              <a:rPr lang="tr-TR" altLang="tr-TR" dirty="0"/>
              <a:t>Reçetenin aslı ile bir kopyası hastaya verilir. Diğer nüsha hekim dosyasında saklanır. </a:t>
            </a:r>
          </a:p>
          <a:p>
            <a:pPr algn="just">
              <a:lnSpc>
                <a:spcPct val="80000"/>
              </a:lnSpc>
            </a:pPr>
            <a:r>
              <a:rPr lang="tr-TR" altLang="tr-TR" dirty="0"/>
              <a:t>Reçete eczaneye geldiğinde reçete sahibi hastanın kimliği ve adresi reçetenin arkasına eczacı tarafından kaydedilir. </a:t>
            </a:r>
          </a:p>
          <a:p>
            <a:pPr algn="just">
              <a:lnSpc>
                <a:spcPct val="80000"/>
              </a:lnSpc>
            </a:pPr>
            <a:r>
              <a:rPr lang="tr-TR" altLang="tr-TR" dirty="0"/>
              <a:t>Eczacılar bu tür reçetenin aslını </a:t>
            </a:r>
            <a:r>
              <a:rPr lang="tr-TR" altLang="tr-TR" dirty="0" smtClean="0"/>
              <a:t>S.B</a:t>
            </a:r>
            <a:r>
              <a:rPr lang="tr-TR" altLang="tr-TR" dirty="0"/>
              <a:t>. </a:t>
            </a:r>
            <a:r>
              <a:rPr lang="tr-TR" altLang="tr-TR" dirty="0" smtClean="0"/>
              <a:t>TİTCK </a:t>
            </a:r>
            <a:r>
              <a:rPr lang="tr-TR" altLang="tr-TR" dirty="0"/>
              <a:t>tarafından kontrol edilmesi için ertesi ayın 20’sine kadar İl</a:t>
            </a:r>
            <a:r>
              <a:rPr lang="en-US" altLang="tr-TR" dirty="0" err="1"/>
              <a:t>çe</a:t>
            </a:r>
            <a:r>
              <a:rPr lang="tr-TR" altLang="tr-TR" dirty="0"/>
              <a:t> Sağlık müdürlüklerine teslim edip bir kopyasını saklarlar.</a:t>
            </a:r>
            <a:endParaRPr lang="en-US" altLang="tr-TR" dirty="0"/>
          </a:p>
          <a:p>
            <a:pPr algn="just">
              <a:lnSpc>
                <a:spcPct val="80000"/>
              </a:lnSpc>
            </a:pPr>
            <a:r>
              <a:rPr lang="en-US" altLang="tr-TR" i="1" dirty="0"/>
              <a:t>e-</a:t>
            </a:r>
            <a:r>
              <a:rPr lang="en-US" altLang="tr-TR" i="1" dirty="0" err="1"/>
              <a:t>reçete</a:t>
            </a:r>
            <a:r>
              <a:rPr lang="en-US" altLang="tr-TR" i="1" dirty="0"/>
              <a:t> </a:t>
            </a:r>
            <a:r>
              <a:rPr lang="en-US" altLang="tr-TR" i="1" dirty="0" err="1"/>
              <a:t>kapsamına</a:t>
            </a:r>
            <a:r>
              <a:rPr lang="en-US" altLang="tr-TR" i="1" dirty="0"/>
              <a:t> </a:t>
            </a:r>
            <a:r>
              <a:rPr lang="en-US" altLang="tr-TR" i="1" dirty="0" err="1"/>
              <a:t>girdi</a:t>
            </a:r>
            <a:endParaRPr lang="tr-TR" altLang="tr-TR" i="1" dirty="0"/>
          </a:p>
          <a:p>
            <a:endParaRPr lang="tr-TR" dirty="0"/>
          </a:p>
        </p:txBody>
      </p:sp>
    </p:spTree>
    <p:extLst>
      <p:ext uri="{BB962C8B-B14F-4D97-AF65-F5344CB8AC3E}">
        <p14:creationId xmlns:p14="http://schemas.microsoft.com/office/powerpoint/2010/main" val="8586811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02888" y="970156"/>
            <a:ext cx="10550912" cy="5206807"/>
          </a:xfrm>
        </p:spPr>
        <p:txBody>
          <a:bodyPr>
            <a:normAutofit fontScale="92500" lnSpcReduction="10000"/>
          </a:bodyPr>
          <a:lstStyle/>
          <a:p>
            <a:r>
              <a:rPr lang="tr-TR" b="1" dirty="0"/>
              <a:t>4. İlaç adı;</a:t>
            </a:r>
            <a:endParaRPr lang="tr-TR" dirty="0"/>
          </a:p>
          <a:p>
            <a:pPr algn="just"/>
            <a:r>
              <a:rPr lang="tr-TR" dirty="0"/>
              <a:t>Kurum sisteminde tarihe bağlı olarak ödenen ilaçların listesi yer almaktadır. HBYS </a:t>
            </a:r>
            <a:r>
              <a:rPr lang="tr-TR" dirty="0" smtClean="0"/>
              <a:t>(Hasta Bilgi Yönetim Sistemi) yazılımlarının </a:t>
            </a:r>
            <a:r>
              <a:rPr lang="tr-TR" dirty="0"/>
              <a:t>bu ilaç listesini alabilmeleri amacıyla web servis hazırlanmıştır. Bu servis sistemin en az yoğun olduğu gece 23.00-07.00 arasında çalışacak olup sağlık hizmet sunucuları bu listeleri tarihe bağlı olarak alabilirler</a:t>
            </a:r>
            <a:r>
              <a:rPr lang="tr-TR" dirty="0" smtClean="0"/>
              <a:t>.</a:t>
            </a:r>
          </a:p>
          <a:p>
            <a:pPr algn="just"/>
            <a:endParaRPr lang="tr-TR" dirty="0"/>
          </a:p>
          <a:p>
            <a:pPr algn="just"/>
            <a:r>
              <a:rPr lang="tr-TR" dirty="0"/>
              <a:t>Hekim, ilaç seçiminde, </a:t>
            </a:r>
            <a:r>
              <a:rPr lang="tr-TR" dirty="0" err="1"/>
              <a:t>SGK’nın</a:t>
            </a:r>
            <a:r>
              <a:rPr lang="tr-TR" dirty="0"/>
              <a:t> geri ödeme listesinde yer alan ilaçları seçebileceği gibi aynı zamanda </a:t>
            </a:r>
            <a:r>
              <a:rPr lang="tr-TR" dirty="0" err="1"/>
              <a:t>SGK’nın</a:t>
            </a:r>
            <a:r>
              <a:rPr lang="tr-TR" dirty="0"/>
              <a:t> geri ödeme listesinde yer almayan ilaçları da seçerek e-reçeteye yazabileceklerdir</a:t>
            </a:r>
            <a:r>
              <a:rPr lang="tr-TR" dirty="0" smtClean="0"/>
              <a:t>.</a:t>
            </a:r>
          </a:p>
          <a:p>
            <a:pPr algn="just"/>
            <a:endParaRPr lang="tr-TR" dirty="0"/>
          </a:p>
          <a:p>
            <a:pPr algn="just"/>
            <a:r>
              <a:rPr lang="tr-TR" dirty="0"/>
              <a:t>Ancak e-reçetenin sisteme kaydı esansında </a:t>
            </a:r>
            <a:r>
              <a:rPr lang="tr-TR" dirty="0" err="1"/>
              <a:t>SGK’nın</a:t>
            </a:r>
            <a:r>
              <a:rPr lang="tr-TR" dirty="0"/>
              <a:t> geri ödeme listesinde yer almayan ilacın geri ödeme listesinde olmadığı bilgisi MEDULA hastane sistemi tarafından ilgili tesise bildirilecektir.</a:t>
            </a:r>
          </a:p>
          <a:p>
            <a:endParaRPr lang="tr-TR" dirty="0"/>
          </a:p>
          <a:p>
            <a:r>
              <a:rPr lang="tr-TR" dirty="0"/>
              <a:t>5. </a:t>
            </a:r>
            <a:r>
              <a:rPr lang="tr-TR" b="1" dirty="0"/>
              <a:t>Kutu adedi; </a:t>
            </a:r>
            <a:r>
              <a:rPr lang="tr-TR" dirty="0"/>
              <a:t>Kutu adedi bu bölümde belirtilecektir.</a:t>
            </a:r>
          </a:p>
          <a:p>
            <a:endParaRPr lang="tr-TR" dirty="0"/>
          </a:p>
          <a:p>
            <a:endParaRPr lang="tr-TR" dirty="0"/>
          </a:p>
        </p:txBody>
      </p:sp>
    </p:spTree>
    <p:extLst>
      <p:ext uri="{BB962C8B-B14F-4D97-AF65-F5344CB8AC3E}">
        <p14:creationId xmlns:p14="http://schemas.microsoft.com/office/powerpoint/2010/main" val="2628750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79863" y="468351"/>
            <a:ext cx="10773937" cy="5708612"/>
          </a:xfrm>
        </p:spPr>
        <p:txBody>
          <a:bodyPr>
            <a:normAutofit/>
          </a:bodyPr>
          <a:lstStyle/>
          <a:p>
            <a:pPr algn="just"/>
            <a:r>
              <a:rPr lang="tr-TR" b="1" dirty="0"/>
              <a:t>6. Kaç kez/Seferde Kaç doz; </a:t>
            </a:r>
            <a:r>
              <a:rPr lang="tr-TR" dirty="0"/>
              <a:t>İlacın kaç sefer ve her bir seferde hangi dozda verileceği bu bölümde belirtilecektir.</a:t>
            </a:r>
          </a:p>
          <a:p>
            <a:pPr algn="just"/>
            <a:endParaRPr lang="tr-TR" dirty="0"/>
          </a:p>
          <a:p>
            <a:pPr algn="just"/>
            <a:r>
              <a:rPr lang="tr-TR" b="1" dirty="0"/>
              <a:t>7. Kullanım periyodu/Birimi; </a:t>
            </a:r>
            <a:r>
              <a:rPr lang="tr-TR" dirty="0"/>
              <a:t>Hekim bu bölümde "Kaç kez/Seferde Kaç doz" bölümüne yazdığı bilginin hangi sürede ne sıklıkla kullanılacağını belirleyecektir.</a:t>
            </a:r>
          </a:p>
          <a:p>
            <a:pPr algn="just"/>
            <a:r>
              <a:rPr lang="tr-TR" dirty="0"/>
              <a:t>Örnek 1; İçinde 20 tablet olan A ilacının "Kaç kez/Seferde Kaç doz" 2*1 yazıldığını kabul edelim. Hekim "</a:t>
            </a:r>
            <a:r>
              <a:rPr lang="tr-TR" b="1" dirty="0"/>
              <a:t>Kullanım periyodu</a:t>
            </a:r>
            <a:r>
              <a:rPr lang="tr-TR" dirty="0"/>
              <a:t>" bölümünde "</a:t>
            </a:r>
            <a:r>
              <a:rPr lang="tr-TR" b="1" dirty="0"/>
              <a:t>1</a:t>
            </a:r>
            <a:r>
              <a:rPr lang="tr-TR" dirty="0"/>
              <a:t>", "</a:t>
            </a:r>
            <a:r>
              <a:rPr lang="tr-TR" b="1" dirty="0"/>
              <a:t>Birimi</a:t>
            </a:r>
            <a:r>
              <a:rPr lang="tr-TR" dirty="0"/>
              <a:t>" bölümünde de "</a:t>
            </a:r>
            <a:r>
              <a:rPr lang="tr-TR" b="1" dirty="0"/>
              <a:t>gün</a:t>
            </a:r>
            <a:r>
              <a:rPr lang="tr-TR" dirty="0"/>
              <a:t>" seçerse "hasta, 1 günde 2*1" tablet kullanacaktır" anlamındadır.</a:t>
            </a:r>
          </a:p>
          <a:p>
            <a:pPr algn="just"/>
            <a:r>
              <a:rPr lang="tr-TR" dirty="0"/>
              <a:t>Örnek 2; İçinde 3 adet tablet bulunan B ilacının "Kaç kez/Seferde Kaç doz" 1*1 yazıldığını kabul edelim. Hekim "</a:t>
            </a:r>
            <a:r>
              <a:rPr lang="tr-TR" b="1" dirty="0"/>
              <a:t>Kullanım periyodu</a:t>
            </a:r>
            <a:r>
              <a:rPr lang="tr-TR" dirty="0"/>
              <a:t>" bölümünde "</a:t>
            </a:r>
            <a:r>
              <a:rPr lang="tr-TR" b="1" dirty="0"/>
              <a:t>1</a:t>
            </a:r>
            <a:r>
              <a:rPr lang="tr-TR" dirty="0"/>
              <a:t>", "</a:t>
            </a:r>
            <a:r>
              <a:rPr lang="tr-TR" b="1" dirty="0"/>
              <a:t>Birimi</a:t>
            </a:r>
            <a:r>
              <a:rPr lang="tr-TR" dirty="0"/>
              <a:t>" bölümünde de "</a:t>
            </a:r>
            <a:r>
              <a:rPr lang="tr-TR" b="1" dirty="0"/>
              <a:t>hafta</a:t>
            </a:r>
            <a:r>
              <a:rPr lang="tr-TR" dirty="0"/>
              <a:t>" seçerse "hasta, 1 haftada1*1" tablet kullanacaktır" anlamındadır.</a:t>
            </a:r>
          </a:p>
          <a:p>
            <a:pPr algn="just"/>
            <a:endParaRPr lang="tr-TR" dirty="0"/>
          </a:p>
          <a:p>
            <a:pPr algn="just"/>
            <a:r>
              <a:rPr lang="tr-TR" dirty="0"/>
              <a:t>8. </a:t>
            </a:r>
            <a:r>
              <a:rPr lang="tr-TR" b="1" dirty="0"/>
              <a:t>Kullanım şekli; </a:t>
            </a:r>
            <a:r>
              <a:rPr lang="tr-TR" dirty="0"/>
              <a:t>Bu alana ilacın kullanım şekli belirtilecektir.</a:t>
            </a:r>
          </a:p>
          <a:p>
            <a:endParaRPr lang="tr-TR" dirty="0"/>
          </a:p>
        </p:txBody>
      </p:sp>
    </p:spTree>
    <p:extLst>
      <p:ext uri="{BB962C8B-B14F-4D97-AF65-F5344CB8AC3E}">
        <p14:creationId xmlns:p14="http://schemas.microsoft.com/office/powerpoint/2010/main" val="27076834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8351" y="568712"/>
            <a:ext cx="10885449" cy="5608251"/>
          </a:xfrm>
        </p:spPr>
        <p:txBody>
          <a:bodyPr>
            <a:normAutofit fontScale="77500" lnSpcReduction="20000"/>
          </a:bodyPr>
          <a:lstStyle/>
          <a:p>
            <a:r>
              <a:rPr lang="tr-TR" b="1" dirty="0"/>
              <a:t>9. İlaç açıklama alanı; </a:t>
            </a:r>
            <a:r>
              <a:rPr lang="tr-TR" dirty="0"/>
              <a:t>SGK tarafından reçete ödemelerinde ilaca göre reçete eki belgeler istenilmektedir. E-reçete uygulamasında bu belgelere ait bilgiler ilaç açıklama alanına girilecektir.</a:t>
            </a:r>
          </a:p>
          <a:p>
            <a:r>
              <a:rPr lang="tr-TR" dirty="0"/>
              <a:t> </a:t>
            </a:r>
          </a:p>
          <a:p>
            <a:pPr lvl="0"/>
            <a:r>
              <a:rPr lang="tr-TR" b="1" dirty="0"/>
              <a:t>Teşhis/Tanı; </a:t>
            </a:r>
            <a:r>
              <a:rPr lang="tr-TR" dirty="0"/>
              <a:t>Bu alana </a:t>
            </a:r>
            <a:r>
              <a:rPr lang="tr-TR" dirty="0" err="1"/>
              <a:t>SGK’nın</a:t>
            </a:r>
            <a:r>
              <a:rPr lang="tr-TR" dirty="0"/>
              <a:t> geri ödeme kapsamında yer alan ilaç ile ilgili özellikle olması istenen teşhis/tanı yazılacaktır.</a:t>
            </a:r>
          </a:p>
          <a:p>
            <a:r>
              <a:rPr lang="tr-TR" dirty="0"/>
              <a:t> </a:t>
            </a:r>
          </a:p>
          <a:p>
            <a:pPr lvl="0"/>
            <a:r>
              <a:rPr lang="tr-TR" b="1" dirty="0"/>
              <a:t>Hasta Güvenlik ve İzlem Formu; </a:t>
            </a:r>
            <a:r>
              <a:rPr lang="tr-TR" dirty="0"/>
              <a:t>Formun ilgili mevzuat hükümlerine göre uygun olarak hasta adına düzenlendiği ibaresi yazılacaktı.</a:t>
            </a:r>
          </a:p>
          <a:p>
            <a:r>
              <a:rPr lang="tr-TR" dirty="0"/>
              <a:t> </a:t>
            </a:r>
          </a:p>
          <a:p>
            <a:pPr lvl="0"/>
            <a:r>
              <a:rPr lang="tr-TR" b="1" dirty="0" err="1"/>
              <a:t>Endikasyon</a:t>
            </a:r>
            <a:r>
              <a:rPr lang="tr-TR" b="1" dirty="0"/>
              <a:t> Dışı Kullanım İzni; </a:t>
            </a:r>
            <a:r>
              <a:rPr lang="tr-TR" dirty="0"/>
              <a:t>Bu açıklama alanına bu belgenin tarihi, sayısı ve geçerlilik süresi yazılabilecektir.</a:t>
            </a:r>
          </a:p>
          <a:p>
            <a:r>
              <a:rPr lang="tr-TR" dirty="0"/>
              <a:t> </a:t>
            </a:r>
          </a:p>
          <a:p>
            <a:pPr lvl="0"/>
            <a:r>
              <a:rPr lang="tr-TR" b="1" dirty="0"/>
              <a:t>Tetkik Sonucu; </a:t>
            </a:r>
            <a:r>
              <a:rPr lang="tr-TR" dirty="0"/>
              <a:t>Bu alana ilaç bedelinin SGK tarafından geri ödemesinin yapılması için istenen tetkiklerin adı, yapıldığı tarih ve sonuçları yazılacaktır.</a:t>
            </a:r>
          </a:p>
          <a:p>
            <a:r>
              <a:rPr lang="tr-TR" dirty="0"/>
              <a:t> </a:t>
            </a:r>
          </a:p>
          <a:p>
            <a:pPr lvl="0"/>
            <a:r>
              <a:rPr lang="tr-TR" b="1" dirty="0"/>
              <a:t>Tedavi Süresi; </a:t>
            </a:r>
            <a:r>
              <a:rPr lang="tr-TR" dirty="0"/>
              <a:t>Bu alana ilgili mevzuat gereği istenilen tedavi süreleri yazılacaktır.</a:t>
            </a:r>
          </a:p>
          <a:p>
            <a:r>
              <a:rPr lang="tr-TR" dirty="0"/>
              <a:t> </a:t>
            </a:r>
          </a:p>
          <a:p>
            <a:pPr lvl="0"/>
            <a:r>
              <a:rPr lang="tr-TR" b="1" dirty="0"/>
              <a:t>Diğer; </a:t>
            </a:r>
            <a:r>
              <a:rPr lang="tr-TR" dirty="0"/>
              <a:t>Bu alana hekim tarafından istenirse yazılan ilaca ait açıklama yazılacaktır. Ayrıca sürekli görevle yurtdışına gönderilenlerin yurt dışı görevine dair resmi belgenin tarih ve sayısı da bu alana yazılabilecektir.</a:t>
            </a:r>
          </a:p>
          <a:p>
            <a:endParaRPr lang="tr-TR" dirty="0"/>
          </a:p>
        </p:txBody>
      </p:sp>
    </p:spTree>
    <p:extLst>
      <p:ext uri="{BB962C8B-B14F-4D97-AF65-F5344CB8AC3E}">
        <p14:creationId xmlns:p14="http://schemas.microsoft.com/office/powerpoint/2010/main" val="29765586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b="1" dirty="0" smtClean="0"/>
              <a:t>10. Doktor </a:t>
            </a:r>
            <a:r>
              <a:rPr lang="tr-TR" b="1" dirty="0"/>
              <a:t>sertifika kodu; </a:t>
            </a:r>
            <a:r>
              <a:rPr lang="tr-TR" dirty="0"/>
              <a:t>Bu alan boş gönderilebileceği gibi gereken durumlarda aile hekimliği sertifikası veya hemodiyaliz sertifikası bilgisi gönderilecektir.</a:t>
            </a:r>
          </a:p>
          <a:p>
            <a:endParaRPr lang="tr-TR" dirty="0"/>
          </a:p>
          <a:p>
            <a:r>
              <a:rPr lang="tr-TR" b="1" dirty="0" smtClean="0"/>
              <a:t>11. Reçetede </a:t>
            </a:r>
            <a:r>
              <a:rPr lang="tr-TR" b="1" dirty="0"/>
              <a:t>tanılar; </a:t>
            </a:r>
            <a:r>
              <a:rPr lang="tr-TR" dirty="0"/>
              <a:t>Tanı olarak ICD-10 tanı kodları seçilecektir.</a:t>
            </a:r>
          </a:p>
          <a:p>
            <a:endParaRPr lang="tr-TR" dirty="0"/>
          </a:p>
        </p:txBody>
      </p:sp>
    </p:spTree>
    <p:extLst>
      <p:ext uri="{BB962C8B-B14F-4D97-AF65-F5344CB8AC3E}">
        <p14:creationId xmlns:p14="http://schemas.microsoft.com/office/powerpoint/2010/main" val="3540630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altLang="tr-TR" dirty="0" smtClean="0"/>
              <a:t>REÇETE</a:t>
            </a:r>
          </a:p>
          <a:p>
            <a:r>
              <a:rPr lang="tr-TR" altLang="tr-TR" dirty="0" smtClean="0"/>
              <a:t>Hekim (veya reçete yazma yetkisi bulunan diğer personel, ör: hemşire, sağlık personeli) tarafından eczacıya yapılmış bir talimat formudur. </a:t>
            </a:r>
          </a:p>
          <a:p>
            <a:endParaRPr lang="tr-TR" altLang="tr-TR" i="1" dirty="0" smtClean="0"/>
          </a:p>
          <a:p>
            <a:r>
              <a:rPr lang="tr-TR" altLang="tr-TR" dirty="0" smtClean="0"/>
              <a:t>Türkiye’de </a:t>
            </a:r>
            <a:r>
              <a:rPr lang="tr-TR" altLang="tr-TR" dirty="0"/>
              <a:t>Tıp doktoru ile Diş ve Veteriner hekimlerin reçete yazma yetkisi kendi yetkinlik alanları içerisinde geçerlidir. </a:t>
            </a:r>
          </a:p>
          <a:p>
            <a:endParaRPr lang="tr-TR" dirty="0"/>
          </a:p>
        </p:txBody>
      </p:sp>
    </p:spTree>
    <p:extLst>
      <p:ext uri="{BB962C8B-B14F-4D97-AF65-F5344CB8AC3E}">
        <p14:creationId xmlns:p14="http://schemas.microsoft.com/office/powerpoint/2010/main" val="13611990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68712" y="546410"/>
            <a:ext cx="10785088" cy="5630553"/>
          </a:xfrm>
        </p:spPr>
        <p:txBody>
          <a:bodyPr>
            <a:normAutofit fontScale="70000" lnSpcReduction="20000"/>
          </a:bodyPr>
          <a:lstStyle/>
          <a:p>
            <a:r>
              <a:rPr lang="tr-TR" b="1" dirty="0" smtClean="0"/>
              <a:t>12. Reçete </a:t>
            </a:r>
            <a:r>
              <a:rPr lang="tr-TR" b="1" dirty="0"/>
              <a:t>açıklama alanı; </a:t>
            </a:r>
            <a:r>
              <a:rPr lang="tr-TR" dirty="0"/>
              <a:t>Kurum tarafından reçete ödemelerinde reçeteye göre reçete eki belgeler istenilmektedir. E-reçete uygulamasında bu belgelere ait bilgiler bu alanlara girilebilecektir.</a:t>
            </a:r>
          </a:p>
          <a:p>
            <a:r>
              <a:rPr lang="tr-TR" dirty="0"/>
              <a:t> </a:t>
            </a:r>
          </a:p>
          <a:p>
            <a:pPr lvl="0"/>
            <a:r>
              <a:rPr lang="tr-TR" b="1" dirty="0"/>
              <a:t>Teşhis/Tanı; </a:t>
            </a:r>
            <a:r>
              <a:rPr lang="tr-TR" dirty="0"/>
              <a:t>Bu alana </a:t>
            </a:r>
            <a:r>
              <a:rPr lang="tr-TR" dirty="0" err="1"/>
              <a:t>SGK’nın</a:t>
            </a:r>
            <a:r>
              <a:rPr lang="tr-TR" dirty="0"/>
              <a:t> geri ödeme kapsamında reçete üzerinde özellikle olması istenen teşhis/tanı yazılacaktır.</a:t>
            </a:r>
          </a:p>
          <a:p>
            <a:r>
              <a:rPr lang="tr-TR" dirty="0"/>
              <a:t> </a:t>
            </a:r>
          </a:p>
          <a:p>
            <a:pPr lvl="0"/>
            <a:r>
              <a:rPr lang="tr-TR" b="1" dirty="0"/>
              <a:t>Hasta Güvenlik ve İzlem Formu</a:t>
            </a:r>
            <a:r>
              <a:rPr lang="tr-TR" dirty="0"/>
              <a:t>; Formun ilgili mevzuat hükümlerine göre uygun olarak hasta adına düzenlendiği ibaresi yazılacaktır.</a:t>
            </a:r>
          </a:p>
          <a:p>
            <a:r>
              <a:rPr lang="tr-TR" dirty="0"/>
              <a:t> </a:t>
            </a:r>
          </a:p>
          <a:p>
            <a:pPr lvl="0"/>
            <a:r>
              <a:rPr lang="tr-TR" b="1" dirty="0" err="1"/>
              <a:t>Endikasyon</a:t>
            </a:r>
            <a:r>
              <a:rPr lang="tr-TR" b="1" dirty="0"/>
              <a:t> Dışı Kullanım İzni; </a:t>
            </a:r>
            <a:r>
              <a:rPr lang="tr-TR" dirty="0"/>
              <a:t>Bu açıklama alanına bu belgenin tarihi, sayısı ve geçerlilik süresi yazılabilecektir.</a:t>
            </a:r>
          </a:p>
          <a:p>
            <a:r>
              <a:rPr lang="tr-TR" dirty="0"/>
              <a:t> </a:t>
            </a:r>
          </a:p>
          <a:p>
            <a:r>
              <a:rPr lang="tr-TR" dirty="0"/>
              <a:t> </a:t>
            </a:r>
          </a:p>
          <a:p>
            <a:pPr lvl="0"/>
            <a:r>
              <a:rPr lang="tr-TR" b="1" dirty="0"/>
              <a:t>Tetkik Sonucu; </a:t>
            </a:r>
            <a:r>
              <a:rPr lang="tr-TR" dirty="0"/>
              <a:t>Bu alana ilaç bedelinin SGK tarafından geri ödemesinin yapılması için istenen tetkiklerin adı, yapıldığı tarih ve sonuçları yazılacaktır.</a:t>
            </a:r>
          </a:p>
          <a:p>
            <a:r>
              <a:rPr lang="tr-TR" dirty="0"/>
              <a:t> </a:t>
            </a:r>
          </a:p>
          <a:p>
            <a:pPr lvl="0"/>
            <a:r>
              <a:rPr lang="tr-TR" b="1" dirty="0"/>
              <a:t>Tedavi Süresi; </a:t>
            </a:r>
            <a:r>
              <a:rPr lang="tr-TR" dirty="0"/>
              <a:t>Bu alana ilgili mevzuat gereği istenilen tedavi süreleri yazılacaktır.</a:t>
            </a:r>
          </a:p>
          <a:p>
            <a:r>
              <a:rPr lang="tr-TR" dirty="0"/>
              <a:t> </a:t>
            </a:r>
          </a:p>
          <a:p>
            <a:r>
              <a:rPr lang="tr-TR" b="1" dirty="0" smtClean="0"/>
              <a:t>Diğer</a:t>
            </a:r>
            <a:r>
              <a:rPr lang="tr-TR" b="1" dirty="0"/>
              <a:t>; </a:t>
            </a:r>
            <a:r>
              <a:rPr lang="tr-TR" dirty="0"/>
              <a:t>Bu alana hekim tarafından istenirse yazılan ilaca ait açıklama yazılacaktır. Ayrıca sürekli görevle yurtdışına gönderilenlerin yurt dışı görevine dair resmi belgenin tarih ve sayısı da bu alana yazılabilecektir.</a:t>
            </a:r>
          </a:p>
          <a:p>
            <a:endParaRPr lang="tr-TR" dirty="0"/>
          </a:p>
        </p:txBody>
      </p:sp>
    </p:spTree>
    <p:extLst>
      <p:ext uri="{BB962C8B-B14F-4D97-AF65-F5344CB8AC3E}">
        <p14:creationId xmlns:p14="http://schemas.microsoft.com/office/powerpoint/2010/main" val="33611937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b="1" dirty="0"/>
              <a:t>ELEKTRONİK REÇETE SAĞLIK HİZMET SUNUCU TARAFINDAN MEDULA SİSTEMİNE NASIL KAYDEDİLECEKTİR?</a:t>
            </a:r>
            <a:endParaRPr lang="tr-TR" dirty="0"/>
          </a:p>
          <a:p>
            <a:endParaRPr lang="tr-TR" dirty="0"/>
          </a:p>
          <a:p>
            <a:pPr algn="just"/>
            <a:r>
              <a:rPr lang="tr-TR" dirty="0" smtClean="0"/>
              <a:t>Sağlık </a:t>
            </a:r>
            <a:r>
              <a:rPr lang="tr-TR" dirty="0"/>
              <a:t>hizmet sunucusunca oluşturulan reçeteler e-reçete web servis kılavuzunda belirtilen </a:t>
            </a:r>
            <a:r>
              <a:rPr lang="tr-TR" b="1" dirty="0" err="1"/>
              <a:t>SGK’ya</a:t>
            </a:r>
            <a:r>
              <a:rPr lang="tr-TR" b="1" dirty="0"/>
              <a:t> kaydet </a:t>
            </a:r>
            <a:r>
              <a:rPr lang="tr-TR" dirty="0"/>
              <a:t>metodu ile MEDULA sistemine kaydedilebilecektir. E-reçete kaydı başarılı ise bu durum MEDULA tarafından ilgili sağlık hizmet sunucusuna "</a:t>
            </a:r>
            <a:r>
              <a:rPr lang="tr-TR" b="1" dirty="0"/>
              <a:t>sonuç başarılı" </a:t>
            </a:r>
            <a:r>
              <a:rPr lang="tr-TR" dirty="0"/>
              <a:t>olarak bildirilecektir. Her bir e-reçete için elektronik reçete numarası oluşturulmuş olacaktır.</a:t>
            </a:r>
          </a:p>
          <a:p>
            <a:endParaRPr lang="tr-TR" dirty="0"/>
          </a:p>
        </p:txBody>
      </p:sp>
    </p:spTree>
    <p:extLst>
      <p:ext uri="{BB962C8B-B14F-4D97-AF65-F5344CB8AC3E}">
        <p14:creationId xmlns:p14="http://schemas.microsoft.com/office/powerpoint/2010/main" val="10935696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b="1" dirty="0"/>
              <a:t>ELEKTRONİK REÇETE SAĞLIK HİZMET SUNUCU TARAFINDAN MEDULA SİSTEMİNDEN NASIL SİLİNECEKTİR?</a:t>
            </a:r>
            <a:endParaRPr lang="tr-TR" dirty="0"/>
          </a:p>
          <a:p>
            <a:endParaRPr lang="tr-TR" dirty="0"/>
          </a:p>
          <a:p>
            <a:pPr algn="just"/>
            <a:r>
              <a:rPr lang="tr-TR" dirty="0" smtClean="0"/>
              <a:t>Sağlık </a:t>
            </a:r>
            <a:r>
              <a:rPr lang="tr-TR" dirty="0"/>
              <a:t>hizmet sunucusunca oluşturulan reçeteler e-reçete web servis kılavuzunda belirtilen, </a:t>
            </a:r>
            <a:r>
              <a:rPr lang="tr-TR" b="1" dirty="0" err="1"/>
              <a:t>SGK’dan</a:t>
            </a:r>
            <a:r>
              <a:rPr lang="tr-TR" b="1" dirty="0"/>
              <a:t> sil </a:t>
            </a:r>
            <a:r>
              <a:rPr lang="tr-TR" dirty="0" smtClean="0"/>
              <a:t>ile </a:t>
            </a:r>
            <a:r>
              <a:rPr lang="tr-TR" b="1" dirty="0"/>
              <a:t>yalnızca eczaneden karşılanmamış </a:t>
            </a:r>
            <a:r>
              <a:rPr lang="tr-TR" dirty="0"/>
              <a:t>e-reçeteler MEDULA sisteminden silinebilmektedir.</a:t>
            </a:r>
          </a:p>
          <a:p>
            <a:pPr algn="just"/>
            <a:endParaRPr lang="tr-TR" dirty="0"/>
          </a:p>
        </p:txBody>
      </p:sp>
    </p:spTree>
    <p:extLst>
      <p:ext uri="{BB962C8B-B14F-4D97-AF65-F5344CB8AC3E}">
        <p14:creationId xmlns:p14="http://schemas.microsoft.com/office/powerpoint/2010/main" val="6592942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58644" y="814039"/>
            <a:ext cx="10495156" cy="5362924"/>
          </a:xfrm>
        </p:spPr>
        <p:txBody>
          <a:bodyPr>
            <a:normAutofit fontScale="92500" lnSpcReduction="20000"/>
          </a:bodyPr>
          <a:lstStyle/>
          <a:p>
            <a:r>
              <a:rPr lang="tr-TR" b="1" dirty="0"/>
              <a:t>ELEKTRONİK REÇETE SAĞLIK HİZMET SUNUCU TARAFINDAN MEDULA SİSTEMİNDEN TEKRAR NASIL GÖRÜNTÜLENECEKTİR?</a:t>
            </a:r>
            <a:endParaRPr lang="tr-TR" dirty="0"/>
          </a:p>
          <a:p>
            <a:endParaRPr lang="tr-TR" dirty="0"/>
          </a:p>
          <a:p>
            <a:pPr algn="just"/>
            <a:r>
              <a:rPr lang="tr-TR" dirty="0" smtClean="0"/>
              <a:t>Sağlık </a:t>
            </a:r>
            <a:r>
              <a:rPr lang="tr-TR" dirty="0"/>
              <a:t>hizmet sunucusu yalnızca kendi tesisinde oluşturulmuş olan e-reçeteyi e-reçete web servis kılavuzunda</a:t>
            </a:r>
            <a:r>
              <a:rPr lang="tr-TR" b="1" dirty="0"/>
              <a:t> </a:t>
            </a:r>
            <a:r>
              <a:rPr lang="tr-TR" dirty="0"/>
              <a:t>belirtilen </a:t>
            </a:r>
            <a:r>
              <a:rPr lang="tr-TR" b="1" dirty="0" err="1"/>
              <a:t>SGK’dan</a:t>
            </a:r>
            <a:r>
              <a:rPr lang="tr-TR" b="1" dirty="0"/>
              <a:t> oku </a:t>
            </a:r>
            <a:r>
              <a:rPr lang="tr-TR" dirty="0"/>
              <a:t>metodunu kullanarak MEDULA sisteminden görüntüleyebilir.</a:t>
            </a:r>
          </a:p>
          <a:p>
            <a:endParaRPr lang="tr-TR" dirty="0"/>
          </a:p>
          <a:p>
            <a:r>
              <a:rPr lang="tr-TR" dirty="0"/>
              <a:t>Bu amaçla iki yöntem oluşturulmuştur;</a:t>
            </a:r>
          </a:p>
          <a:p>
            <a:endParaRPr lang="tr-TR" dirty="0"/>
          </a:p>
          <a:p>
            <a:pPr algn="just"/>
            <a:r>
              <a:rPr lang="tr-TR" b="1" dirty="0"/>
              <a:t>1-Elektronik reçete </a:t>
            </a:r>
            <a:r>
              <a:rPr lang="tr-TR" b="1" dirty="0" err="1"/>
              <a:t>no</a:t>
            </a:r>
            <a:r>
              <a:rPr lang="tr-TR" b="1" dirty="0"/>
              <a:t> ile reçeteyi oku</a:t>
            </a:r>
            <a:r>
              <a:rPr lang="tr-TR" dirty="0"/>
              <a:t>; E-reçetenin oluşturulduğu sağlık hizmet sunucusu tarafından </a:t>
            </a:r>
            <a:r>
              <a:rPr lang="tr-TR" b="1" dirty="0"/>
              <a:t>Elektronik Reçete No </a:t>
            </a:r>
            <a:r>
              <a:rPr lang="tr-TR" dirty="0"/>
              <a:t>girilerek,</a:t>
            </a:r>
          </a:p>
          <a:p>
            <a:pPr algn="just"/>
            <a:endParaRPr lang="tr-TR" dirty="0"/>
          </a:p>
          <a:p>
            <a:pPr algn="just"/>
            <a:r>
              <a:rPr lang="tr-TR" dirty="0"/>
              <a:t>ya da</a:t>
            </a:r>
          </a:p>
          <a:p>
            <a:pPr algn="just"/>
            <a:endParaRPr lang="tr-TR" dirty="0"/>
          </a:p>
          <a:p>
            <a:pPr algn="just"/>
            <a:r>
              <a:rPr lang="tr-TR" b="1" dirty="0"/>
              <a:t>2- TC Kimlik Numarasından tüm reçeteleri oku; </a:t>
            </a:r>
            <a:r>
              <a:rPr lang="tr-TR" dirty="0"/>
              <a:t>E-reçetenin oluşturulduğu sağlık hizmet sunucusu tarafından </a:t>
            </a:r>
            <a:r>
              <a:rPr lang="tr-TR" b="1" dirty="0"/>
              <a:t>TC Kimlik No </a:t>
            </a:r>
            <a:r>
              <a:rPr lang="tr-TR" dirty="0"/>
              <a:t>bildirilerek o kimlik numarasına ait tüm e-reçeteler görüntülenebilmektedir.</a:t>
            </a:r>
          </a:p>
          <a:p>
            <a:endParaRPr lang="tr-TR" dirty="0"/>
          </a:p>
        </p:txBody>
      </p:sp>
    </p:spTree>
    <p:extLst>
      <p:ext uri="{BB962C8B-B14F-4D97-AF65-F5344CB8AC3E}">
        <p14:creationId xmlns:p14="http://schemas.microsoft.com/office/powerpoint/2010/main" val="37608349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37839" y="710503"/>
            <a:ext cx="10515600" cy="4351338"/>
          </a:xfrm>
        </p:spPr>
        <p:txBody>
          <a:bodyPr/>
          <a:lstStyle/>
          <a:p>
            <a:r>
              <a:rPr lang="tr-TR" b="1" dirty="0"/>
              <a:t>ELEKTRONİK REÇETE NASIL OLUŞTURULUR?</a:t>
            </a:r>
            <a:endParaRPr lang="tr-TR" dirty="0"/>
          </a:p>
          <a:p>
            <a:endParaRPr lang="tr-TR" dirty="0"/>
          </a:p>
          <a:p>
            <a:pPr algn="just"/>
            <a:r>
              <a:rPr lang="tr-TR" dirty="0" smtClean="0"/>
              <a:t>Sağlık </a:t>
            </a:r>
            <a:r>
              <a:rPr lang="tr-TR" dirty="0"/>
              <a:t>hizmet sunucularının e-reçete oluşturulabilmeleri için; Kurum tarafından yayımlanan </a:t>
            </a:r>
            <a:r>
              <a:rPr lang="tr-TR" b="1" dirty="0"/>
              <a:t>e-reçete web servis kılavuzuna </a:t>
            </a:r>
            <a:r>
              <a:rPr lang="tr-TR" dirty="0"/>
              <a:t>uygun olarak AHBS (Aile Hekimliği Bilgi Yönetim Sistemi) ve HBYS (Hastane</a:t>
            </a:r>
            <a:r>
              <a:rPr lang="tr-TR" b="1" dirty="0"/>
              <a:t> </a:t>
            </a:r>
            <a:r>
              <a:rPr lang="tr-TR" dirty="0"/>
              <a:t>Bilgi Yönetim Sistemi) sistemlerinin MEDULA sistemine e-reçete entegrasyonunun yapılmış olması</a:t>
            </a:r>
            <a:r>
              <a:rPr lang="tr-TR" b="1" dirty="0"/>
              <a:t> </a:t>
            </a:r>
            <a:r>
              <a:rPr lang="tr-TR" dirty="0"/>
              <a:t>zorunludur.</a:t>
            </a:r>
          </a:p>
        </p:txBody>
      </p:sp>
    </p:spTree>
    <p:extLst>
      <p:ext uri="{BB962C8B-B14F-4D97-AF65-F5344CB8AC3E}">
        <p14:creationId xmlns:p14="http://schemas.microsoft.com/office/powerpoint/2010/main" val="13488566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8991" y="743957"/>
            <a:ext cx="10515600" cy="4351338"/>
          </a:xfrm>
        </p:spPr>
        <p:txBody>
          <a:bodyPr>
            <a:normAutofit fontScale="92500" lnSpcReduction="20000"/>
          </a:bodyPr>
          <a:lstStyle/>
          <a:p>
            <a:r>
              <a:rPr lang="tr-TR" b="1" dirty="0"/>
              <a:t>ELEKTRONİK REÇETE NO NEDİR?</a:t>
            </a:r>
            <a:endParaRPr lang="tr-TR" dirty="0"/>
          </a:p>
          <a:p>
            <a:pPr marL="0" indent="0">
              <a:buNone/>
            </a:pPr>
            <a:r>
              <a:rPr lang="tr-TR" b="1" dirty="0"/>
              <a:t> </a:t>
            </a:r>
            <a:endParaRPr lang="tr-TR" dirty="0"/>
          </a:p>
          <a:p>
            <a:endParaRPr lang="tr-TR" b="1" dirty="0" smtClean="0"/>
          </a:p>
          <a:p>
            <a:pPr algn="just"/>
            <a:r>
              <a:rPr lang="tr-TR" dirty="0" smtClean="0"/>
              <a:t>E-reçetelerin </a:t>
            </a:r>
            <a:r>
              <a:rPr lang="tr-TR" dirty="0"/>
              <a:t>oluşturulduğu sağlık hizmet sunucusu tarafından MEDULA sistemine kaydedilmesi sonrası MEDULA sistemi tarafından her bir e-reçete için üretilen numaraya </a:t>
            </a:r>
            <a:r>
              <a:rPr lang="tr-TR" b="1" dirty="0"/>
              <a:t>Elektronik</a:t>
            </a:r>
            <a:r>
              <a:rPr lang="tr-TR" dirty="0"/>
              <a:t> </a:t>
            </a:r>
            <a:r>
              <a:rPr lang="tr-TR" b="1" dirty="0"/>
              <a:t>Reçete No </a:t>
            </a:r>
            <a:r>
              <a:rPr lang="tr-TR" dirty="0"/>
              <a:t>denir.</a:t>
            </a:r>
          </a:p>
          <a:p>
            <a:endParaRPr lang="tr-TR" dirty="0"/>
          </a:p>
          <a:p>
            <a:r>
              <a:rPr lang="tr-TR" b="1" dirty="0" smtClean="0"/>
              <a:t>MEDULA </a:t>
            </a:r>
            <a:r>
              <a:rPr lang="tr-TR" b="1" dirty="0"/>
              <a:t>SİSTEMİNİN VE/VEYA SAĞLIK HİZMET SUNUCUSUNA AİT SİSTEMLERİN ÇALIŞMAMASI NEDENİYLE E-REÇETENİN DÜZENLENEMEMESİ HALİNDE MANUEL REÇETE YAZILABİLECEK MİDİR?</a:t>
            </a:r>
            <a:endParaRPr lang="tr-TR" dirty="0"/>
          </a:p>
          <a:p>
            <a:endParaRPr lang="tr-TR" dirty="0"/>
          </a:p>
          <a:p>
            <a:pPr algn="just"/>
            <a:r>
              <a:rPr lang="tr-TR" dirty="0" smtClean="0"/>
              <a:t>Bu </a:t>
            </a:r>
            <a:r>
              <a:rPr lang="tr-TR" dirty="0"/>
              <a:t>durumda reçete manuel olarak düzenlenecek ve hekimin kaşe-ıslak imzası ile imzalanacaktır. Bu şekilde oluşturulmuş reçeteler eczane tarafından MEDULA eczane sistemine kaydedilerek karşılanacaktır.</a:t>
            </a:r>
          </a:p>
          <a:p>
            <a:pPr algn="just"/>
            <a:endParaRPr lang="tr-TR" dirty="0"/>
          </a:p>
        </p:txBody>
      </p:sp>
    </p:spTree>
    <p:extLst>
      <p:ext uri="{BB962C8B-B14F-4D97-AF65-F5344CB8AC3E}">
        <p14:creationId xmlns:p14="http://schemas.microsoft.com/office/powerpoint/2010/main" val="31335226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b="1" dirty="0"/>
              <a:t>ELEKTRONİK REÇETE MEDULA SİSTEMİNDEN SİLİNEBİLİR Mİ?</a:t>
            </a:r>
            <a:endParaRPr lang="tr-TR" dirty="0"/>
          </a:p>
          <a:p>
            <a:endParaRPr lang="tr-TR" dirty="0"/>
          </a:p>
          <a:p>
            <a:pPr algn="just"/>
            <a:r>
              <a:rPr lang="tr-TR" dirty="0" smtClean="0"/>
              <a:t>Sağlık </a:t>
            </a:r>
            <a:r>
              <a:rPr lang="tr-TR" dirty="0"/>
              <a:t>hizmet sunucusu tarafından MEDULA sistemine kaydedilmiş bir e-reçete eczane tarafından karşılanmamış ise oluşturduğu sağlık hizmet sunucusu tarafından MEDULA sisteminden silinmesi mümkündür. Ancak eczanede karşılanmış bir e-reçetenin silinmesine izin verilmeyecektir.</a:t>
            </a:r>
          </a:p>
          <a:p>
            <a:endParaRPr lang="tr-TR" dirty="0"/>
          </a:p>
        </p:txBody>
      </p:sp>
    </p:spTree>
    <p:extLst>
      <p:ext uri="{BB962C8B-B14F-4D97-AF65-F5344CB8AC3E}">
        <p14:creationId xmlns:p14="http://schemas.microsoft.com/office/powerpoint/2010/main" val="23377069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2527" y="479502"/>
            <a:ext cx="10651273" cy="5697461"/>
          </a:xfrm>
        </p:spPr>
        <p:txBody>
          <a:bodyPr/>
          <a:lstStyle/>
          <a:p>
            <a:r>
              <a:rPr lang="tr-TR" b="1" dirty="0"/>
              <a:t>ELEKTRONİK REÇETE ECZANE TARAFINDAN NASIL GÖRÜNTÜLENECEKTİR?</a:t>
            </a:r>
            <a:endParaRPr lang="tr-TR" dirty="0"/>
          </a:p>
          <a:p>
            <a:endParaRPr lang="tr-TR" dirty="0"/>
          </a:p>
          <a:p>
            <a:pPr algn="just"/>
            <a:r>
              <a:rPr lang="tr-TR" dirty="0" smtClean="0"/>
              <a:t>Kurum </a:t>
            </a:r>
            <a:r>
              <a:rPr lang="tr-TR" dirty="0"/>
              <a:t>tarafından eczanelere sağlanan MEDULA Eczana uygulaması üzerinde yer alan "</a:t>
            </a:r>
            <a:r>
              <a:rPr lang="tr-TR" b="1" dirty="0"/>
              <a:t>e-reçete sorgu</a:t>
            </a:r>
            <a:r>
              <a:rPr lang="tr-TR" dirty="0"/>
              <a:t>" bölümünden </a:t>
            </a:r>
            <a:r>
              <a:rPr lang="tr-TR" b="1" dirty="0"/>
              <a:t>TC Kimlik No </a:t>
            </a:r>
            <a:r>
              <a:rPr lang="tr-TR" dirty="0"/>
              <a:t>ve </a:t>
            </a:r>
            <a:r>
              <a:rPr lang="tr-TR" b="1" dirty="0"/>
              <a:t>Elektronik Reçete No </a:t>
            </a:r>
            <a:r>
              <a:rPr lang="tr-TR" dirty="0"/>
              <a:t>/ </a:t>
            </a:r>
            <a:r>
              <a:rPr lang="tr-TR" b="1" dirty="0"/>
              <a:t>TC Kimlik No </a:t>
            </a:r>
            <a:r>
              <a:rPr lang="tr-TR" dirty="0"/>
              <a:t>ve </a:t>
            </a:r>
            <a:r>
              <a:rPr lang="tr-TR" b="1" dirty="0"/>
              <a:t>Takip No </a:t>
            </a:r>
            <a:r>
              <a:rPr lang="tr-TR" dirty="0"/>
              <a:t>ile e-reçeteler</a:t>
            </a:r>
            <a:r>
              <a:rPr lang="tr-TR" b="1" dirty="0"/>
              <a:t> </a:t>
            </a:r>
            <a:r>
              <a:rPr lang="tr-TR" dirty="0"/>
              <a:t>görüntülenecektir. Bu nedenle reçete yazılan hastaya elektronik reçete numarası ya da </a:t>
            </a:r>
            <a:r>
              <a:rPr lang="tr-TR" dirty="0" err="1"/>
              <a:t>medula</a:t>
            </a:r>
            <a:r>
              <a:rPr lang="tr-TR" b="1" dirty="0"/>
              <a:t> </a:t>
            </a:r>
            <a:r>
              <a:rPr lang="tr-TR" dirty="0"/>
              <a:t>takip numarasının verilmesi gerekmektedir.</a:t>
            </a:r>
          </a:p>
          <a:p>
            <a:endParaRPr lang="tr-TR" dirty="0"/>
          </a:p>
        </p:txBody>
      </p:sp>
    </p:spTree>
    <p:extLst>
      <p:ext uri="{BB962C8B-B14F-4D97-AF65-F5344CB8AC3E}">
        <p14:creationId xmlns:p14="http://schemas.microsoft.com/office/powerpoint/2010/main" val="23595708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6327" y="1011586"/>
            <a:ext cx="10515600" cy="4351338"/>
          </a:xfrm>
        </p:spPr>
        <p:txBody>
          <a:bodyPr/>
          <a:lstStyle/>
          <a:p>
            <a:r>
              <a:rPr lang="tr-TR" b="1" dirty="0"/>
              <a:t>ECZANELER MANUEL REÇETE KABULÜNE DEVAM EDECEK MİDİR?</a:t>
            </a:r>
            <a:endParaRPr lang="tr-TR" dirty="0"/>
          </a:p>
          <a:p>
            <a:pPr marL="0" indent="0">
              <a:buNone/>
            </a:pPr>
            <a:r>
              <a:rPr lang="tr-TR" b="1" dirty="0"/>
              <a:t> </a:t>
            </a:r>
            <a:endParaRPr lang="tr-TR" dirty="0"/>
          </a:p>
          <a:p>
            <a:pPr algn="just"/>
            <a:r>
              <a:rPr lang="tr-TR" dirty="0" smtClean="0"/>
              <a:t>Reçete </a:t>
            </a:r>
            <a:r>
              <a:rPr lang="tr-TR" dirty="0"/>
              <a:t>üzerinde e-reçete numarası var ise bu reçete eczane tarafından elektronik olarak karşılanacaktır. Ancak sağlık hizmet sunucuları tarafından sistemin çalışmaması nedeniyle e-reçete oluşturulamaması durumlarında reçeteler manuel olarak düzenleneceğinden bu tür reçeteler eczaneler tarafından önceden olduğu gibi yine kabulüne devam edilecektir.</a:t>
            </a:r>
          </a:p>
          <a:p>
            <a:endParaRPr lang="tr-TR" dirty="0"/>
          </a:p>
        </p:txBody>
      </p:sp>
    </p:spTree>
    <p:extLst>
      <p:ext uri="{BB962C8B-B14F-4D97-AF65-F5344CB8AC3E}">
        <p14:creationId xmlns:p14="http://schemas.microsoft.com/office/powerpoint/2010/main" val="15140257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b="1" dirty="0"/>
              <a:t>KURUM TARAFINDAN GERİ ÖDEME AMACIYLA İNCELEME İŞLEMİ YAPILAN ELEKTRONİK REÇETENİN ECZANEYE İADESİ YAPILMASININ GEREKTİĞİ DURUMDA İADE İŞLEMİ NASIL YAPILABİLİR?</a:t>
            </a:r>
            <a:endParaRPr lang="tr-TR" dirty="0"/>
          </a:p>
          <a:p>
            <a:endParaRPr lang="tr-TR" dirty="0"/>
          </a:p>
          <a:p>
            <a:pPr algn="just"/>
            <a:r>
              <a:rPr lang="tr-TR" dirty="0" smtClean="0"/>
              <a:t>Geri </a:t>
            </a:r>
            <a:r>
              <a:rPr lang="tr-TR" dirty="0"/>
              <a:t>ödeme amacıyla Kurumun ilgili birimine teslim edilmiş elektronik reçetenin ilgili mevzuat hükümlerine istinaden eczaneye iade edilmesi gerektiği durumlarda e reçetenin iade işlemleri MEDULA eczane sistemi üzerinden </a:t>
            </a:r>
            <a:r>
              <a:rPr lang="tr-TR" dirty="0" smtClean="0"/>
              <a:t>Sosyal Güvenlik Kurumu </a:t>
            </a:r>
            <a:r>
              <a:rPr lang="tr-TR" dirty="0"/>
              <a:t>tarafından yapılacaktır.</a:t>
            </a:r>
          </a:p>
          <a:p>
            <a:pPr algn="just"/>
            <a:endParaRPr lang="tr-TR" dirty="0"/>
          </a:p>
        </p:txBody>
      </p:sp>
    </p:spTree>
    <p:extLst>
      <p:ext uri="{BB962C8B-B14F-4D97-AF65-F5344CB8AC3E}">
        <p14:creationId xmlns:p14="http://schemas.microsoft.com/office/powerpoint/2010/main" val="3349374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b="1" dirty="0" smtClean="0"/>
              <a:t>MEDULA</a:t>
            </a:r>
          </a:p>
          <a:p>
            <a:pPr fontAlgn="base"/>
            <a:r>
              <a:rPr lang="tr-TR" b="1" dirty="0" err="1" smtClean="0"/>
              <a:t>Medula</a:t>
            </a:r>
            <a:r>
              <a:rPr lang="tr-TR" dirty="0"/>
              <a:t> </a:t>
            </a:r>
            <a:r>
              <a:rPr lang="tr-TR" b="1" dirty="0"/>
              <a:t>sistem</a:t>
            </a:r>
            <a:r>
              <a:rPr lang="tr-TR" dirty="0"/>
              <a:t>i </a:t>
            </a:r>
            <a:r>
              <a:rPr lang="tr-TR" dirty="0" smtClean="0"/>
              <a:t>Sağlık Bakanlığı tarafından </a:t>
            </a:r>
            <a:r>
              <a:rPr lang="tr-TR" dirty="0"/>
              <a:t>oluşturan merkezi sistemli bir programdır. İnternet üzerinden; hastaneler, doktorlar, eczaneler, </a:t>
            </a:r>
            <a:r>
              <a:rPr lang="tr-TR" dirty="0" err="1"/>
              <a:t>optisyenler</a:t>
            </a:r>
            <a:r>
              <a:rPr lang="tr-TR" dirty="0"/>
              <a:t> yapılan teşhisleri, tanıları vb. şeyleri sisteme girebilir ve aynı zamanda takip edebilirler.</a:t>
            </a:r>
          </a:p>
          <a:p>
            <a:pPr fontAlgn="base"/>
            <a:r>
              <a:rPr lang="tr-TR" dirty="0"/>
              <a:t>Bu </a:t>
            </a:r>
            <a:r>
              <a:rPr lang="tr-TR" dirty="0" smtClean="0"/>
              <a:t>sistemi eczacılar, ilaçları</a:t>
            </a:r>
            <a:r>
              <a:rPr lang="tr-TR" dirty="0"/>
              <a:t>, reçete ve muayene ödemelerini takip etmek için oldukça yoğun şekilde kullanırlar.</a:t>
            </a:r>
          </a:p>
          <a:p>
            <a:endParaRPr lang="tr-TR" dirty="0"/>
          </a:p>
        </p:txBody>
      </p:sp>
    </p:spTree>
    <p:extLst>
      <p:ext uri="{BB962C8B-B14F-4D97-AF65-F5344CB8AC3E}">
        <p14:creationId xmlns:p14="http://schemas.microsoft.com/office/powerpoint/2010/main" val="8195153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b="1" dirty="0"/>
              <a:t>HEKİM TARAFINDAN SİSTEME KAYDEDİLEREK E-REÇETE NUMARASI ALINMIŞ BİR E-REÇETE ÜZERİNDE DEĞİŞİKLİK YAPILABİLİR Mİ?</a:t>
            </a:r>
            <a:endParaRPr lang="tr-TR" dirty="0"/>
          </a:p>
          <a:p>
            <a:endParaRPr lang="tr-TR" dirty="0"/>
          </a:p>
          <a:p>
            <a:pPr algn="just"/>
            <a:r>
              <a:rPr lang="tr-TR" dirty="0" smtClean="0"/>
              <a:t>Eczane </a:t>
            </a:r>
            <a:r>
              <a:rPr lang="tr-TR" dirty="0"/>
              <a:t>tarafından karşılanmamış olan e-reçete hekim tarafından </a:t>
            </a:r>
            <a:r>
              <a:rPr lang="tr-TR" dirty="0" smtClean="0"/>
              <a:t>tekrar görüntülenebilmektedir</a:t>
            </a:r>
            <a:r>
              <a:rPr lang="tr-TR" dirty="0"/>
              <a:t>. Hekim tarafından görüntülenen e-reçete üzerinde hekim tarafından değişiklik yapılması için e-reçetenin hekim tarafından silinerek yeniden düzenlenmesi gerekmektedir. Ancak eczane tarafından karşılanmış olan e-reçete üzerinde hekim tarafından herhangi bir işlem yapılamasına sistem tarafından izin verilmemektedir.</a:t>
            </a:r>
          </a:p>
          <a:p>
            <a:endParaRPr lang="tr-TR" dirty="0"/>
          </a:p>
          <a:p>
            <a:endParaRPr lang="tr-TR" dirty="0"/>
          </a:p>
        </p:txBody>
      </p:sp>
    </p:spTree>
    <p:extLst>
      <p:ext uri="{BB962C8B-B14F-4D97-AF65-F5344CB8AC3E}">
        <p14:creationId xmlns:p14="http://schemas.microsoft.com/office/powerpoint/2010/main" val="28299128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7132" y="1037063"/>
            <a:ext cx="10606668" cy="5139900"/>
          </a:xfrm>
        </p:spPr>
        <p:txBody>
          <a:bodyPr>
            <a:normAutofit/>
          </a:bodyPr>
          <a:lstStyle/>
          <a:p>
            <a:r>
              <a:rPr lang="tr-TR" b="1" dirty="0"/>
              <a:t>E-REÇETE YAZILIRKEN İLAÇ SEÇİMİNDE YALNIZCA SGK’NIN GERİ ÖDEME KAPSAMINDAKİ İLAÇLAR MI YAZILABİLİR?</a:t>
            </a:r>
            <a:endParaRPr lang="tr-TR" dirty="0"/>
          </a:p>
          <a:p>
            <a:endParaRPr lang="tr-TR" dirty="0"/>
          </a:p>
          <a:p>
            <a:pPr algn="just"/>
            <a:r>
              <a:rPr lang="tr-TR" dirty="0"/>
              <a:t>Y</a:t>
            </a:r>
            <a:r>
              <a:rPr lang="tr-TR" dirty="0" smtClean="0"/>
              <a:t>alnızca </a:t>
            </a:r>
            <a:r>
              <a:rPr lang="tr-TR" dirty="0"/>
              <a:t>SGK geri ödeme kapsamında bir ilaç yazılmak zorunda değildir. Aynı zamanda SGK geri ödeme kapsamında olmayan ilaçlarda e-reçeteye yazılabilir. Ancak SGK geri ödeme kapsamında olmayan bir ilaç yazılması durumunda MEDULA tarafından hekime bu ilacın/ilaçların SGK geri </a:t>
            </a:r>
            <a:r>
              <a:rPr lang="tr-TR" dirty="0" smtClean="0"/>
              <a:t>ödeme kapsamında </a:t>
            </a:r>
            <a:r>
              <a:rPr lang="tr-TR" dirty="0"/>
              <a:t>olmadığı bilgisi dönülecektir. Hekim bu ilacı/ilaçları isterse değiştirebilir. Ancak eczanede SGK geri ödeme kapsamında olmayan ilacın kaydına izin verilmeyecektir ve geri ödemesi yapılmayacaktır.</a:t>
            </a:r>
          </a:p>
          <a:p>
            <a:endParaRPr lang="tr-TR" dirty="0"/>
          </a:p>
        </p:txBody>
      </p:sp>
    </p:spTree>
    <p:extLst>
      <p:ext uri="{BB962C8B-B14F-4D97-AF65-F5344CB8AC3E}">
        <p14:creationId xmlns:p14="http://schemas.microsoft.com/office/powerpoint/2010/main" val="27826222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3317" y="747132"/>
            <a:ext cx="10740483" cy="5429831"/>
          </a:xfrm>
        </p:spPr>
        <p:txBody>
          <a:bodyPr>
            <a:normAutofit/>
          </a:bodyPr>
          <a:lstStyle/>
          <a:p>
            <a:r>
              <a:rPr lang="tr-TR" altLang="tr-TR" b="1" dirty="0"/>
              <a:t>NEDEN ELEKTRONİK REÇETE ?</a:t>
            </a:r>
            <a:r>
              <a:rPr lang="tr-TR" altLang="tr-TR" dirty="0"/>
              <a:t/>
            </a:r>
            <a:br>
              <a:rPr lang="tr-TR" altLang="tr-TR" dirty="0"/>
            </a:br>
            <a:r>
              <a:rPr lang="tr-TR" altLang="tr-TR" b="1" dirty="0" smtClean="0"/>
              <a:t>ELEKTRONİK </a:t>
            </a:r>
            <a:r>
              <a:rPr lang="tr-TR" altLang="tr-TR" b="1" dirty="0"/>
              <a:t>REÇETENİN AVANTAJLARI NELERDİR </a:t>
            </a:r>
            <a:r>
              <a:rPr lang="tr-TR" altLang="tr-TR" b="1" dirty="0" smtClean="0"/>
              <a:t>?</a:t>
            </a:r>
          </a:p>
          <a:p>
            <a:pPr>
              <a:buFont typeface="Wingdings" panose="05000000000000000000" pitchFamily="2" charset="2"/>
              <a:buNone/>
            </a:pPr>
            <a:r>
              <a:rPr lang="tr-TR" altLang="tr-TR" b="1" dirty="0"/>
              <a:t>Sağlık hizmet sunucusu/hekim açısından;</a:t>
            </a:r>
            <a:endParaRPr lang="tr-TR" altLang="tr-TR" dirty="0"/>
          </a:p>
          <a:p>
            <a:pPr>
              <a:buFont typeface="Wingdings" panose="05000000000000000000" pitchFamily="2" charset="2"/>
              <a:buNone/>
            </a:pPr>
            <a:r>
              <a:rPr lang="tr-TR" altLang="tr-TR" u="sng" dirty="0">
                <a:solidFill>
                  <a:srgbClr val="FF0000"/>
                </a:solidFill>
              </a:rPr>
              <a:t>1- Sahte reçeteler;</a:t>
            </a:r>
            <a:r>
              <a:rPr lang="tr-TR" altLang="tr-TR" dirty="0">
                <a:solidFill>
                  <a:srgbClr val="FF0000"/>
                </a:solidFill>
              </a:rPr>
              <a:t> </a:t>
            </a:r>
            <a:r>
              <a:rPr lang="tr-TR" altLang="tr-TR" dirty="0"/>
              <a:t>Hekimin bilgisi ve kontrolü dışında o hekime ait reçete üretilemeyecektir. Bu sayede hekimler üretmedikleri reçetelerden dolayı sorumlu tutulmayacaklardır. Sağlık hizmet sunucusunun adı kullanılarak reçete üretilemeyecektir.</a:t>
            </a:r>
          </a:p>
          <a:p>
            <a:pPr>
              <a:buFont typeface="Wingdings" panose="05000000000000000000" pitchFamily="2" charset="2"/>
              <a:buNone/>
            </a:pPr>
            <a:r>
              <a:rPr lang="tr-TR" altLang="tr-TR" u="sng" dirty="0">
                <a:solidFill>
                  <a:srgbClr val="FF0000"/>
                </a:solidFill>
              </a:rPr>
              <a:t>2- Reçete standardı;</a:t>
            </a:r>
            <a:r>
              <a:rPr lang="tr-TR" altLang="tr-TR" dirty="0">
                <a:solidFill>
                  <a:srgbClr val="FF0000"/>
                </a:solidFill>
              </a:rPr>
              <a:t> </a:t>
            </a:r>
            <a:r>
              <a:rPr lang="tr-TR" altLang="tr-TR" dirty="0"/>
              <a:t>Reçetelerin oluşturulması standardı sağlanacaktır. </a:t>
            </a:r>
          </a:p>
          <a:p>
            <a:pPr>
              <a:buFont typeface="Wingdings" panose="05000000000000000000" pitchFamily="2" charset="2"/>
              <a:buNone/>
            </a:pPr>
            <a:endParaRPr lang="tr-TR" altLang="tr-TR" dirty="0"/>
          </a:p>
          <a:p>
            <a:pPr>
              <a:buFont typeface="Wingdings" panose="05000000000000000000" pitchFamily="2" charset="2"/>
              <a:buNone/>
            </a:pPr>
            <a:r>
              <a:rPr lang="tr-TR" altLang="tr-TR" b="1" dirty="0"/>
              <a:t>Hasta açısından;</a:t>
            </a:r>
            <a:endParaRPr lang="tr-TR" altLang="tr-TR" dirty="0"/>
          </a:p>
          <a:p>
            <a:pPr>
              <a:buFont typeface="Wingdings" panose="05000000000000000000" pitchFamily="2" charset="2"/>
              <a:buNone/>
            </a:pPr>
            <a:r>
              <a:rPr lang="tr-TR" altLang="tr-TR" u="sng" dirty="0">
                <a:solidFill>
                  <a:srgbClr val="FF0000"/>
                </a:solidFill>
              </a:rPr>
              <a:t>1- Yanlış ilaç;</a:t>
            </a:r>
            <a:r>
              <a:rPr lang="tr-TR" altLang="tr-TR" dirty="0">
                <a:solidFill>
                  <a:srgbClr val="FF0000"/>
                </a:solidFill>
              </a:rPr>
              <a:t> </a:t>
            </a:r>
            <a:r>
              <a:rPr lang="tr-TR" altLang="tr-TR" dirty="0"/>
              <a:t>Manuel reçete üretiminde gerek hekimin yazı stili gerekse eczanede faklı değerlendirmeler neticesinde oluşabilecek yanlış ilaç verme olayları ortadan kalkmış olacaktır.</a:t>
            </a:r>
          </a:p>
          <a:p>
            <a:pPr>
              <a:buFont typeface="Wingdings" panose="05000000000000000000" pitchFamily="2" charset="2"/>
              <a:buNone/>
            </a:pPr>
            <a:endParaRPr lang="tr-TR" altLang="tr-TR" sz="1800" dirty="0" smtClean="0"/>
          </a:p>
          <a:p>
            <a:endParaRPr lang="tr-TR" dirty="0"/>
          </a:p>
        </p:txBody>
      </p:sp>
    </p:spTree>
    <p:extLst>
      <p:ext uri="{BB962C8B-B14F-4D97-AF65-F5344CB8AC3E}">
        <p14:creationId xmlns:p14="http://schemas.microsoft.com/office/powerpoint/2010/main" val="40841193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9073" y="780585"/>
            <a:ext cx="10684727" cy="5396378"/>
          </a:xfrm>
        </p:spPr>
        <p:txBody>
          <a:bodyPr>
            <a:normAutofit/>
          </a:bodyPr>
          <a:lstStyle/>
          <a:p>
            <a:pPr>
              <a:buFont typeface="Wingdings" panose="05000000000000000000" pitchFamily="2" charset="2"/>
              <a:buNone/>
            </a:pPr>
            <a:r>
              <a:rPr lang="tr-TR" altLang="tr-TR" b="1" dirty="0"/>
              <a:t>Eczane açısından;</a:t>
            </a:r>
            <a:endParaRPr lang="tr-TR" altLang="tr-TR" dirty="0"/>
          </a:p>
          <a:p>
            <a:pPr>
              <a:buFont typeface="Wingdings" panose="05000000000000000000" pitchFamily="2" charset="2"/>
              <a:buNone/>
            </a:pPr>
            <a:r>
              <a:rPr lang="tr-TR" altLang="tr-TR" u="sng" dirty="0">
                <a:solidFill>
                  <a:srgbClr val="FF0000"/>
                </a:solidFill>
              </a:rPr>
              <a:t>1- Sahte reçete;</a:t>
            </a:r>
            <a:r>
              <a:rPr lang="tr-TR" altLang="tr-TR" dirty="0">
                <a:solidFill>
                  <a:srgbClr val="FF0000"/>
                </a:solidFill>
              </a:rPr>
              <a:t> </a:t>
            </a:r>
            <a:r>
              <a:rPr lang="tr-TR" altLang="tr-TR" dirty="0"/>
              <a:t>Sahte reçetelerden dolayı eczanelerin yaşadıkları cezai durumlar yaşanmayacaktır. Bir sağlık hizmet sunucusu tarafından üretilmeyen reçete eczane tarafından kaydedilmeyecektir.</a:t>
            </a:r>
          </a:p>
          <a:p>
            <a:pPr>
              <a:buFont typeface="Wingdings" panose="05000000000000000000" pitchFamily="2" charset="2"/>
              <a:buNone/>
            </a:pPr>
            <a:r>
              <a:rPr lang="tr-TR" altLang="tr-TR" u="sng" dirty="0">
                <a:solidFill>
                  <a:srgbClr val="FF0000"/>
                </a:solidFill>
              </a:rPr>
              <a:t>2- Reçete bilgilerinin kaydı;</a:t>
            </a:r>
            <a:r>
              <a:rPr lang="tr-TR" altLang="tr-TR" dirty="0">
                <a:solidFill>
                  <a:srgbClr val="FF0000"/>
                </a:solidFill>
              </a:rPr>
              <a:t> </a:t>
            </a:r>
            <a:r>
              <a:rPr lang="tr-TR" altLang="tr-TR" dirty="0"/>
              <a:t>Reçetenin kaydı aşamasında eczacılar yaklaşık 26 çeşit bilgiyi </a:t>
            </a:r>
            <a:r>
              <a:rPr lang="tr-TR" altLang="tr-TR" dirty="0" err="1"/>
              <a:t>Medula</a:t>
            </a:r>
            <a:r>
              <a:rPr lang="tr-TR" altLang="tr-TR" dirty="0"/>
              <a:t> eczane provizyon sistemine kaydetmek zorundadır. Elektronik reçete sonrası bu bilgilerin büyük kısmı hazır olarak sisteme kayıtlı olarak gelecektir. Eczacılar yalnızca 7 çeşit bilgiyi sisteme gerekirse kaydedeceklerdir.</a:t>
            </a:r>
          </a:p>
          <a:p>
            <a:pPr>
              <a:buFont typeface="Wingdings" panose="05000000000000000000" pitchFamily="2" charset="2"/>
              <a:buNone/>
            </a:pPr>
            <a:r>
              <a:rPr lang="tr-TR" altLang="tr-TR" u="sng" dirty="0">
                <a:solidFill>
                  <a:srgbClr val="FF0000"/>
                </a:solidFill>
              </a:rPr>
              <a:t>3- Cezai işlemler;</a:t>
            </a:r>
            <a:r>
              <a:rPr lang="tr-TR" altLang="tr-TR" dirty="0">
                <a:solidFill>
                  <a:srgbClr val="FF0000"/>
                </a:solidFill>
              </a:rPr>
              <a:t> </a:t>
            </a:r>
            <a:r>
              <a:rPr lang="tr-TR" altLang="tr-TR" dirty="0"/>
              <a:t>Manuel reçetede tahrifat, ilaç eklenmesi gibi kimin tarafından yapıldığının tespitinin zor olduğu durumlar oluşmayacak, eczaneler cezai işlemlerle karşılaşmayacaklardır.</a:t>
            </a:r>
          </a:p>
          <a:p>
            <a:pPr>
              <a:buFont typeface="Wingdings" panose="05000000000000000000" pitchFamily="2" charset="2"/>
              <a:buNone/>
            </a:pPr>
            <a:r>
              <a:rPr lang="tr-TR" altLang="tr-TR" u="sng" dirty="0">
                <a:solidFill>
                  <a:srgbClr val="FF0000"/>
                </a:solidFill>
              </a:rPr>
              <a:t>4- Yanlış ilaç;</a:t>
            </a:r>
            <a:r>
              <a:rPr lang="tr-TR" altLang="tr-TR" dirty="0">
                <a:solidFill>
                  <a:srgbClr val="FF0000"/>
                </a:solidFill>
              </a:rPr>
              <a:t> </a:t>
            </a:r>
            <a:r>
              <a:rPr lang="tr-TR" altLang="tr-TR" dirty="0"/>
              <a:t>Manuel reçete üretiminde gerek hekimin yazı stili gerekse eczanede faklı değerlendirmeler neticesinde yanlış ilaç verme olayları ortadan kalkmış olacaktır.</a:t>
            </a:r>
          </a:p>
          <a:p>
            <a:pPr>
              <a:buFont typeface="Wingdings" panose="05000000000000000000" pitchFamily="2" charset="2"/>
              <a:buNone/>
            </a:pPr>
            <a:r>
              <a:rPr lang="tr-TR" altLang="tr-TR" u="sng" dirty="0">
                <a:solidFill>
                  <a:srgbClr val="FF0000"/>
                </a:solidFill>
              </a:rPr>
              <a:t>5- Manuel evrak</a:t>
            </a:r>
            <a:r>
              <a:rPr lang="tr-TR" altLang="tr-TR" dirty="0">
                <a:solidFill>
                  <a:srgbClr val="FF0000"/>
                </a:solidFill>
              </a:rPr>
              <a:t>; </a:t>
            </a:r>
            <a:r>
              <a:rPr lang="tr-TR" altLang="tr-TR" dirty="0"/>
              <a:t>Eczaneler geri ödeme amacıyla elektronik reçeteleri ve eki belgeleri Kuruma teslim etmeyeceklerdir.</a:t>
            </a:r>
            <a:endParaRPr lang="tr-TR" altLang="tr-TR" sz="1800" dirty="0" smtClean="0"/>
          </a:p>
          <a:p>
            <a:endParaRPr lang="tr-TR" dirty="0"/>
          </a:p>
        </p:txBody>
      </p:sp>
    </p:spTree>
    <p:extLst>
      <p:ext uri="{BB962C8B-B14F-4D97-AF65-F5344CB8AC3E}">
        <p14:creationId xmlns:p14="http://schemas.microsoft.com/office/powerpoint/2010/main" val="139747143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80585" y="546410"/>
            <a:ext cx="10573215" cy="5630553"/>
          </a:xfrm>
        </p:spPr>
        <p:txBody>
          <a:bodyPr>
            <a:normAutofit fontScale="92500"/>
          </a:bodyPr>
          <a:lstStyle/>
          <a:p>
            <a:pPr>
              <a:buFont typeface="Wingdings" panose="05000000000000000000" pitchFamily="2" charset="2"/>
              <a:buNone/>
            </a:pPr>
            <a:r>
              <a:rPr lang="tr-TR" altLang="tr-TR" b="1" dirty="0"/>
              <a:t>Sosyal Güvenlik Kurumu açısından;</a:t>
            </a:r>
            <a:endParaRPr lang="tr-TR" altLang="tr-TR" dirty="0"/>
          </a:p>
          <a:p>
            <a:pPr>
              <a:buFont typeface="Wingdings" panose="05000000000000000000" pitchFamily="2" charset="2"/>
              <a:buNone/>
            </a:pPr>
            <a:r>
              <a:rPr lang="tr-TR" altLang="tr-TR" u="sng" dirty="0">
                <a:solidFill>
                  <a:srgbClr val="FF0000"/>
                </a:solidFill>
              </a:rPr>
              <a:t>1- Sahte reçete;</a:t>
            </a:r>
            <a:r>
              <a:rPr lang="tr-TR" altLang="tr-TR" dirty="0">
                <a:solidFill>
                  <a:srgbClr val="FF0000"/>
                </a:solidFill>
              </a:rPr>
              <a:t> </a:t>
            </a:r>
            <a:r>
              <a:rPr lang="tr-TR" altLang="tr-TR" dirty="0"/>
              <a:t>Sahte kaşe ile üretilmiş sahte reçeteler Kuruma teslim edilemeyecektir.</a:t>
            </a:r>
          </a:p>
          <a:p>
            <a:pPr>
              <a:buFont typeface="Wingdings" panose="05000000000000000000" pitchFamily="2" charset="2"/>
              <a:buNone/>
            </a:pPr>
            <a:r>
              <a:rPr lang="tr-TR" altLang="tr-TR" u="sng" dirty="0">
                <a:solidFill>
                  <a:srgbClr val="FF0000"/>
                </a:solidFill>
              </a:rPr>
              <a:t>2- Manuel evrak/arşiv;</a:t>
            </a:r>
            <a:r>
              <a:rPr lang="tr-TR" altLang="tr-TR" dirty="0">
                <a:solidFill>
                  <a:srgbClr val="FF0000"/>
                </a:solidFill>
              </a:rPr>
              <a:t> </a:t>
            </a:r>
            <a:r>
              <a:rPr lang="tr-TR" altLang="tr-TR" dirty="0"/>
              <a:t>Geçilmesi düşünülen elektronik fatura neticesinde sağlık hizmet sunucularından ve eczanelerden hiçbir belgenin Kuruma teslim edilmesine gerek kalmayacaktır. Geri ödeme amacıyla reçetelerin teslim alınması, örneklenmesi, incelenmesi ve geri ödeme sonrası arşivlenmesi aşamasında yaşanan tüm sıkıntılar ortadan kalkmış olacaktır.</a:t>
            </a:r>
          </a:p>
          <a:p>
            <a:pPr>
              <a:buFont typeface="Wingdings" panose="05000000000000000000" pitchFamily="2" charset="2"/>
              <a:buNone/>
            </a:pPr>
            <a:r>
              <a:rPr lang="tr-TR" altLang="tr-TR" u="sng" dirty="0">
                <a:solidFill>
                  <a:srgbClr val="FF0000"/>
                </a:solidFill>
              </a:rPr>
              <a:t>3- Reçete eki belgeler;</a:t>
            </a:r>
            <a:r>
              <a:rPr lang="tr-TR" altLang="tr-TR" dirty="0">
                <a:solidFill>
                  <a:srgbClr val="FF0000"/>
                </a:solidFill>
              </a:rPr>
              <a:t> </a:t>
            </a:r>
            <a:r>
              <a:rPr lang="tr-TR" altLang="tr-TR" dirty="0"/>
              <a:t>Reçete eki belgelerinde (Tetkik sonucu gösterir belgeler, </a:t>
            </a:r>
            <a:r>
              <a:rPr lang="tr-TR" altLang="tr-TR" dirty="0" err="1"/>
              <a:t>Endikasyon</a:t>
            </a:r>
            <a:r>
              <a:rPr lang="tr-TR" altLang="tr-TR" dirty="0"/>
              <a:t> dışı onay formu, Hasta güvenlik izlem formu vb. ) Kuruma teslim edilmesine gerek olmayacaktır.</a:t>
            </a:r>
          </a:p>
          <a:p>
            <a:pPr>
              <a:buFont typeface="Wingdings" panose="05000000000000000000" pitchFamily="2" charset="2"/>
              <a:buNone/>
            </a:pPr>
            <a:r>
              <a:rPr lang="tr-TR" altLang="tr-TR" u="sng" dirty="0">
                <a:solidFill>
                  <a:srgbClr val="FF0000"/>
                </a:solidFill>
              </a:rPr>
              <a:t>4- Reçete tahrifat;</a:t>
            </a:r>
            <a:r>
              <a:rPr lang="tr-TR" altLang="tr-TR" dirty="0">
                <a:solidFill>
                  <a:srgbClr val="FF0000"/>
                </a:solidFill>
              </a:rPr>
              <a:t> </a:t>
            </a:r>
            <a:r>
              <a:rPr lang="tr-TR" altLang="tr-TR" dirty="0"/>
              <a:t>Manuel reçetede tahrifat, ilaç ekleme </a:t>
            </a:r>
            <a:r>
              <a:rPr lang="tr-TR" altLang="tr-TR" dirty="0" err="1"/>
              <a:t>vb</a:t>
            </a:r>
            <a:r>
              <a:rPr lang="tr-TR" altLang="tr-TR" dirty="0"/>
              <a:t> nedenlerle eczanelerin sözleşmelerinde yer alan cezai işlemler ortadan kalkacaktır.</a:t>
            </a:r>
          </a:p>
          <a:p>
            <a:pPr>
              <a:buFont typeface="Wingdings" panose="05000000000000000000" pitchFamily="2" charset="2"/>
              <a:buNone/>
            </a:pPr>
            <a:r>
              <a:rPr lang="tr-TR" altLang="tr-TR" u="sng" dirty="0">
                <a:solidFill>
                  <a:srgbClr val="FF0000"/>
                </a:solidFill>
              </a:rPr>
              <a:t>5- Denetleme;</a:t>
            </a:r>
            <a:r>
              <a:rPr lang="tr-TR" altLang="tr-TR" dirty="0">
                <a:solidFill>
                  <a:srgbClr val="FF0000"/>
                </a:solidFill>
              </a:rPr>
              <a:t> </a:t>
            </a:r>
            <a:r>
              <a:rPr lang="tr-TR" altLang="tr-TR" dirty="0"/>
              <a:t>Kurum ve üçüncü kişiler tarafından yapılacak inceleme ve denetimlerde ilgili reçeteye ulaşmak açısından yaşanan sorunlar ortadan kalkacaktır.</a:t>
            </a:r>
          </a:p>
          <a:p>
            <a:pPr>
              <a:buFont typeface="Wingdings" panose="05000000000000000000" pitchFamily="2" charset="2"/>
              <a:buNone/>
            </a:pPr>
            <a:r>
              <a:rPr lang="tr-TR" altLang="tr-TR" b="1" u="sng" dirty="0">
                <a:solidFill>
                  <a:srgbClr val="FF0000"/>
                </a:solidFill>
              </a:rPr>
              <a:t>6- </a:t>
            </a:r>
            <a:r>
              <a:rPr lang="tr-TR" altLang="tr-TR" b="1" u="sng" dirty="0" err="1">
                <a:solidFill>
                  <a:srgbClr val="FF0000"/>
                </a:solidFill>
              </a:rPr>
              <a:t>Medula</a:t>
            </a:r>
            <a:r>
              <a:rPr lang="tr-TR" altLang="tr-TR" b="1" u="sng" dirty="0">
                <a:solidFill>
                  <a:srgbClr val="FF0000"/>
                </a:solidFill>
              </a:rPr>
              <a:t> hastane-</a:t>
            </a:r>
            <a:r>
              <a:rPr lang="tr-TR" altLang="tr-TR" b="1" u="sng" dirty="0" err="1">
                <a:solidFill>
                  <a:srgbClr val="FF0000"/>
                </a:solidFill>
              </a:rPr>
              <a:t>Medula</a:t>
            </a:r>
            <a:r>
              <a:rPr lang="tr-TR" altLang="tr-TR" b="1" u="sng" dirty="0">
                <a:solidFill>
                  <a:srgbClr val="FF0000"/>
                </a:solidFill>
              </a:rPr>
              <a:t> eczane bağlantısı;</a:t>
            </a:r>
            <a:r>
              <a:rPr lang="tr-TR" altLang="tr-TR" b="1" dirty="0">
                <a:solidFill>
                  <a:srgbClr val="FF0000"/>
                </a:solidFill>
              </a:rPr>
              <a:t> </a:t>
            </a:r>
            <a:r>
              <a:rPr lang="tr-TR" altLang="tr-TR" dirty="0" err="1"/>
              <a:t>Medula</a:t>
            </a:r>
            <a:r>
              <a:rPr lang="tr-TR" altLang="tr-TR" dirty="0"/>
              <a:t> hastane sistemi ile </a:t>
            </a:r>
            <a:r>
              <a:rPr lang="tr-TR" altLang="tr-TR" dirty="0" err="1"/>
              <a:t>Medula</a:t>
            </a:r>
            <a:r>
              <a:rPr lang="tr-TR" altLang="tr-TR" dirty="0"/>
              <a:t> eczane sisteminin birbiriyle bağlantı kurması sağlanacaktır.</a:t>
            </a:r>
            <a:endParaRPr lang="tr-TR" altLang="tr-TR" sz="1800" dirty="0" smtClean="0"/>
          </a:p>
          <a:p>
            <a:endParaRPr lang="tr-TR" dirty="0"/>
          </a:p>
        </p:txBody>
      </p:sp>
    </p:spTree>
    <p:extLst>
      <p:ext uri="{BB962C8B-B14F-4D97-AF65-F5344CB8AC3E}">
        <p14:creationId xmlns:p14="http://schemas.microsoft.com/office/powerpoint/2010/main" val="6302041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u="sng" dirty="0">
                <a:hlinkClick r:id="rId2"/>
              </a:rPr>
              <a:t/>
            </a:r>
            <a:br>
              <a:rPr lang="tr-TR" u="sng" dirty="0">
                <a:hlinkClick r:id="rId2"/>
              </a:rPr>
            </a:br>
            <a:r>
              <a:rPr lang="tr-TR" u="sng" dirty="0" smtClean="0">
                <a:hlinkClick r:id="rId2"/>
              </a:rPr>
              <a:t>KAYNAKLAR</a:t>
            </a:r>
            <a:endParaRPr lang="tr-TR" u="sng" dirty="0">
              <a:hlinkClick r:id="rId2"/>
            </a:endParaRPr>
          </a:p>
          <a:p>
            <a:r>
              <a:rPr lang="tr-TR" u="sng" dirty="0">
                <a:hlinkClick r:id="rId2"/>
              </a:rPr>
              <a:t>https://www.nevsehireo.org.tr </a:t>
            </a:r>
          </a:p>
          <a:p>
            <a:r>
              <a:rPr lang="tr-TR" dirty="0"/>
              <a:t>https://recetem.enabiz.gov.tr/StaticFiles/KullanimKilavuzu_Hekim.pdf</a:t>
            </a:r>
          </a:p>
        </p:txBody>
      </p:sp>
    </p:spTree>
    <p:extLst>
      <p:ext uri="{BB962C8B-B14F-4D97-AF65-F5344CB8AC3E}">
        <p14:creationId xmlns:p14="http://schemas.microsoft.com/office/powerpoint/2010/main" val="1205965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r>
              <a:rPr lang="tr-TR" b="1" dirty="0" smtClean="0"/>
              <a:t>MEDULA KAÇ BÖLÜMDEN OLUŞUR? </a:t>
            </a:r>
          </a:p>
          <a:p>
            <a:pPr algn="just" fontAlgn="base"/>
            <a:r>
              <a:rPr lang="tr-TR" b="1" dirty="0" err="1"/>
              <a:t>Medula</a:t>
            </a:r>
            <a:r>
              <a:rPr lang="tr-TR" b="1" dirty="0"/>
              <a:t> Eczacı Sistemi</a:t>
            </a:r>
            <a:r>
              <a:rPr lang="tr-TR" dirty="0"/>
              <a:t>; bu bölümü adından da anlaşılacağı gibi eczacılar kullanmaktadır. Doktorların sisteme girdikleri e-reçeteleri takip etmek, ödemesi yapılacak ilaç listelerini kontrol etmek için sürekli bağlantı halindedirler.</a:t>
            </a:r>
          </a:p>
          <a:p>
            <a:pPr algn="just" fontAlgn="base"/>
            <a:r>
              <a:rPr lang="tr-TR" b="1" dirty="0" err="1"/>
              <a:t>Medula</a:t>
            </a:r>
            <a:r>
              <a:rPr lang="tr-TR" b="1" dirty="0"/>
              <a:t> Doktor Sistemi</a:t>
            </a:r>
            <a:r>
              <a:rPr lang="tr-TR" dirty="0"/>
              <a:t>; bu sistem doktorlar tarafından kullanılmaktadır. Hastalara yazılan e-reçeteleri kontrol etmek, yazılan ilaçları takip ederek israfı önlemek amaçlı kullanmaktadırlar.</a:t>
            </a:r>
          </a:p>
          <a:p>
            <a:pPr algn="just" fontAlgn="base"/>
            <a:r>
              <a:rPr lang="tr-TR" b="1" dirty="0" err="1"/>
              <a:t>Medula</a:t>
            </a:r>
            <a:r>
              <a:rPr lang="tr-TR" b="1" dirty="0"/>
              <a:t> Optik Sistemi</a:t>
            </a:r>
            <a:r>
              <a:rPr lang="tr-TR" dirty="0"/>
              <a:t>; bu bölümde eczacılardaki gibi kullanılmaktadır. Farkı; </a:t>
            </a:r>
            <a:r>
              <a:rPr lang="tr-TR" dirty="0" err="1"/>
              <a:t>optisyenler</a:t>
            </a:r>
            <a:r>
              <a:rPr lang="tr-TR" dirty="0"/>
              <a:t> hastalara verilen gözlük reçetelerini kontrol etmek ve takip etmek amaçlı kullanmaktadırlar.</a:t>
            </a:r>
          </a:p>
          <a:p>
            <a:pPr algn="just" fontAlgn="base"/>
            <a:r>
              <a:rPr lang="tr-TR" b="1" dirty="0" err="1"/>
              <a:t>Medula</a:t>
            </a:r>
            <a:r>
              <a:rPr lang="tr-TR" b="1" dirty="0"/>
              <a:t> Hastane Sistemi</a:t>
            </a:r>
            <a:r>
              <a:rPr lang="tr-TR" dirty="0"/>
              <a:t>; hastanelerin hastaların yaptığı ödemeleri, sevk ve rapor gibi yapılan işlemlerin idaresini ve takibini yapmak amaçlı kullanmaktadırlar.</a:t>
            </a:r>
          </a:p>
          <a:p>
            <a:pPr algn="just"/>
            <a:endParaRPr lang="tr-TR" dirty="0"/>
          </a:p>
        </p:txBody>
      </p:sp>
    </p:spTree>
    <p:extLst>
      <p:ext uri="{BB962C8B-B14F-4D97-AF65-F5344CB8AC3E}">
        <p14:creationId xmlns:p14="http://schemas.microsoft.com/office/powerpoint/2010/main" val="16670836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26634" y="1226633"/>
            <a:ext cx="10751634" cy="5808973"/>
          </a:xfrm>
        </p:spPr>
        <p:txBody>
          <a:bodyPr>
            <a:normAutofit/>
          </a:bodyPr>
          <a:lstStyle/>
          <a:p>
            <a:r>
              <a:rPr lang="tr-TR" b="1" dirty="0" smtClean="0"/>
              <a:t>E-REÇETE ve  </a:t>
            </a:r>
            <a:r>
              <a:rPr lang="tr-TR" b="1" dirty="0"/>
              <a:t>YER ALACAK OLAN BİLGİLER </a:t>
            </a:r>
            <a:r>
              <a:rPr lang="tr-TR" b="1" dirty="0" smtClean="0"/>
              <a:t>NELERDİR?</a:t>
            </a:r>
          </a:p>
          <a:p>
            <a:r>
              <a:rPr lang="tr-TR" altLang="tr-TR" dirty="0" smtClean="0"/>
              <a:t>E- Reçete, Manuel </a:t>
            </a:r>
            <a:r>
              <a:rPr lang="tr-TR" altLang="tr-TR" dirty="0"/>
              <a:t>reçetede yer alan bilgilerin elektronik olarak otomasyon sistemi üzerinden oluşturulmuş </a:t>
            </a:r>
            <a:r>
              <a:rPr lang="tr-TR" altLang="tr-TR" dirty="0" smtClean="0"/>
              <a:t>halidir. Manuel </a:t>
            </a:r>
            <a:r>
              <a:rPr lang="tr-TR" altLang="tr-TR" dirty="0"/>
              <a:t>reçetede yer alan bilgilere ilave olarak bazı bilgiler daha içermektedir.</a:t>
            </a:r>
          </a:p>
          <a:p>
            <a:pPr marL="0" indent="0">
              <a:buNone/>
            </a:pPr>
            <a:endParaRPr lang="tr-TR" dirty="0" smtClean="0"/>
          </a:p>
          <a:p>
            <a:pPr>
              <a:buFont typeface="Wingdings" panose="05000000000000000000" pitchFamily="2" charset="2"/>
              <a:buNone/>
            </a:pPr>
            <a:r>
              <a:rPr lang="tr-TR" altLang="tr-TR" b="1" dirty="0"/>
              <a:t>E-REÇETE OLUŞUMU İKİ AŞAMALIDIR;</a:t>
            </a:r>
          </a:p>
          <a:p>
            <a:pPr>
              <a:buFont typeface="Wingdings" panose="05000000000000000000" pitchFamily="2" charset="2"/>
              <a:buNone/>
            </a:pPr>
            <a:endParaRPr lang="tr-TR" altLang="tr-TR" dirty="0"/>
          </a:p>
          <a:p>
            <a:pPr>
              <a:buFont typeface="Wingdings" panose="05000000000000000000" pitchFamily="2" charset="2"/>
              <a:buNone/>
            </a:pPr>
            <a:r>
              <a:rPr lang="tr-TR" altLang="tr-TR" dirty="0"/>
              <a:t>	1- </a:t>
            </a:r>
            <a:r>
              <a:rPr lang="tr-TR" altLang="tr-TR" b="1" u="sng" dirty="0"/>
              <a:t>Hekim</a:t>
            </a:r>
            <a:r>
              <a:rPr lang="tr-TR" altLang="tr-TR" dirty="0"/>
              <a:t> tarafından yapılacak işlemler</a:t>
            </a:r>
          </a:p>
          <a:p>
            <a:pPr>
              <a:buFont typeface="Wingdings" panose="05000000000000000000" pitchFamily="2" charset="2"/>
              <a:buNone/>
            </a:pPr>
            <a:r>
              <a:rPr lang="tr-TR" altLang="tr-TR" dirty="0"/>
              <a:t>	2- </a:t>
            </a:r>
            <a:r>
              <a:rPr lang="tr-TR" altLang="tr-TR" b="1" u="sng" dirty="0"/>
              <a:t>Hastane </a:t>
            </a:r>
            <a:r>
              <a:rPr lang="tr-TR" altLang="tr-TR" dirty="0"/>
              <a:t>tarafından yapılacak işlemler</a:t>
            </a:r>
          </a:p>
          <a:p>
            <a:endParaRPr lang="tr-TR" dirty="0"/>
          </a:p>
        </p:txBody>
      </p:sp>
    </p:spTree>
    <p:extLst>
      <p:ext uri="{BB962C8B-B14F-4D97-AF65-F5344CB8AC3E}">
        <p14:creationId xmlns:p14="http://schemas.microsoft.com/office/powerpoint/2010/main" val="3145858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92098" y="546410"/>
            <a:ext cx="10461702" cy="5630553"/>
          </a:xfrm>
        </p:spPr>
        <p:txBody>
          <a:bodyPr>
            <a:normAutofit fontScale="92500" lnSpcReduction="20000"/>
          </a:bodyPr>
          <a:lstStyle/>
          <a:p>
            <a:pPr>
              <a:buFont typeface="Wingdings" panose="05000000000000000000" pitchFamily="2" charset="2"/>
              <a:buNone/>
            </a:pPr>
            <a:r>
              <a:rPr lang="tr-TR" altLang="tr-TR" sz="3200" b="1" dirty="0" smtClean="0"/>
              <a:t>HEKİM TARAFINDAN YAPILACAK İŞLEMLER</a:t>
            </a:r>
          </a:p>
          <a:p>
            <a:pPr>
              <a:buFont typeface="Wingdings" panose="05000000000000000000" pitchFamily="2" charset="2"/>
              <a:buNone/>
            </a:pPr>
            <a:endParaRPr lang="tr-TR" altLang="tr-TR" b="1" dirty="0"/>
          </a:p>
          <a:p>
            <a:pPr>
              <a:buFont typeface="Wingdings" panose="05000000000000000000" pitchFamily="2" charset="2"/>
              <a:buNone/>
            </a:pPr>
            <a:r>
              <a:rPr lang="tr-TR" altLang="tr-TR" b="1" dirty="0"/>
              <a:t>	</a:t>
            </a:r>
            <a:r>
              <a:rPr lang="tr-TR" altLang="tr-TR" dirty="0"/>
              <a:t>Manuel reçetede yapılan işlemlerle aynıdır. Ancak işlemler elektronik ortamda yapılmaktadır. Hekim tarafından e-reçetede yapılacak işlemler;</a:t>
            </a:r>
          </a:p>
          <a:p>
            <a:pPr>
              <a:buFont typeface="Wingdings" panose="05000000000000000000" pitchFamily="2" charset="2"/>
              <a:buNone/>
            </a:pPr>
            <a:endParaRPr lang="tr-TR" altLang="tr-TR" b="1" dirty="0"/>
          </a:p>
          <a:p>
            <a:pPr>
              <a:buFont typeface="Wingdings" panose="05000000000000000000" pitchFamily="2" charset="2"/>
              <a:buNone/>
            </a:pPr>
            <a:r>
              <a:rPr lang="tr-TR" altLang="tr-TR" b="1" dirty="0"/>
              <a:t>1- Reçete alt türünün seçilmesi (gerekiyorsa)(ayaktan-taburcu)</a:t>
            </a:r>
          </a:p>
          <a:p>
            <a:pPr>
              <a:buFont typeface="Wingdings" panose="05000000000000000000" pitchFamily="2" charset="2"/>
              <a:buNone/>
            </a:pPr>
            <a:r>
              <a:rPr lang="tr-TR" altLang="tr-TR" b="1" dirty="0"/>
              <a:t>2- Reçete türünün seçilmesi (gerekiyorsa)(kırmızı-yeşil)</a:t>
            </a:r>
          </a:p>
          <a:p>
            <a:pPr>
              <a:buFont typeface="Wingdings" panose="05000000000000000000" pitchFamily="2" charset="2"/>
              <a:buNone/>
            </a:pPr>
            <a:r>
              <a:rPr lang="tr-TR" altLang="tr-TR" b="1" dirty="0"/>
              <a:t>3- Reçete yazım tarihinin seçilmesi (gerekiyorsa)</a:t>
            </a:r>
          </a:p>
          <a:p>
            <a:pPr>
              <a:buFont typeface="Wingdings" panose="05000000000000000000" pitchFamily="2" charset="2"/>
              <a:buNone/>
            </a:pPr>
            <a:r>
              <a:rPr lang="tr-TR" altLang="tr-TR" b="1" dirty="0"/>
              <a:t>4- İlaç seçimi</a:t>
            </a:r>
          </a:p>
          <a:p>
            <a:pPr>
              <a:buFont typeface="Wingdings" panose="05000000000000000000" pitchFamily="2" charset="2"/>
              <a:buNone/>
            </a:pPr>
            <a:r>
              <a:rPr lang="tr-TR" altLang="tr-TR" b="1" dirty="0"/>
              <a:t>5- İlaç kutu adedi</a:t>
            </a:r>
          </a:p>
          <a:p>
            <a:pPr>
              <a:buFont typeface="Wingdings" panose="05000000000000000000" pitchFamily="2" charset="2"/>
              <a:buNone/>
            </a:pPr>
            <a:r>
              <a:rPr lang="tr-TR" altLang="tr-TR" b="1" dirty="0"/>
              <a:t>6- İlaç doz</a:t>
            </a:r>
          </a:p>
          <a:p>
            <a:pPr>
              <a:buFont typeface="Wingdings" panose="05000000000000000000" pitchFamily="2" charset="2"/>
              <a:buNone/>
            </a:pPr>
            <a:r>
              <a:rPr lang="tr-TR" altLang="tr-TR" b="1" dirty="0"/>
              <a:t>7- İlaç </a:t>
            </a:r>
            <a:r>
              <a:rPr lang="tr-TR" altLang="tr-TR" b="1" dirty="0" err="1"/>
              <a:t>peryod</a:t>
            </a:r>
            <a:endParaRPr lang="tr-TR" altLang="tr-TR" b="1" dirty="0"/>
          </a:p>
          <a:p>
            <a:pPr>
              <a:buFont typeface="Wingdings" panose="05000000000000000000" pitchFamily="2" charset="2"/>
              <a:buNone/>
            </a:pPr>
            <a:r>
              <a:rPr lang="tr-TR" altLang="tr-TR" b="1" dirty="0"/>
              <a:t>8- İlaç kullanım şekli</a:t>
            </a:r>
          </a:p>
          <a:p>
            <a:pPr>
              <a:buFont typeface="Wingdings" panose="05000000000000000000" pitchFamily="2" charset="2"/>
              <a:buNone/>
            </a:pPr>
            <a:r>
              <a:rPr lang="tr-TR" altLang="tr-TR" b="1" dirty="0"/>
              <a:t>9- İlaç açıklama alanı (gerekiyorsa)</a:t>
            </a:r>
          </a:p>
          <a:p>
            <a:pPr>
              <a:buFont typeface="Wingdings" panose="05000000000000000000" pitchFamily="2" charset="2"/>
              <a:buNone/>
            </a:pPr>
            <a:r>
              <a:rPr lang="tr-TR" altLang="tr-TR" b="1" dirty="0"/>
              <a:t>10- Reçete açıklama alanı (gerekiyorsa)</a:t>
            </a:r>
          </a:p>
          <a:p>
            <a:endParaRPr lang="tr-TR" dirty="0"/>
          </a:p>
        </p:txBody>
      </p:sp>
    </p:spTree>
    <p:extLst>
      <p:ext uri="{BB962C8B-B14F-4D97-AF65-F5344CB8AC3E}">
        <p14:creationId xmlns:p14="http://schemas.microsoft.com/office/powerpoint/2010/main" val="3940940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6341" y="512956"/>
            <a:ext cx="10517459" cy="5664007"/>
          </a:xfrm>
        </p:spPr>
        <p:txBody>
          <a:bodyPr>
            <a:normAutofit fontScale="70000" lnSpcReduction="20000"/>
          </a:bodyPr>
          <a:lstStyle/>
          <a:p>
            <a:pPr>
              <a:buFont typeface="Wingdings" panose="05000000000000000000" pitchFamily="2" charset="2"/>
              <a:buNone/>
            </a:pPr>
            <a:r>
              <a:rPr lang="tr-TR" altLang="tr-TR" sz="3200" b="1" dirty="0" smtClean="0"/>
              <a:t>HASTANE TARAFINDAN YAPILACAK İŞLEMLER</a:t>
            </a:r>
          </a:p>
          <a:p>
            <a:pPr>
              <a:buFont typeface="Wingdings" panose="05000000000000000000" pitchFamily="2" charset="2"/>
              <a:buNone/>
            </a:pPr>
            <a:r>
              <a:rPr lang="tr-TR" altLang="tr-TR" sz="2400" b="1" dirty="0" smtClean="0"/>
              <a:t>	</a:t>
            </a:r>
            <a:r>
              <a:rPr lang="tr-TR" altLang="tr-TR" sz="2400" dirty="0" smtClean="0"/>
              <a:t>Hastaneye hasta başvurusu aşamasında MEDULA takip numarası oluşturulmaktadır. Takip numarası alınması aşamasında alınmış olan bazı bilgiler e-reçete oluşturulması aşamasında otomatik olarak e-reçeteye eklenmektedir. Bu bilgiler;</a:t>
            </a:r>
            <a:endParaRPr lang="tr-TR" altLang="tr-TR" sz="2400" b="1" dirty="0" smtClean="0"/>
          </a:p>
          <a:p>
            <a:pPr>
              <a:buFont typeface="Wingdings" panose="05000000000000000000" pitchFamily="2" charset="2"/>
              <a:buNone/>
            </a:pPr>
            <a:r>
              <a:rPr lang="tr-TR" altLang="tr-TR" b="1" dirty="0"/>
              <a:t>1- Hastanın adı soyadı </a:t>
            </a:r>
          </a:p>
          <a:p>
            <a:pPr>
              <a:buFont typeface="Wingdings" panose="05000000000000000000" pitchFamily="2" charset="2"/>
              <a:buNone/>
            </a:pPr>
            <a:r>
              <a:rPr lang="tr-TR" altLang="tr-TR" b="1" dirty="0"/>
              <a:t>2- Hastanın TC Kimlik No</a:t>
            </a:r>
          </a:p>
          <a:p>
            <a:pPr>
              <a:buFont typeface="Wingdings" panose="05000000000000000000" pitchFamily="2" charset="2"/>
              <a:buNone/>
            </a:pPr>
            <a:r>
              <a:rPr lang="tr-TR" altLang="tr-TR" b="1" dirty="0"/>
              <a:t>3- Hastanın doğum tarihi</a:t>
            </a:r>
          </a:p>
          <a:p>
            <a:pPr>
              <a:buFont typeface="Wingdings" panose="05000000000000000000" pitchFamily="2" charset="2"/>
              <a:buNone/>
            </a:pPr>
            <a:r>
              <a:rPr lang="tr-TR" altLang="tr-TR" b="1" dirty="0"/>
              <a:t>4- Hastanın cinsiyeti</a:t>
            </a:r>
          </a:p>
          <a:p>
            <a:pPr>
              <a:buFont typeface="Wingdings" panose="05000000000000000000" pitchFamily="2" charset="2"/>
              <a:buNone/>
            </a:pPr>
            <a:r>
              <a:rPr lang="tr-TR" altLang="tr-TR" b="1" dirty="0"/>
              <a:t>5- Takip </a:t>
            </a:r>
            <a:r>
              <a:rPr lang="tr-TR" altLang="tr-TR" b="1" dirty="0" err="1"/>
              <a:t>no</a:t>
            </a:r>
            <a:endParaRPr lang="tr-TR" altLang="tr-TR" b="1" dirty="0"/>
          </a:p>
          <a:p>
            <a:pPr>
              <a:buFont typeface="Wingdings" panose="05000000000000000000" pitchFamily="2" charset="2"/>
              <a:buNone/>
            </a:pPr>
            <a:r>
              <a:rPr lang="tr-TR" altLang="tr-TR" b="1" dirty="0"/>
              <a:t>6- Takip provizyon tipi (e-reçete provizyon tipi)</a:t>
            </a:r>
          </a:p>
          <a:p>
            <a:pPr>
              <a:buFont typeface="Wingdings" panose="05000000000000000000" pitchFamily="2" charset="2"/>
              <a:buNone/>
            </a:pPr>
            <a:r>
              <a:rPr lang="tr-TR" altLang="tr-TR" b="1" dirty="0"/>
              <a:t>7- Takip tarihi (e-reçete tarihi)</a:t>
            </a:r>
          </a:p>
          <a:p>
            <a:pPr>
              <a:buFont typeface="Wingdings" panose="05000000000000000000" pitchFamily="2" charset="2"/>
              <a:buNone/>
            </a:pPr>
            <a:r>
              <a:rPr lang="tr-TR" altLang="tr-TR" b="1" dirty="0"/>
              <a:t>8- Takip Reçete alt türü (e-reçete alt türü)(istisnalar hariç)</a:t>
            </a:r>
          </a:p>
          <a:p>
            <a:pPr>
              <a:buFont typeface="Wingdings" panose="05000000000000000000" pitchFamily="2" charset="2"/>
              <a:buNone/>
            </a:pPr>
            <a:r>
              <a:rPr lang="tr-TR" altLang="tr-TR" b="1" dirty="0"/>
              <a:t>9- Protokol </a:t>
            </a:r>
            <a:r>
              <a:rPr lang="tr-TR" altLang="tr-TR" b="1" dirty="0" err="1"/>
              <a:t>no</a:t>
            </a:r>
            <a:endParaRPr lang="tr-TR" altLang="tr-TR" b="1" dirty="0"/>
          </a:p>
          <a:p>
            <a:pPr>
              <a:buFont typeface="Wingdings" panose="05000000000000000000" pitchFamily="2" charset="2"/>
              <a:buNone/>
            </a:pPr>
            <a:r>
              <a:rPr lang="tr-TR" altLang="tr-TR" b="1" dirty="0"/>
              <a:t>10- Seri </a:t>
            </a:r>
            <a:r>
              <a:rPr lang="tr-TR" altLang="tr-TR" b="1" dirty="0" err="1"/>
              <a:t>no</a:t>
            </a:r>
            <a:endParaRPr lang="tr-TR" altLang="tr-TR" b="1" dirty="0"/>
          </a:p>
          <a:p>
            <a:pPr>
              <a:buFont typeface="Wingdings" panose="05000000000000000000" pitchFamily="2" charset="2"/>
              <a:buNone/>
            </a:pPr>
            <a:r>
              <a:rPr lang="tr-TR" altLang="tr-TR" b="1" dirty="0"/>
              <a:t>11- Dr TC Kimlik No</a:t>
            </a:r>
          </a:p>
          <a:p>
            <a:pPr>
              <a:buFont typeface="Wingdings" panose="05000000000000000000" pitchFamily="2" charset="2"/>
              <a:buNone/>
            </a:pPr>
            <a:r>
              <a:rPr lang="tr-TR" altLang="tr-TR" b="1" dirty="0"/>
              <a:t>12- Dr Branş kodu</a:t>
            </a:r>
          </a:p>
          <a:p>
            <a:pPr>
              <a:buFont typeface="Wingdings" panose="05000000000000000000" pitchFamily="2" charset="2"/>
              <a:buNone/>
            </a:pPr>
            <a:r>
              <a:rPr lang="tr-TR" altLang="tr-TR" b="1" dirty="0"/>
              <a:t>13- Dr sertifika kodu</a:t>
            </a:r>
          </a:p>
          <a:p>
            <a:pPr>
              <a:buFont typeface="Wingdings" panose="05000000000000000000" pitchFamily="2" charset="2"/>
              <a:buNone/>
            </a:pPr>
            <a:r>
              <a:rPr lang="tr-TR" altLang="tr-TR" b="1" dirty="0"/>
              <a:t>14- Dr Adı/Soyadı</a:t>
            </a:r>
          </a:p>
          <a:p>
            <a:endParaRPr lang="tr-TR" dirty="0"/>
          </a:p>
        </p:txBody>
      </p:sp>
    </p:spTree>
    <p:extLst>
      <p:ext uri="{BB962C8B-B14F-4D97-AF65-F5344CB8AC3E}">
        <p14:creationId xmlns:p14="http://schemas.microsoft.com/office/powerpoint/2010/main" val="3482857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91015" y="111512"/>
            <a:ext cx="10762785" cy="6065451"/>
          </a:xfrm>
        </p:spPr>
        <p:txBody>
          <a:bodyPr>
            <a:normAutofit/>
          </a:bodyPr>
          <a:lstStyle/>
          <a:p>
            <a:pPr>
              <a:buFont typeface="Wingdings" panose="05000000000000000000" pitchFamily="2" charset="2"/>
              <a:buNone/>
            </a:pPr>
            <a:r>
              <a:rPr lang="tr-TR" altLang="tr-TR" sz="4800" b="1" dirty="0" smtClean="0"/>
              <a:t>ECZANEDE MANUEL REÇETEDE YAPILAN İŞLEMLER</a:t>
            </a:r>
            <a:endParaRPr lang="tr-TR" altLang="tr-TR" b="1" dirty="0"/>
          </a:p>
          <a:p>
            <a:pPr>
              <a:buFont typeface="Wingdings" panose="05000000000000000000" pitchFamily="2" charset="2"/>
              <a:buNone/>
            </a:pPr>
            <a:endParaRPr lang="tr-TR" altLang="tr-TR" b="1" dirty="0" smtClean="0"/>
          </a:p>
          <a:p>
            <a:pPr>
              <a:buFont typeface="Wingdings" panose="05000000000000000000" pitchFamily="2" charset="2"/>
              <a:buNone/>
            </a:pPr>
            <a:endParaRPr lang="tr-TR" altLang="tr-TR" b="1" dirty="0"/>
          </a:p>
          <a:p>
            <a:pPr>
              <a:buFont typeface="Wingdings" panose="05000000000000000000" pitchFamily="2" charset="2"/>
              <a:buNone/>
            </a:pPr>
            <a:endParaRPr lang="tr-TR" altLang="tr-TR" b="1" dirty="0">
              <a:solidFill>
                <a:srgbClr val="FF0000"/>
              </a:solidFill>
            </a:endParaRPr>
          </a:p>
        </p:txBody>
      </p:sp>
      <p:graphicFrame>
        <p:nvGraphicFramePr>
          <p:cNvPr id="4" name="Tablo 3"/>
          <p:cNvGraphicFramePr>
            <a:graphicFrameLocks noGrp="1"/>
          </p:cNvGraphicFramePr>
          <p:nvPr>
            <p:extLst>
              <p:ext uri="{D42A27DB-BD31-4B8C-83A1-F6EECF244321}">
                <p14:modId xmlns:p14="http://schemas.microsoft.com/office/powerpoint/2010/main" val="2972000800"/>
              </p:ext>
            </p:extLst>
          </p:nvPr>
        </p:nvGraphicFramePr>
        <p:xfrm>
          <a:off x="691375" y="1900168"/>
          <a:ext cx="10047248" cy="4480560"/>
        </p:xfrm>
        <a:graphic>
          <a:graphicData uri="http://schemas.openxmlformats.org/drawingml/2006/table">
            <a:tbl>
              <a:tblPr firstRow="1" bandRow="1">
                <a:tableStyleId>{5C22544A-7EE6-4342-B048-85BDC9FD1C3A}</a:tableStyleId>
              </a:tblPr>
              <a:tblGrid>
                <a:gridCol w="5023624">
                  <a:extLst>
                    <a:ext uri="{9D8B030D-6E8A-4147-A177-3AD203B41FA5}">
                      <a16:colId xmlns:a16="http://schemas.microsoft.com/office/drawing/2014/main" val="4256335812"/>
                    </a:ext>
                  </a:extLst>
                </a:gridCol>
                <a:gridCol w="5023624">
                  <a:extLst>
                    <a:ext uri="{9D8B030D-6E8A-4147-A177-3AD203B41FA5}">
                      <a16:colId xmlns:a16="http://schemas.microsoft.com/office/drawing/2014/main" val="2875699850"/>
                    </a:ext>
                  </a:extLst>
                </a:gridCol>
              </a:tblGrid>
              <a:tr h="370840">
                <a:tc>
                  <a:txBody>
                    <a:bodyPr/>
                    <a:lstStyle/>
                    <a:p>
                      <a:pPr>
                        <a:buFont typeface="Wingdings" panose="05000000000000000000" pitchFamily="2" charset="2"/>
                        <a:buNone/>
                      </a:pPr>
                      <a:r>
                        <a:rPr lang="tr-TR" altLang="tr-TR" b="1" dirty="0" smtClean="0"/>
                        <a:t>1- Hastanın TC Kimlik No</a:t>
                      </a:r>
                    </a:p>
                    <a:p>
                      <a:pPr>
                        <a:buFont typeface="Wingdings" panose="05000000000000000000" pitchFamily="2" charset="2"/>
                        <a:buNone/>
                      </a:pPr>
                      <a:r>
                        <a:rPr lang="tr-TR" altLang="tr-TR" b="1" dirty="0" smtClean="0">
                          <a:solidFill>
                            <a:schemeClr val="tx1"/>
                          </a:solidFill>
                        </a:rPr>
                        <a:t>2- Provizyon tipi (çoktan seçmeli)</a:t>
                      </a:r>
                    </a:p>
                    <a:p>
                      <a:pPr>
                        <a:buFont typeface="Wingdings" panose="05000000000000000000" pitchFamily="2" charset="2"/>
                        <a:buNone/>
                      </a:pPr>
                      <a:r>
                        <a:rPr lang="tr-TR" altLang="tr-TR" b="1" dirty="0" smtClean="0">
                          <a:solidFill>
                            <a:schemeClr val="tx1"/>
                          </a:solidFill>
                        </a:rPr>
                        <a:t>3- Protokol </a:t>
                      </a:r>
                      <a:r>
                        <a:rPr lang="tr-TR" altLang="tr-TR" b="1" dirty="0" err="1" smtClean="0">
                          <a:solidFill>
                            <a:schemeClr val="tx1"/>
                          </a:solidFill>
                        </a:rPr>
                        <a:t>no</a:t>
                      </a:r>
                      <a:endParaRPr lang="tr-TR" altLang="tr-TR" b="1" dirty="0" smtClean="0">
                        <a:solidFill>
                          <a:schemeClr val="tx1"/>
                        </a:solidFill>
                      </a:endParaRPr>
                    </a:p>
                    <a:p>
                      <a:pPr>
                        <a:buFont typeface="Wingdings" panose="05000000000000000000" pitchFamily="2" charset="2"/>
                        <a:buNone/>
                      </a:pPr>
                      <a:r>
                        <a:rPr lang="tr-TR" altLang="tr-TR" b="1" dirty="0" smtClean="0">
                          <a:solidFill>
                            <a:schemeClr val="tx1"/>
                          </a:solidFill>
                        </a:rPr>
                        <a:t>4- Tesis kodu (çoktan seçmeli)</a:t>
                      </a:r>
                    </a:p>
                    <a:p>
                      <a:pPr>
                        <a:buFont typeface="Wingdings" panose="05000000000000000000" pitchFamily="2" charset="2"/>
                        <a:buNone/>
                      </a:pPr>
                      <a:r>
                        <a:rPr lang="tr-TR" altLang="tr-TR" b="1" dirty="0" smtClean="0">
                          <a:solidFill>
                            <a:schemeClr val="tx1"/>
                          </a:solidFill>
                        </a:rPr>
                        <a:t>5- Reçete tarihi</a:t>
                      </a:r>
                    </a:p>
                    <a:p>
                      <a:pPr>
                        <a:buFont typeface="Wingdings" panose="05000000000000000000" pitchFamily="2" charset="2"/>
                        <a:buNone/>
                      </a:pPr>
                      <a:r>
                        <a:rPr lang="tr-TR" altLang="tr-TR" b="1" dirty="0" smtClean="0">
                          <a:solidFill>
                            <a:schemeClr val="tx1"/>
                          </a:solidFill>
                        </a:rPr>
                        <a:t>6- İlaç alım tarihi</a:t>
                      </a:r>
                    </a:p>
                    <a:p>
                      <a:pPr>
                        <a:buFont typeface="Wingdings" panose="05000000000000000000" pitchFamily="2" charset="2"/>
                        <a:buNone/>
                      </a:pPr>
                      <a:r>
                        <a:rPr lang="tr-TR" altLang="tr-TR" b="1" dirty="0" smtClean="0">
                          <a:solidFill>
                            <a:schemeClr val="tx1"/>
                          </a:solidFill>
                        </a:rPr>
                        <a:t>7- İlaçları teslim alan</a:t>
                      </a:r>
                    </a:p>
                    <a:p>
                      <a:pPr>
                        <a:buFont typeface="Wingdings" panose="05000000000000000000" pitchFamily="2" charset="2"/>
                        <a:buNone/>
                      </a:pPr>
                      <a:r>
                        <a:rPr lang="tr-TR" altLang="tr-TR" b="1" dirty="0" smtClean="0">
                          <a:solidFill>
                            <a:schemeClr val="tx1"/>
                          </a:solidFill>
                        </a:rPr>
                        <a:t>8- Reçete türü (çoktan seçmeli)</a:t>
                      </a:r>
                    </a:p>
                    <a:p>
                      <a:pPr>
                        <a:buFont typeface="Wingdings" panose="05000000000000000000" pitchFamily="2" charset="2"/>
                        <a:buNone/>
                      </a:pPr>
                      <a:r>
                        <a:rPr lang="tr-TR" altLang="tr-TR" b="1" dirty="0" smtClean="0">
                          <a:solidFill>
                            <a:schemeClr val="tx1"/>
                          </a:solidFill>
                        </a:rPr>
                        <a:t>9- Reçete alt türü (çoktan seçmeli)</a:t>
                      </a:r>
                    </a:p>
                    <a:p>
                      <a:pPr>
                        <a:buFont typeface="Wingdings" panose="05000000000000000000" pitchFamily="2" charset="2"/>
                        <a:buNone/>
                      </a:pPr>
                      <a:r>
                        <a:rPr lang="tr-TR" altLang="tr-TR" b="1" dirty="0" smtClean="0">
                          <a:solidFill>
                            <a:schemeClr val="tx1"/>
                          </a:solidFill>
                        </a:rPr>
                        <a:t>10- Diploma tescil </a:t>
                      </a:r>
                      <a:r>
                        <a:rPr lang="tr-TR" altLang="tr-TR" b="1" dirty="0" err="1" smtClean="0">
                          <a:solidFill>
                            <a:schemeClr val="tx1"/>
                          </a:solidFill>
                        </a:rPr>
                        <a:t>no</a:t>
                      </a:r>
                      <a:endParaRPr lang="tr-TR" altLang="tr-TR" b="1" dirty="0" smtClean="0">
                        <a:solidFill>
                          <a:schemeClr val="tx1"/>
                        </a:solidFill>
                      </a:endParaRPr>
                    </a:p>
                    <a:p>
                      <a:pPr>
                        <a:buFont typeface="Wingdings" panose="05000000000000000000" pitchFamily="2" charset="2"/>
                        <a:buNone/>
                      </a:pPr>
                      <a:r>
                        <a:rPr lang="tr-TR" altLang="tr-TR" b="1" dirty="0" smtClean="0">
                          <a:solidFill>
                            <a:schemeClr val="tx1"/>
                          </a:solidFill>
                        </a:rPr>
                        <a:t>11- Dr Adı/Soyadı</a:t>
                      </a:r>
                    </a:p>
                    <a:p>
                      <a:pPr>
                        <a:buFont typeface="Wingdings" panose="05000000000000000000" pitchFamily="2" charset="2"/>
                        <a:buNone/>
                      </a:pPr>
                      <a:r>
                        <a:rPr lang="tr-TR" altLang="tr-TR" b="1" dirty="0" smtClean="0">
                          <a:solidFill>
                            <a:schemeClr val="tx1"/>
                          </a:solidFill>
                        </a:rPr>
                        <a:t>12- Dr Branş (çoktan seçmeli)</a:t>
                      </a:r>
                    </a:p>
                    <a:p>
                      <a:pPr>
                        <a:buFont typeface="Wingdings" panose="05000000000000000000" pitchFamily="2" charset="2"/>
                        <a:buNone/>
                      </a:pPr>
                      <a:r>
                        <a:rPr lang="tr-TR" altLang="tr-TR" b="1" dirty="0" smtClean="0">
                          <a:solidFill>
                            <a:schemeClr val="tx1"/>
                          </a:solidFill>
                        </a:rPr>
                        <a:t>13- Sertifika bilgisi (çoktan seçmeli)</a:t>
                      </a:r>
                    </a:p>
                    <a:p>
                      <a:endParaRPr lang="tr-TR" dirty="0" smtClean="0"/>
                    </a:p>
                    <a:p>
                      <a:pPr>
                        <a:buFont typeface="Wingdings" panose="05000000000000000000" pitchFamily="2" charset="2"/>
                        <a:buNone/>
                      </a:pPr>
                      <a:endParaRPr lang="tr-TR" dirty="0"/>
                    </a:p>
                  </a:txBody>
                  <a:tcPr/>
                </a:tc>
                <a:tc>
                  <a:txBody>
                    <a:bodyPr/>
                    <a:lstStyle/>
                    <a:p>
                      <a:pPr>
                        <a:buFont typeface="Wingdings" panose="05000000000000000000" pitchFamily="2" charset="2"/>
                        <a:buNone/>
                      </a:pPr>
                      <a:r>
                        <a:rPr lang="tr-TR" altLang="tr-TR" b="1" dirty="0" smtClean="0">
                          <a:solidFill>
                            <a:schemeClr val="tx1"/>
                          </a:solidFill>
                        </a:rPr>
                        <a:t>14- İlaç barkod</a:t>
                      </a:r>
                    </a:p>
                    <a:p>
                      <a:pPr>
                        <a:buFont typeface="Wingdings" panose="05000000000000000000" pitchFamily="2" charset="2"/>
                        <a:buNone/>
                      </a:pPr>
                      <a:r>
                        <a:rPr lang="tr-TR" altLang="tr-TR" b="1" dirty="0" smtClean="0">
                          <a:solidFill>
                            <a:schemeClr val="tx1"/>
                          </a:solidFill>
                        </a:rPr>
                        <a:t>15- İlaç kutu adet</a:t>
                      </a:r>
                    </a:p>
                    <a:p>
                      <a:pPr>
                        <a:buFont typeface="Wingdings" panose="05000000000000000000" pitchFamily="2" charset="2"/>
                        <a:buNone/>
                      </a:pPr>
                      <a:r>
                        <a:rPr lang="tr-TR" altLang="tr-TR" b="1" dirty="0" smtClean="0">
                          <a:solidFill>
                            <a:schemeClr val="tx1"/>
                          </a:solidFill>
                        </a:rPr>
                        <a:t>16- İlaç doz (doz1/doz2)</a:t>
                      </a:r>
                    </a:p>
                    <a:p>
                      <a:pPr>
                        <a:buFont typeface="Wingdings" panose="05000000000000000000" pitchFamily="2" charset="2"/>
                        <a:buNone/>
                      </a:pPr>
                      <a:r>
                        <a:rPr lang="tr-TR" altLang="tr-TR" b="1" dirty="0" smtClean="0">
                          <a:solidFill>
                            <a:schemeClr val="tx1"/>
                          </a:solidFill>
                        </a:rPr>
                        <a:t>17- İlaç </a:t>
                      </a:r>
                      <a:r>
                        <a:rPr lang="tr-TR" altLang="tr-TR" b="1" dirty="0" err="1" smtClean="0">
                          <a:solidFill>
                            <a:schemeClr val="tx1"/>
                          </a:solidFill>
                        </a:rPr>
                        <a:t>peryod</a:t>
                      </a:r>
                      <a:r>
                        <a:rPr lang="tr-TR" altLang="tr-TR" b="1" dirty="0" smtClean="0">
                          <a:solidFill>
                            <a:schemeClr val="tx1"/>
                          </a:solidFill>
                        </a:rPr>
                        <a:t> birim  </a:t>
                      </a:r>
                    </a:p>
                    <a:p>
                      <a:pPr>
                        <a:buFont typeface="Wingdings" panose="05000000000000000000" pitchFamily="2" charset="2"/>
                        <a:buNone/>
                      </a:pPr>
                      <a:r>
                        <a:rPr lang="tr-TR" altLang="tr-TR" b="1" dirty="0" smtClean="0">
                          <a:solidFill>
                            <a:schemeClr val="tx1"/>
                          </a:solidFill>
                        </a:rPr>
                        <a:t>18-İlaç </a:t>
                      </a:r>
                      <a:r>
                        <a:rPr lang="tr-TR" altLang="tr-TR" b="1" dirty="0" err="1" smtClean="0">
                          <a:solidFill>
                            <a:schemeClr val="tx1"/>
                          </a:solidFill>
                        </a:rPr>
                        <a:t>peryod</a:t>
                      </a:r>
                      <a:r>
                        <a:rPr lang="tr-TR" altLang="tr-TR" b="1" dirty="0" smtClean="0">
                          <a:solidFill>
                            <a:schemeClr val="tx1"/>
                          </a:solidFill>
                        </a:rPr>
                        <a:t> açıklama (çoktan seçmeli)</a:t>
                      </a:r>
                    </a:p>
                    <a:p>
                      <a:pPr>
                        <a:buFont typeface="Wingdings" panose="05000000000000000000" pitchFamily="2" charset="2"/>
                        <a:buNone/>
                      </a:pPr>
                      <a:r>
                        <a:rPr lang="tr-TR" altLang="tr-TR" b="1" dirty="0" smtClean="0">
                          <a:solidFill>
                            <a:schemeClr val="tx1"/>
                          </a:solidFill>
                        </a:rPr>
                        <a:t>19- Teşhisler (çoktan seçmeli)</a:t>
                      </a:r>
                    </a:p>
                    <a:p>
                      <a:pPr>
                        <a:buFont typeface="Wingdings" panose="05000000000000000000" pitchFamily="2" charset="2"/>
                        <a:buNone/>
                      </a:pPr>
                      <a:r>
                        <a:rPr lang="tr-TR" altLang="tr-TR" b="1" dirty="0" smtClean="0">
                          <a:solidFill>
                            <a:schemeClr val="tx1"/>
                          </a:solidFill>
                        </a:rPr>
                        <a:t>20- </a:t>
                      </a:r>
                      <a:r>
                        <a:rPr lang="tr-TR" altLang="tr-TR" b="1" dirty="0" err="1" smtClean="0">
                          <a:solidFill>
                            <a:schemeClr val="tx1"/>
                          </a:solidFill>
                        </a:rPr>
                        <a:t>Karedkodlu</a:t>
                      </a:r>
                      <a:endParaRPr lang="tr-TR" altLang="tr-TR" b="1" dirty="0" smtClean="0">
                        <a:solidFill>
                          <a:schemeClr val="tx1"/>
                        </a:solidFill>
                      </a:endParaRPr>
                    </a:p>
                    <a:p>
                      <a:pPr>
                        <a:buFont typeface="Wingdings" panose="05000000000000000000" pitchFamily="2" charset="2"/>
                        <a:buNone/>
                      </a:pPr>
                      <a:r>
                        <a:rPr lang="tr-TR" altLang="tr-TR" b="1" dirty="0" smtClean="0">
                          <a:solidFill>
                            <a:schemeClr val="tx1"/>
                          </a:solidFill>
                        </a:rPr>
                        <a:t>21-  Özel durum (çoktan seçmeli)</a:t>
                      </a:r>
                    </a:p>
                    <a:p>
                      <a:pPr>
                        <a:buFont typeface="Wingdings" panose="05000000000000000000" pitchFamily="2" charset="2"/>
                        <a:buNone/>
                      </a:pPr>
                      <a:r>
                        <a:rPr lang="tr-TR" altLang="tr-TR" b="1" dirty="0" smtClean="0">
                          <a:solidFill>
                            <a:schemeClr val="tx1"/>
                          </a:solidFill>
                        </a:rPr>
                        <a:t>22-  Eşdeğer</a:t>
                      </a:r>
                    </a:p>
                    <a:p>
                      <a:pPr>
                        <a:buFont typeface="Wingdings" panose="05000000000000000000" pitchFamily="2" charset="2"/>
                        <a:buNone/>
                      </a:pPr>
                      <a:r>
                        <a:rPr lang="tr-TR" altLang="tr-TR" b="1" dirty="0" smtClean="0">
                          <a:solidFill>
                            <a:schemeClr val="tx1"/>
                          </a:solidFill>
                        </a:rPr>
                        <a:t>23-  Rapor seç</a:t>
                      </a:r>
                    </a:p>
                    <a:p>
                      <a:pPr>
                        <a:buFont typeface="Wingdings" panose="05000000000000000000" pitchFamily="2" charset="2"/>
                        <a:buNone/>
                      </a:pPr>
                      <a:r>
                        <a:rPr lang="tr-TR" altLang="tr-TR" b="1" dirty="0" smtClean="0">
                          <a:solidFill>
                            <a:schemeClr val="tx1"/>
                          </a:solidFill>
                        </a:rPr>
                        <a:t>24-  Tedavi şeması</a:t>
                      </a:r>
                    </a:p>
                    <a:p>
                      <a:pPr>
                        <a:buFont typeface="Wingdings" panose="05000000000000000000" pitchFamily="2" charset="2"/>
                        <a:buNone/>
                      </a:pPr>
                      <a:r>
                        <a:rPr lang="tr-TR" altLang="tr-TR" b="1" dirty="0" smtClean="0"/>
                        <a:t>25-  ICD-10 tanı eklemesi</a:t>
                      </a:r>
                    </a:p>
                    <a:p>
                      <a:pPr>
                        <a:buFont typeface="Wingdings" panose="05000000000000000000" pitchFamily="2" charset="2"/>
                        <a:buNone/>
                      </a:pPr>
                      <a:r>
                        <a:rPr lang="tr-TR" altLang="tr-TR" b="1" dirty="0" smtClean="0"/>
                        <a:t>26- Reçeteyi teslim alan kişinin T.C numarası</a:t>
                      </a:r>
                    </a:p>
                    <a:p>
                      <a:endParaRPr lang="tr-TR" dirty="0" smtClean="0"/>
                    </a:p>
                    <a:p>
                      <a:endParaRPr lang="tr-TR" dirty="0"/>
                    </a:p>
                  </a:txBody>
                  <a:tcPr/>
                </a:tc>
                <a:extLst>
                  <a:ext uri="{0D108BD9-81ED-4DB2-BD59-A6C34878D82A}">
                    <a16:rowId xmlns:a16="http://schemas.microsoft.com/office/drawing/2014/main" val="92966879"/>
                  </a:ext>
                </a:extLst>
              </a:tr>
            </a:tbl>
          </a:graphicData>
        </a:graphic>
      </p:graphicFrame>
    </p:spTree>
    <p:extLst>
      <p:ext uri="{BB962C8B-B14F-4D97-AF65-F5344CB8AC3E}">
        <p14:creationId xmlns:p14="http://schemas.microsoft.com/office/powerpoint/2010/main" val="9808221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3678" y="1003610"/>
            <a:ext cx="10640122" cy="5173353"/>
          </a:xfrm>
        </p:spPr>
        <p:txBody>
          <a:bodyPr>
            <a:normAutofit lnSpcReduction="10000"/>
          </a:bodyPr>
          <a:lstStyle/>
          <a:p>
            <a:pPr marL="0" indent="0">
              <a:buNone/>
            </a:pPr>
            <a:endParaRPr lang="tr-TR" dirty="0" smtClean="0"/>
          </a:p>
          <a:p>
            <a:r>
              <a:rPr lang="tr-TR" dirty="0" smtClean="0"/>
              <a:t>E-reçetede yer alan bilgilerin içeriği e-reçete web servis kılavuzunda</a:t>
            </a:r>
            <a:r>
              <a:rPr lang="tr-TR" b="1" dirty="0" smtClean="0"/>
              <a:t> </a:t>
            </a:r>
            <a:r>
              <a:rPr lang="tr-TR" dirty="0" smtClean="0"/>
              <a:t>belirtilmiştir. Uygulamada birlikteliği sağlamak, yanlış anlamaları ortadan kaldırmak amacıyla bu bilgilerden bazıları aşağıda detaylı olarak açıklanmıştır.</a:t>
            </a:r>
          </a:p>
          <a:p>
            <a:r>
              <a:rPr lang="tr-TR" b="1" dirty="0" smtClean="0"/>
              <a:t> </a:t>
            </a:r>
            <a:endParaRPr lang="tr-TR" dirty="0" smtClean="0"/>
          </a:p>
          <a:p>
            <a:r>
              <a:rPr lang="tr-TR" dirty="0" smtClean="0"/>
              <a:t>1. </a:t>
            </a:r>
            <a:r>
              <a:rPr lang="tr-TR" b="1" dirty="0" smtClean="0"/>
              <a:t>Reçete Alt Türü;   </a:t>
            </a:r>
          </a:p>
          <a:p>
            <a:r>
              <a:rPr lang="tr-TR" dirty="0" smtClean="0"/>
              <a:t>- Ayaktan Reçetesi</a:t>
            </a:r>
          </a:p>
          <a:p>
            <a:r>
              <a:rPr lang="tr-TR" dirty="0" smtClean="0"/>
              <a:t>- Yatan Reçetesi</a:t>
            </a:r>
          </a:p>
          <a:p>
            <a:r>
              <a:rPr lang="tr-TR" dirty="0" smtClean="0"/>
              <a:t>- Günübirlik Reçetesi</a:t>
            </a:r>
          </a:p>
          <a:p>
            <a:r>
              <a:rPr lang="tr-TR" dirty="0" smtClean="0"/>
              <a:t>- Taburcu Reçetesi</a:t>
            </a:r>
          </a:p>
          <a:p>
            <a:r>
              <a:rPr lang="tr-TR" dirty="0" smtClean="0"/>
              <a:t>- Acil Reçetesi</a:t>
            </a:r>
          </a:p>
          <a:p>
            <a:r>
              <a:rPr lang="tr-TR" dirty="0" smtClean="0"/>
              <a:t>- Yeşil Alan Reçetesi</a:t>
            </a:r>
          </a:p>
          <a:p>
            <a:r>
              <a:rPr lang="tr-TR" dirty="0" smtClean="0"/>
              <a:t>- Evde Bakım Reçetesi</a:t>
            </a:r>
          </a:p>
          <a:p>
            <a:endParaRPr lang="tr-TR" dirty="0"/>
          </a:p>
        </p:txBody>
      </p:sp>
    </p:spTree>
    <p:extLst>
      <p:ext uri="{BB962C8B-B14F-4D97-AF65-F5344CB8AC3E}">
        <p14:creationId xmlns:p14="http://schemas.microsoft.com/office/powerpoint/2010/main" val="14861348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251</TotalTime>
  <Words>2653</Words>
  <Application>Microsoft Office PowerPoint</Application>
  <PresentationFormat>Geniş ekran</PresentationFormat>
  <Paragraphs>235</Paragraphs>
  <Slides>35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35</vt:i4>
      </vt:variant>
    </vt:vector>
  </HeadingPairs>
  <TitlesOfParts>
    <vt:vector size="40" baseType="lpstr">
      <vt:lpstr>Arial</vt:lpstr>
      <vt:lpstr>Century Gothic</vt:lpstr>
      <vt:lpstr>Wingdings</vt:lpstr>
      <vt:lpstr>Wingdings 3</vt:lpstr>
      <vt:lpstr>İyon</vt:lpstr>
      <vt:lpstr>REÇETE ÇEŞİTLERİ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REÇETE ÇEŞİTLERİ</dc:title>
  <dc:creator>gülbin özçelikay</dc:creator>
  <cp:lastModifiedBy>gülbin özçelikay</cp:lastModifiedBy>
  <cp:revision>49</cp:revision>
  <dcterms:created xsi:type="dcterms:W3CDTF">2021-11-23T08:27:12Z</dcterms:created>
  <dcterms:modified xsi:type="dcterms:W3CDTF">2021-11-23T12:39:47Z</dcterms:modified>
</cp:coreProperties>
</file>