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301" r:id="rId4"/>
    <p:sldId id="302" r:id="rId5"/>
    <p:sldId id="303" r:id="rId6"/>
    <p:sldId id="258" r:id="rId7"/>
    <p:sldId id="304" r:id="rId8"/>
    <p:sldId id="305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9" r:id="rId17"/>
    <p:sldId id="268" r:id="rId18"/>
    <p:sldId id="307" r:id="rId19"/>
    <p:sldId id="267" r:id="rId20"/>
    <p:sldId id="270" r:id="rId21"/>
    <p:sldId id="308" r:id="rId22"/>
    <p:sldId id="277" r:id="rId23"/>
    <p:sldId id="276" r:id="rId24"/>
    <p:sldId id="275" r:id="rId25"/>
    <p:sldId id="271" r:id="rId26"/>
    <p:sldId id="279" r:id="rId27"/>
    <p:sldId id="281" r:id="rId28"/>
    <p:sldId id="283" r:id="rId29"/>
    <p:sldId id="284" r:id="rId30"/>
    <p:sldId id="285" r:id="rId31"/>
    <p:sldId id="280" r:id="rId32"/>
    <p:sldId id="286" r:id="rId33"/>
    <p:sldId id="287" r:id="rId34"/>
    <p:sldId id="309" r:id="rId35"/>
    <p:sldId id="278" r:id="rId36"/>
    <p:sldId id="310" r:id="rId37"/>
    <p:sldId id="292" r:id="rId38"/>
    <p:sldId id="293" r:id="rId39"/>
    <p:sldId id="296" r:id="rId40"/>
    <p:sldId id="300" r:id="rId41"/>
    <p:sldId id="294" r:id="rId42"/>
    <p:sldId id="297" r:id="rId43"/>
    <p:sldId id="298" r:id="rId44"/>
    <p:sldId id="299" r:id="rId45"/>
    <p:sldId id="311" r:id="rId46"/>
    <p:sldId id="312" r:id="rId47"/>
    <p:sldId id="313" r:id="rId48"/>
    <p:sldId id="314" r:id="rId49"/>
    <p:sldId id="315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1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30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058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88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61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189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681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42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12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33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365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DA01-0448-402D-99EC-570B3CC9BC63}" type="datetimeFigureOut">
              <a:rPr lang="tr-TR" smtClean="0"/>
              <a:t>15.09.19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2183C-48D3-4475-9A31-CAF53D82A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gif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8244253" y="6595447"/>
            <a:ext cx="3947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i="1" dirty="0" smtClean="0"/>
              <a:t>http://www.cell.com/pictureshow/art-under-the-microscope</a:t>
            </a:r>
            <a:endParaRPr lang="tr-TR" sz="1200" i="1" dirty="0"/>
          </a:p>
        </p:txBody>
      </p:sp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638300" y="3502114"/>
            <a:ext cx="9144000" cy="2387600"/>
          </a:xfrm>
        </p:spPr>
        <p:txBody>
          <a:bodyPr/>
          <a:lstStyle/>
          <a:p>
            <a:r>
              <a:rPr lang="tr-TR" dirty="0" err="1" smtClean="0"/>
              <a:t>Cancer</a:t>
            </a:r>
            <a:r>
              <a:rPr lang="tr-TR" dirty="0" smtClean="0"/>
              <a:t> </a:t>
            </a:r>
            <a:r>
              <a:rPr lang="tr-TR" dirty="0" err="1" smtClean="0"/>
              <a:t>Chemotherapy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41120" y="5889714"/>
            <a:ext cx="9144000" cy="84423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Işıl Özakca Gündüz</a:t>
            </a:r>
          </a:p>
          <a:p>
            <a:r>
              <a:rPr lang="tr-TR" dirty="0" smtClean="0"/>
              <a:t>2019-2020 Fall </a:t>
            </a:r>
            <a:r>
              <a:rPr lang="tr-TR" dirty="0" err="1" smtClean="0"/>
              <a:t>Semester</a:t>
            </a:r>
            <a:endParaRPr lang="tr-TR" dirty="0"/>
          </a:p>
        </p:txBody>
      </p:sp>
      <p:pic>
        <p:nvPicPr>
          <p:cNvPr id="1026" name="Picture 2" descr="Ä°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91" y="200585"/>
            <a:ext cx="5741938" cy="46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2000" t="12792" r="39684" b="34723"/>
          <a:stretch/>
        </p:blipFill>
        <p:spPr>
          <a:xfrm>
            <a:off x="2910162" y="48748"/>
            <a:ext cx="6365396" cy="490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2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0000" t="19918" r="27789" b="14959"/>
          <a:stretch/>
        </p:blipFill>
        <p:spPr>
          <a:xfrm>
            <a:off x="2410463" y="417095"/>
            <a:ext cx="6942083" cy="60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6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5158" t="20480" r="35368" b="14585"/>
          <a:stretch/>
        </p:blipFill>
        <p:spPr>
          <a:xfrm>
            <a:off x="8430426" y="1137977"/>
            <a:ext cx="3520943" cy="436345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0922" y="-130941"/>
            <a:ext cx="8219170" cy="699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err="1" smtClean="0"/>
              <a:t>Types</a:t>
            </a:r>
            <a:r>
              <a:rPr lang="tr-TR" sz="2000" b="1" dirty="0" smtClean="0"/>
              <a:t> of </a:t>
            </a:r>
            <a:r>
              <a:rPr lang="tr-TR" sz="2000" b="1" dirty="0" err="1" smtClean="0"/>
              <a:t>cancer</a:t>
            </a:r>
            <a:r>
              <a:rPr lang="tr-TR" sz="2000" b="1" dirty="0" smtClean="0"/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err="1" smtClean="0"/>
              <a:t>Carcinoma</a:t>
            </a:r>
            <a:r>
              <a:rPr lang="tr-TR" sz="2000" b="1" dirty="0" smtClean="0"/>
              <a:t>: </a:t>
            </a:r>
            <a:r>
              <a:rPr lang="tr-TR" sz="2000" dirty="0" smtClean="0"/>
              <a:t>A </a:t>
            </a:r>
            <a:r>
              <a:rPr lang="tr-TR" sz="2000" dirty="0" err="1" smtClean="0"/>
              <a:t>category</a:t>
            </a:r>
            <a:r>
              <a:rPr lang="tr-TR" sz="2000" dirty="0" smtClean="0"/>
              <a:t> of </a:t>
            </a:r>
            <a:r>
              <a:rPr lang="tr-TR" sz="2000" dirty="0" err="1" smtClean="0"/>
              <a:t>types</a:t>
            </a:r>
            <a:r>
              <a:rPr lang="tr-TR" sz="2000" dirty="0" smtClean="0"/>
              <a:t> of </a:t>
            </a:r>
            <a:r>
              <a:rPr lang="tr-TR" sz="2000" dirty="0" err="1" smtClean="0"/>
              <a:t>cancer</a:t>
            </a:r>
            <a:r>
              <a:rPr lang="tr-TR" sz="2000" dirty="0" smtClean="0"/>
              <a:t> </a:t>
            </a:r>
            <a:r>
              <a:rPr lang="tr-TR" sz="2000" dirty="0" err="1" smtClean="0"/>
              <a:t>that</a:t>
            </a:r>
            <a:r>
              <a:rPr lang="tr-TR" sz="2000" dirty="0" smtClean="0"/>
              <a:t> </a:t>
            </a:r>
            <a:r>
              <a:rPr lang="tr-TR" sz="2000" dirty="0" err="1" smtClean="0"/>
              <a:t>develop</a:t>
            </a:r>
            <a:r>
              <a:rPr lang="tr-TR" sz="2000" dirty="0" smtClean="0"/>
              <a:t> </a:t>
            </a:r>
            <a:r>
              <a:rPr lang="tr-TR" sz="2000" dirty="0" err="1" smtClean="0"/>
              <a:t>from</a:t>
            </a:r>
            <a:r>
              <a:rPr lang="tr-TR" sz="2000" dirty="0" smtClean="0"/>
              <a:t> </a:t>
            </a:r>
            <a:r>
              <a:rPr lang="tr-TR" sz="2000" dirty="0" err="1" smtClean="0"/>
              <a:t>epithelial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. </a:t>
            </a:r>
            <a:r>
              <a:rPr lang="tr-TR" sz="2000" dirty="0" err="1" smtClean="0"/>
              <a:t>Adenocarcinoma</a:t>
            </a:r>
            <a:r>
              <a:rPr lang="tr-TR" sz="2000" dirty="0" smtClean="0"/>
              <a:t> (</a:t>
            </a:r>
            <a:r>
              <a:rPr lang="tr-TR" sz="2000" dirty="0" err="1" smtClean="0"/>
              <a:t>breast</a:t>
            </a:r>
            <a:r>
              <a:rPr lang="tr-TR" sz="2000" dirty="0" smtClean="0"/>
              <a:t>, </a:t>
            </a:r>
            <a:r>
              <a:rPr lang="tr-TR" sz="2000" dirty="0" err="1" smtClean="0"/>
              <a:t>colon</a:t>
            </a:r>
            <a:r>
              <a:rPr lang="tr-TR" sz="2000" dirty="0" smtClean="0"/>
              <a:t>, </a:t>
            </a:r>
            <a:r>
              <a:rPr lang="tr-TR" sz="2000" dirty="0" err="1" smtClean="0"/>
              <a:t>prostate</a:t>
            </a:r>
            <a:r>
              <a:rPr lang="tr-TR" sz="2000" dirty="0" smtClean="0"/>
              <a:t>) is a </a:t>
            </a:r>
            <a:r>
              <a:rPr lang="tr-TR" sz="2000" dirty="0" err="1" smtClean="0"/>
              <a:t>type</a:t>
            </a:r>
            <a:r>
              <a:rPr lang="tr-TR" sz="2000" dirty="0" smtClean="0"/>
              <a:t> of </a:t>
            </a:r>
            <a:r>
              <a:rPr lang="tr-TR" sz="2000" dirty="0" err="1" smtClean="0"/>
              <a:t>carcinoma</a:t>
            </a:r>
            <a:r>
              <a:rPr lang="tr-TR" sz="2000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err="1" smtClean="0"/>
              <a:t>Sarcoma</a:t>
            </a:r>
            <a:r>
              <a:rPr lang="tr-TR" sz="2000" b="1" dirty="0" smtClean="0"/>
              <a:t>:</a:t>
            </a:r>
            <a:r>
              <a:rPr lang="tr-TR" sz="2000" dirty="0" smtClean="0"/>
              <a:t> A </a:t>
            </a:r>
            <a:r>
              <a:rPr lang="tr-TR" sz="2000" dirty="0" err="1" smtClean="0"/>
              <a:t>cancer</a:t>
            </a:r>
            <a:r>
              <a:rPr lang="tr-TR" sz="2000" dirty="0" smtClean="0"/>
              <a:t> </a:t>
            </a:r>
            <a:r>
              <a:rPr lang="tr-TR" sz="2000" dirty="0" err="1" smtClean="0"/>
              <a:t>that</a:t>
            </a:r>
            <a:r>
              <a:rPr lang="tr-TR" sz="2000" dirty="0" smtClean="0"/>
              <a:t> </a:t>
            </a:r>
            <a:r>
              <a:rPr lang="tr-TR" sz="2000" dirty="0" err="1" smtClean="0"/>
              <a:t>arises</a:t>
            </a:r>
            <a:r>
              <a:rPr lang="tr-TR" sz="2000" dirty="0" smtClean="0"/>
              <a:t> </a:t>
            </a:r>
            <a:r>
              <a:rPr lang="tr-TR" sz="2000" dirty="0" err="1" smtClean="0"/>
              <a:t>from</a:t>
            </a:r>
            <a:r>
              <a:rPr lang="tr-TR" sz="2000" dirty="0" smtClean="0"/>
              <a:t> </a:t>
            </a:r>
            <a:r>
              <a:rPr lang="tr-TR" sz="2000" dirty="0" err="1" smtClean="0"/>
              <a:t>transformed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 of </a:t>
            </a:r>
            <a:r>
              <a:rPr lang="tr-TR" sz="2000" dirty="0" err="1" smtClean="0"/>
              <a:t>connective</a:t>
            </a:r>
            <a:r>
              <a:rPr lang="tr-TR" sz="2000" dirty="0" smtClean="0"/>
              <a:t> </a:t>
            </a:r>
            <a:r>
              <a:rPr lang="tr-TR" sz="2000" dirty="0" err="1" smtClean="0"/>
              <a:t>tissue</a:t>
            </a:r>
            <a:r>
              <a:rPr lang="tr-TR" sz="2000" dirty="0" smtClean="0"/>
              <a:t> (bone, </a:t>
            </a:r>
            <a:r>
              <a:rPr lang="tr-TR" sz="2000" dirty="0" err="1" smtClean="0"/>
              <a:t>cartilage</a:t>
            </a:r>
            <a:r>
              <a:rPr lang="tr-TR" sz="2000" dirty="0" smtClean="0"/>
              <a:t>, </a:t>
            </a:r>
            <a:r>
              <a:rPr lang="tr-TR" sz="2000" dirty="0" err="1" smtClean="0"/>
              <a:t>vascular</a:t>
            </a:r>
            <a:r>
              <a:rPr lang="tr-TR" sz="2000" dirty="0" smtClean="0"/>
              <a:t>) </a:t>
            </a:r>
            <a:r>
              <a:rPr lang="tr-TR" sz="2000" dirty="0" err="1" smtClean="0"/>
              <a:t>origin</a:t>
            </a:r>
            <a:r>
              <a:rPr lang="tr-TR" sz="2000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err="1" smtClean="0"/>
              <a:t>Leukemia</a:t>
            </a:r>
            <a:r>
              <a:rPr lang="tr-TR" sz="2000" b="1" dirty="0" smtClean="0"/>
              <a:t>:</a:t>
            </a:r>
            <a:r>
              <a:rPr lang="tr-TR" sz="2000" dirty="0" smtClean="0"/>
              <a:t> A </a:t>
            </a:r>
            <a:r>
              <a:rPr lang="tr-TR" sz="2000" dirty="0" err="1" smtClean="0"/>
              <a:t>group</a:t>
            </a:r>
            <a:r>
              <a:rPr lang="tr-TR" sz="2000" dirty="0" smtClean="0"/>
              <a:t> of </a:t>
            </a:r>
            <a:r>
              <a:rPr lang="tr-TR" sz="2000" dirty="0" err="1" smtClean="0"/>
              <a:t>blood</a:t>
            </a:r>
            <a:r>
              <a:rPr lang="tr-TR" sz="2000" dirty="0" smtClean="0"/>
              <a:t> </a:t>
            </a:r>
            <a:r>
              <a:rPr lang="tr-TR" sz="2000" dirty="0" err="1" smtClean="0"/>
              <a:t>cancers</a:t>
            </a:r>
            <a:r>
              <a:rPr lang="tr-TR" sz="2000" dirty="0" smtClean="0"/>
              <a:t> </a:t>
            </a:r>
            <a:r>
              <a:rPr lang="tr-TR" sz="2000" dirty="0" err="1" smtClean="0"/>
              <a:t>that</a:t>
            </a:r>
            <a:r>
              <a:rPr lang="tr-TR" sz="2000" dirty="0" smtClean="0"/>
              <a:t> </a:t>
            </a:r>
            <a:r>
              <a:rPr lang="tr-TR" sz="2000" dirty="0" err="1" smtClean="0"/>
              <a:t>usually</a:t>
            </a:r>
            <a:r>
              <a:rPr lang="tr-TR" sz="2000" dirty="0" smtClean="0"/>
              <a:t> </a:t>
            </a:r>
            <a:r>
              <a:rPr lang="tr-TR" sz="2000" dirty="0" err="1" smtClean="0"/>
              <a:t>begin</a:t>
            </a:r>
            <a:r>
              <a:rPr lang="tr-TR" sz="2000" dirty="0" smtClean="0"/>
              <a:t> in </a:t>
            </a:r>
            <a:r>
              <a:rPr lang="tr-TR" sz="2000" dirty="0" err="1" smtClean="0"/>
              <a:t>the</a:t>
            </a:r>
            <a:r>
              <a:rPr lang="tr-TR" sz="2000" dirty="0" smtClean="0"/>
              <a:t> bone </a:t>
            </a:r>
            <a:r>
              <a:rPr lang="tr-TR" sz="2000" dirty="0" err="1" smtClean="0"/>
              <a:t>marrow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result</a:t>
            </a:r>
            <a:r>
              <a:rPr lang="tr-TR" sz="2000" dirty="0" smtClean="0"/>
              <a:t> in </a:t>
            </a:r>
            <a:r>
              <a:rPr lang="tr-TR" sz="2000" dirty="0" err="1" smtClean="0"/>
              <a:t>high</a:t>
            </a:r>
            <a:r>
              <a:rPr lang="tr-TR" sz="2000" dirty="0" smtClean="0"/>
              <a:t> </a:t>
            </a:r>
            <a:r>
              <a:rPr lang="tr-TR" sz="2000" dirty="0" err="1" smtClean="0"/>
              <a:t>numbers</a:t>
            </a:r>
            <a:r>
              <a:rPr lang="tr-TR" sz="2000" dirty="0" smtClean="0"/>
              <a:t> of </a:t>
            </a:r>
            <a:r>
              <a:rPr lang="tr-TR" sz="2000" dirty="0" err="1" smtClean="0"/>
              <a:t>abnormal</a:t>
            </a:r>
            <a:r>
              <a:rPr lang="tr-TR" sz="2000" dirty="0" smtClean="0"/>
              <a:t> </a:t>
            </a:r>
            <a:r>
              <a:rPr lang="tr-TR" sz="2000" dirty="0" err="1" smtClean="0"/>
              <a:t>blood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err="1" smtClean="0"/>
              <a:t>Lymphoma</a:t>
            </a:r>
            <a:r>
              <a:rPr lang="tr-TR" sz="2000" dirty="0" smtClean="0"/>
              <a:t>: A </a:t>
            </a:r>
            <a:r>
              <a:rPr lang="tr-TR" sz="2000" dirty="0" err="1" smtClean="0"/>
              <a:t>group</a:t>
            </a:r>
            <a:r>
              <a:rPr lang="tr-TR" sz="2000" dirty="0" smtClean="0"/>
              <a:t> of </a:t>
            </a:r>
            <a:r>
              <a:rPr lang="tr-TR" sz="2000" dirty="0" err="1" smtClean="0"/>
              <a:t>blood</a:t>
            </a:r>
            <a:r>
              <a:rPr lang="tr-TR" sz="2000" dirty="0" smtClean="0"/>
              <a:t> </a:t>
            </a:r>
            <a:r>
              <a:rPr lang="tr-TR" sz="2000" dirty="0" err="1" smtClean="0"/>
              <a:t>cancers</a:t>
            </a:r>
            <a:r>
              <a:rPr lang="tr-TR" sz="2000" dirty="0" smtClean="0"/>
              <a:t> </a:t>
            </a:r>
            <a:r>
              <a:rPr lang="tr-TR" sz="2000" dirty="0" err="1" smtClean="0"/>
              <a:t>that</a:t>
            </a:r>
            <a:r>
              <a:rPr lang="tr-TR" sz="2000" dirty="0" smtClean="0"/>
              <a:t> </a:t>
            </a:r>
            <a:r>
              <a:rPr lang="tr-TR" sz="2000" dirty="0" err="1" smtClean="0"/>
              <a:t>develop</a:t>
            </a:r>
            <a:r>
              <a:rPr lang="tr-TR" sz="2000" dirty="0" smtClean="0"/>
              <a:t> </a:t>
            </a:r>
            <a:r>
              <a:rPr lang="tr-TR" sz="2000" dirty="0" err="1" smtClean="0"/>
              <a:t>from</a:t>
            </a:r>
            <a:r>
              <a:rPr lang="tr-TR" sz="2000" dirty="0" smtClean="0"/>
              <a:t> </a:t>
            </a:r>
            <a:r>
              <a:rPr lang="tr-TR" sz="2000" dirty="0" err="1" smtClean="0"/>
              <a:t>lymphocytes</a:t>
            </a:r>
            <a:r>
              <a:rPr lang="tr-TR" sz="2000" dirty="0" smtClean="0"/>
              <a:t> (T- </a:t>
            </a:r>
            <a:r>
              <a:rPr lang="tr-TR" sz="2000" dirty="0" err="1" smtClean="0"/>
              <a:t>and</a:t>
            </a:r>
            <a:r>
              <a:rPr lang="tr-TR" sz="2000" dirty="0" smtClean="0"/>
              <a:t> B-</a:t>
            </a:r>
            <a:r>
              <a:rPr lang="tr-TR" sz="2000" dirty="0" err="1" smtClean="0"/>
              <a:t>cells</a:t>
            </a:r>
            <a:r>
              <a:rPr lang="tr-TR" sz="2000" dirty="0" smtClean="0"/>
              <a:t>).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two</a:t>
            </a:r>
            <a:r>
              <a:rPr lang="tr-TR" sz="2000" dirty="0" smtClean="0"/>
              <a:t> main </a:t>
            </a:r>
            <a:r>
              <a:rPr lang="tr-TR" sz="2000" dirty="0" err="1" smtClean="0"/>
              <a:t>categories</a:t>
            </a:r>
            <a:r>
              <a:rPr lang="tr-TR" sz="2000" dirty="0" smtClean="0"/>
              <a:t> of </a:t>
            </a:r>
            <a:r>
              <a:rPr lang="tr-TR" sz="2000" dirty="0" err="1" smtClean="0"/>
              <a:t>lymphomas</a:t>
            </a:r>
            <a:r>
              <a:rPr lang="tr-TR" sz="2000" dirty="0" smtClean="0"/>
              <a:t> </a:t>
            </a:r>
            <a:r>
              <a:rPr lang="tr-TR" sz="2000" dirty="0" err="1" smtClean="0"/>
              <a:t>are</a:t>
            </a:r>
            <a:r>
              <a:rPr lang="tr-TR" sz="2000" dirty="0" smtClean="0"/>
              <a:t> </a:t>
            </a:r>
            <a:r>
              <a:rPr lang="tr-TR" sz="2000" dirty="0" err="1" smtClean="0"/>
              <a:t>Hodgkin’s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non-Hodgkin</a:t>
            </a:r>
            <a:r>
              <a:rPr lang="tr-TR" sz="2000" dirty="0" smtClean="0"/>
              <a:t> </a:t>
            </a:r>
            <a:r>
              <a:rPr lang="tr-TR" sz="2000" dirty="0" err="1" smtClean="0"/>
              <a:t>lymphomas</a:t>
            </a:r>
            <a:r>
              <a:rPr lang="tr-TR" sz="2000" dirty="0" smtClean="0"/>
              <a:t>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err="1" smtClean="0"/>
              <a:t>Multiple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myeloma</a:t>
            </a:r>
            <a:r>
              <a:rPr lang="tr-TR" sz="2000" dirty="0" smtClean="0"/>
              <a:t>:  A </a:t>
            </a:r>
            <a:r>
              <a:rPr lang="tr-TR" sz="2000" dirty="0" err="1" smtClean="0"/>
              <a:t>cancer</a:t>
            </a:r>
            <a:r>
              <a:rPr lang="tr-TR" sz="2000" dirty="0" smtClean="0"/>
              <a:t> of </a:t>
            </a:r>
            <a:r>
              <a:rPr lang="tr-TR" sz="2000" dirty="0" err="1" smtClean="0"/>
              <a:t>plasma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, a </a:t>
            </a:r>
            <a:r>
              <a:rPr lang="tr-TR" sz="2000" dirty="0" err="1" smtClean="0"/>
              <a:t>type</a:t>
            </a:r>
            <a:r>
              <a:rPr lang="tr-TR" sz="2000" dirty="0" smtClean="0"/>
              <a:t> of </a:t>
            </a:r>
            <a:r>
              <a:rPr lang="tr-TR" sz="2000" dirty="0" err="1" smtClean="0"/>
              <a:t>white</a:t>
            </a:r>
            <a:r>
              <a:rPr lang="tr-TR" sz="2000" dirty="0" smtClean="0"/>
              <a:t> </a:t>
            </a:r>
            <a:r>
              <a:rPr lang="tr-TR" sz="2000" dirty="0" err="1" smtClean="0"/>
              <a:t>blood</a:t>
            </a:r>
            <a:r>
              <a:rPr lang="tr-TR" sz="2000" dirty="0" smtClean="0"/>
              <a:t> </a:t>
            </a:r>
            <a:r>
              <a:rPr lang="tr-TR" sz="2000" dirty="0" err="1" smtClean="0"/>
              <a:t>cell</a:t>
            </a:r>
            <a:r>
              <a:rPr lang="tr-TR" sz="2000" dirty="0" smtClean="0"/>
              <a:t> </a:t>
            </a:r>
            <a:r>
              <a:rPr lang="tr-TR" sz="2000" dirty="0" err="1" smtClean="0"/>
              <a:t>which</a:t>
            </a:r>
            <a:r>
              <a:rPr lang="tr-TR" sz="2000" dirty="0" smtClean="0"/>
              <a:t> </a:t>
            </a:r>
            <a:r>
              <a:rPr lang="tr-TR" sz="2000" dirty="0" err="1" smtClean="0"/>
              <a:t>normally</a:t>
            </a:r>
            <a:r>
              <a:rPr lang="tr-TR" sz="2000" dirty="0" smtClean="0"/>
              <a:t> </a:t>
            </a:r>
            <a:r>
              <a:rPr lang="tr-TR" sz="2000" dirty="0" err="1" smtClean="0"/>
              <a:t>produces</a:t>
            </a:r>
            <a:r>
              <a:rPr lang="tr-TR" sz="2000" dirty="0" smtClean="0"/>
              <a:t> </a:t>
            </a:r>
            <a:r>
              <a:rPr lang="tr-TR" sz="2000" dirty="0" err="1" smtClean="0"/>
              <a:t>antibodies</a:t>
            </a:r>
            <a:r>
              <a:rPr lang="tr-TR" sz="2000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err="1" smtClean="0"/>
              <a:t>Melanoma</a:t>
            </a:r>
            <a:r>
              <a:rPr lang="tr-TR" sz="2000" dirty="0" smtClean="0"/>
              <a:t>: </a:t>
            </a:r>
            <a:r>
              <a:rPr lang="tr-TR" sz="2000" dirty="0" err="1" smtClean="0"/>
              <a:t>Atype</a:t>
            </a:r>
            <a:r>
              <a:rPr lang="tr-TR" sz="2000" dirty="0" smtClean="0"/>
              <a:t> of </a:t>
            </a:r>
            <a:r>
              <a:rPr lang="tr-TR" sz="2000" dirty="0" err="1" smtClean="0"/>
              <a:t>cancer</a:t>
            </a:r>
            <a:r>
              <a:rPr lang="tr-TR" sz="2000" dirty="0" smtClean="0"/>
              <a:t> </a:t>
            </a:r>
            <a:r>
              <a:rPr lang="tr-TR" sz="2000" dirty="0" err="1" smtClean="0"/>
              <a:t>that</a:t>
            </a:r>
            <a:r>
              <a:rPr lang="tr-TR" sz="2000" dirty="0" smtClean="0"/>
              <a:t> </a:t>
            </a:r>
            <a:r>
              <a:rPr lang="tr-TR" sz="2000" dirty="0" err="1" smtClean="0"/>
              <a:t>develops</a:t>
            </a:r>
            <a:r>
              <a:rPr lang="tr-TR" sz="2000" dirty="0" smtClean="0"/>
              <a:t> </a:t>
            </a:r>
            <a:r>
              <a:rPr lang="tr-TR" sz="2000" dirty="0" err="1" smtClean="0"/>
              <a:t>from</a:t>
            </a:r>
            <a:r>
              <a:rPr lang="tr-TR" sz="2000" dirty="0" smtClean="0"/>
              <a:t> </a:t>
            </a:r>
            <a:r>
              <a:rPr lang="tr-TR" sz="2000" dirty="0" err="1" smtClean="0"/>
              <a:t>the</a:t>
            </a:r>
            <a:r>
              <a:rPr lang="tr-TR" sz="2000" dirty="0" smtClean="0"/>
              <a:t> pigment-</a:t>
            </a:r>
            <a:r>
              <a:rPr lang="tr-TR" sz="2000" dirty="0" err="1" smtClean="0"/>
              <a:t>containing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 </a:t>
            </a:r>
            <a:r>
              <a:rPr lang="tr-TR" sz="2000" dirty="0" err="1" smtClean="0"/>
              <a:t>known</a:t>
            </a:r>
            <a:r>
              <a:rPr lang="tr-TR" sz="2000" dirty="0" smtClean="0"/>
              <a:t> as </a:t>
            </a:r>
            <a:r>
              <a:rPr lang="tr-TR" sz="2000" dirty="0" err="1" smtClean="0"/>
              <a:t>melanocytes</a:t>
            </a:r>
            <a:r>
              <a:rPr lang="tr-TR" sz="2000" dirty="0"/>
              <a:t>.</a:t>
            </a:r>
            <a:endParaRPr lang="tr-TR" sz="20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r-TR" sz="2000" b="1" dirty="0" smtClean="0"/>
              <a:t>Brain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spine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tumors</a:t>
            </a:r>
            <a:r>
              <a:rPr lang="tr-TR" sz="2000" dirty="0" smtClean="0"/>
              <a:t>: </a:t>
            </a:r>
            <a:r>
              <a:rPr lang="tr-TR" sz="2000" dirty="0" err="1" smtClean="0"/>
              <a:t>They</a:t>
            </a:r>
            <a:r>
              <a:rPr lang="tr-TR" sz="2000" dirty="0" smtClean="0"/>
              <a:t> can be </a:t>
            </a:r>
            <a:r>
              <a:rPr lang="tr-TR" sz="2000" dirty="0" err="1" smtClean="0"/>
              <a:t>benign</a:t>
            </a:r>
            <a:r>
              <a:rPr lang="tr-TR" sz="2000" dirty="0" smtClean="0"/>
              <a:t> &amp; </a:t>
            </a:r>
            <a:r>
              <a:rPr lang="tr-TR" sz="2000" dirty="0" err="1" smtClean="0"/>
              <a:t>malign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7811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918460" y="493252"/>
            <a:ext cx="4008120" cy="872775"/>
          </a:xfrm>
        </p:spPr>
        <p:txBody>
          <a:bodyPr>
            <a:normAutofit fontScale="90000"/>
          </a:bodyPr>
          <a:lstStyle/>
          <a:p>
            <a:r>
              <a:rPr lang="tr-TR" b="1" dirty="0" err="1" smtClean="0"/>
              <a:t>Cancer</a:t>
            </a:r>
            <a:r>
              <a:rPr lang="tr-TR" b="1" dirty="0" smtClean="0"/>
              <a:t> </a:t>
            </a:r>
            <a:r>
              <a:rPr lang="tr-TR" b="1" dirty="0" err="1" smtClean="0"/>
              <a:t>treatment</a:t>
            </a:r>
            <a:r>
              <a:rPr lang="tr-TR" b="1" dirty="0" smtClean="0"/>
              <a:t>: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3409951" y="1618648"/>
            <a:ext cx="425958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2800" dirty="0" err="1" smtClean="0"/>
              <a:t>Surgery</a:t>
            </a:r>
            <a:endParaRPr lang="tr-TR" sz="2800" dirty="0" smtClean="0"/>
          </a:p>
          <a:p>
            <a:pPr marL="342900" indent="-342900">
              <a:buAutoNum type="arabicPeriod"/>
            </a:pPr>
            <a:r>
              <a:rPr lang="tr-TR" sz="2800" dirty="0" err="1" smtClean="0"/>
              <a:t>Radiation</a:t>
            </a:r>
            <a:r>
              <a:rPr lang="tr-TR" sz="2800" dirty="0" smtClean="0"/>
              <a:t> </a:t>
            </a:r>
            <a:r>
              <a:rPr lang="tr-TR" sz="2800" dirty="0" err="1" smtClean="0"/>
              <a:t>therapy</a:t>
            </a:r>
            <a:endParaRPr lang="tr-TR" sz="2800" dirty="0" smtClean="0"/>
          </a:p>
          <a:p>
            <a:pPr marL="342900" indent="-342900">
              <a:buAutoNum type="arabicPeriod"/>
            </a:pPr>
            <a:r>
              <a:rPr lang="tr-TR" sz="2800" dirty="0" err="1" smtClean="0">
                <a:solidFill>
                  <a:srgbClr val="FF0000"/>
                </a:solidFill>
              </a:rPr>
              <a:t>Chemotherapy</a:t>
            </a:r>
            <a:endParaRPr lang="tr-TR" sz="28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tr-TR" sz="2800" dirty="0" err="1" smtClean="0"/>
              <a:t>Immunotherapy</a:t>
            </a:r>
            <a:endParaRPr lang="tr-TR" sz="2800" dirty="0" smtClean="0"/>
          </a:p>
          <a:p>
            <a:pPr marL="342900" indent="-342900">
              <a:buAutoNum type="arabicPeriod"/>
            </a:pPr>
            <a:r>
              <a:rPr lang="tr-TR" sz="2800" dirty="0" err="1" smtClean="0">
                <a:solidFill>
                  <a:srgbClr val="FF0000"/>
                </a:solidFill>
              </a:rPr>
              <a:t>Targeted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therapy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tr-TR" sz="2800" dirty="0" smtClean="0"/>
              <a:t>Hormon </a:t>
            </a:r>
            <a:r>
              <a:rPr lang="tr-TR" sz="2800" dirty="0" err="1" smtClean="0"/>
              <a:t>therapy</a:t>
            </a:r>
            <a:endParaRPr lang="tr-TR" sz="2800" dirty="0" smtClean="0"/>
          </a:p>
          <a:p>
            <a:pPr marL="342900" indent="-342900">
              <a:buAutoNum type="arabicPeriod"/>
            </a:pPr>
            <a:r>
              <a:rPr lang="tr-TR" sz="2800" dirty="0" err="1" smtClean="0"/>
              <a:t>Stem</a:t>
            </a:r>
            <a:r>
              <a:rPr lang="tr-TR" sz="2800" dirty="0" smtClean="0"/>
              <a:t> </a:t>
            </a:r>
            <a:r>
              <a:rPr lang="tr-TR" sz="2800" dirty="0" err="1" smtClean="0"/>
              <a:t>cell</a:t>
            </a:r>
            <a:r>
              <a:rPr lang="tr-TR" sz="2800" dirty="0" smtClean="0"/>
              <a:t> </a:t>
            </a:r>
            <a:r>
              <a:rPr lang="tr-TR" sz="2800" dirty="0" err="1" smtClean="0"/>
              <a:t>therapy</a:t>
            </a:r>
            <a:endParaRPr lang="tr-TR" sz="2800" dirty="0"/>
          </a:p>
        </p:txBody>
      </p:sp>
      <p:sp>
        <p:nvSpPr>
          <p:cNvPr id="5" name="AutoShape 2" descr="small molecules for targeted therapy ile ilgili görsel sonucu"/>
          <p:cNvSpPr>
            <a:spLocks noChangeAspect="1" noChangeArrowheads="1"/>
          </p:cNvSpPr>
          <p:nvPr/>
        </p:nvSpPr>
        <p:spPr bwMode="auto">
          <a:xfrm>
            <a:off x="155574" y="-144463"/>
            <a:ext cx="1275427" cy="12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18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89517" y="456565"/>
            <a:ext cx="8478820" cy="937895"/>
          </a:xfrm>
        </p:spPr>
        <p:txBody>
          <a:bodyPr>
            <a:normAutofit/>
          </a:bodyPr>
          <a:lstStyle/>
          <a:p>
            <a:r>
              <a:rPr lang="tr-TR" dirty="0" err="1" smtClean="0"/>
              <a:t>Chemotherapy</a:t>
            </a:r>
            <a:r>
              <a:rPr lang="tr-TR" dirty="0" smtClean="0"/>
              <a:t> </a:t>
            </a:r>
            <a:r>
              <a:rPr lang="tr-TR" dirty="0" err="1" smtClean="0"/>
              <a:t>vs</a:t>
            </a:r>
            <a:r>
              <a:rPr lang="tr-TR" dirty="0" smtClean="0"/>
              <a:t> </a:t>
            </a:r>
            <a:r>
              <a:rPr lang="tr-TR" dirty="0" err="1" smtClean="0"/>
              <a:t>Targeted</a:t>
            </a:r>
            <a:r>
              <a:rPr lang="tr-TR" dirty="0" smtClean="0"/>
              <a:t> </a:t>
            </a:r>
            <a:r>
              <a:rPr lang="tr-TR" dirty="0" err="1" smtClean="0"/>
              <a:t>therapy</a:t>
            </a:r>
            <a:r>
              <a:rPr lang="tr-TR" dirty="0" smtClean="0"/>
              <a:t>?</a:t>
            </a:r>
            <a:endParaRPr lang="tr-TR" dirty="0"/>
          </a:p>
        </p:txBody>
      </p:sp>
      <p:pic>
        <p:nvPicPr>
          <p:cNvPr id="1028" name="Picture 4" descr="targeted therapy vs chemotherapy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25" y="1690688"/>
            <a:ext cx="8765005" cy="42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7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296653" y="127771"/>
            <a:ext cx="589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/>
              <a:t>Abnormal</a:t>
            </a:r>
            <a:r>
              <a:rPr lang="tr-TR" sz="2000" b="1" dirty="0"/>
              <a:t> </a:t>
            </a:r>
            <a:r>
              <a:rPr lang="tr-TR" sz="2000" b="1" dirty="0" err="1"/>
              <a:t>activation</a:t>
            </a:r>
            <a:r>
              <a:rPr lang="tr-TR" sz="2000" b="1" dirty="0"/>
              <a:t> of </a:t>
            </a:r>
            <a:r>
              <a:rPr lang="tr-TR" sz="2000" b="1" dirty="0" err="1"/>
              <a:t>growth</a:t>
            </a:r>
            <a:r>
              <a:rPr lang="tr-TR" sz="2000" b="1" dirty="0"/>
              <a:t> </a:t>
            </a:r>
            <a:r>
              <a:rPr lang="tr-TR" sz="2000" b="1" dirty="0" err="1"/>
              <a:t>factor</a:t>
            </a:r>
            <a:r>
              <a:rPr lang="tr-TR" sz="2000" b="1" dirty="0"/>
              <a:t> </a:t>
            </a:r>
            <a:r>
              <a:rPr lang="tr-TR" sz="2000" b="1" dirty="0" err="1"/>
              <a:t>receptors</a:t>
            </a:r>
            <a:r>
              <a:rPr lang="tr-TR" sz="2000" b="1" dirty="0"/>
              <a:t>, </a:t>
            </a:r>
          </a:p>
          <a:p>
            <a:r>
              <a:rPr lang="tr-TR" sz="2000" b="1" dirty="0" err="1"/>
              <a:t>Dysregulations</a:t>
            </a:r>
            <a:r>
              <a:rPr lang="tr-TR" sz="2000" b="1" dirty="0"/>
              <a:t> in </a:t>
            </a:r>
            <a:r>
              <a:rPr lang="tr-TR" sz="2000" b="1" dirty="0" err="1"/>
              <a:t>intracellular</a:t>
            </a:r>
            <a:r>
              <a:rPr lang="tr-TR" sz="2000" b="1" dirty="0"/>
              <a:t> </a:t>
            </a:r>
            <a:r>
              <a:rPr lang="tr-TR" sz="2000" b="1" dirty="0" err="1"/>
              <a:t>signaling</a:t>
            </a:r>
            <a:r>
              <a:rPr lang="tr-TR" sz="2000" b="1" dirty="0"/>
              <a:t> </a:t>
            </a:r>
            <a:r>
              <a:rPr lang="tr-TR" sz="2000" b="1" dirty="0" err="1"/>
              <a:t>pathways</a:t>
            </a:r>
            <a:r>
              <a:rPr lang="tr-TR" sz="2000" b="1" dirty="0"/>
              <a:t>, </a:t>
            </a:r>
          </a:p>
          <a:p>
            <a:r>
              <a:rPr lang="tr-TR" sz="2000" b="1" dirty="0" err="1"/>
              <a:t>Problems</a:t>
            </a:r>
            <a:r>
              <a:rPr lang="tr-TR" sz="2000" b="1" dirty="0"/>
              <a:t> </a:t>
            </a:r>
            <a:r>
              <a:rPr lang="tr-TR" sz="2000" b="1" dirty="0" err="1"/>
              <a:t>with</a:t>
            </a:r>
            <a:r>
              <a:rPr lang="tr-TR" sz="2000" b="1" dirty="0"/>
              <a:t> DNA </a:t>
            </a:r>
            <a:r>
              <a:rPr lang="tr-TR" sz="2000" b="1" dirty="0" err="1"/>
              <a:t>repair</a:t>
            </a:r>
            <a:r>
              <a:rPr lang="tr-TR" sz="2000" b="1" dirty="0"/>
              <a:t> </a:t>
            </a:r>
            <a:r>
              <a:rPr lang="tr-TR" sz="2000" b="1" dirty="0" err="1"/>
              <a:t>and</a:t>
            </a:r>
            <a:r>
              <a:rPr lang="tr-TR" sz="2000" b="1" dirty="0"/>
              <a:t> </a:t>
            </a:r>
            <a:r>
              <a:rPr lang="tr-TR" sz="2000" b="1" dirty="0" err="1"/>
              <a:t>apoptosis</a:t>
            </a:r>
            <a:r>
              <a:rPr lang="tr-TR" sz="2000" b="1" dirty="0"/>
              <a:t>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709862" y="1341755"/>
            <a:ext cx="41749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 smtClean="0">
                <a:solidFill>
                  <a:srgbClr val="FF0000"/>
                </a:solidFill>
              </a:rPr>
              <a:t>Monoclonal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antibodies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monoclonal antibody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6" y="2124851"/>
            <a:ext cx="6486562" cy="41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7331242" y="3171600"/>
            <a:ext cx="4620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err="1" smtClean="0">
                <a:solidFill>
                  <a:srgbClr val="7030A0"/>
                </a:solidFill>
              </a:rPr>
              <a:t>They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kill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tumor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cells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by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blocking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function</a:t>
            </a:r>
            <a:r>
              <a:rPr lang="tr-TR" sz="1600" b="1" dirty="0" smtClean="0">
                <a:solidFill>
                  <a:srgbClr val="7030A0"/>
                </a:solidFill>
              </a:rPr>
              <a:t> of </a:t>
            </a:r>
            <a:r>
              <a:rPr lang="tr-TR" sz="1600" b="1" dirty="0" err="1" smtClean="0">
                <a:solidFill>
                  <a:srgbClr val="7030A0"/>
                </a:solidFill>
              </a:rPr>
              <a:t>surface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receptors</a:t>
            </a:r>
            <a:r>
              <a:rPr lang="tr-TR" sz="1600" b="1" dirty="0" smtClean="0">
                <a:solidFill>
                  <a:srgbClr val="7030A0"/>
                </a:solidFill>
              </a:rPr>
              <a:t>. </a:t>
            </a:r>
          </a:p>
          <a:p>
            <a:endParaRPr lang="tr-TR" sz="1600" b="1" dirty="0">
              <a:solidFill>
                <a:srgbClr val="7030A0"/>
              </a:solidFill>
            </a:endParaRPr>
          </a:p>
          <a:p>
            <a:r>
              <a:rPr lang="tr-TR" sz="1600" b="1" dirty="0" err="1" smtClean="0">
                <a:solidFill>
                  <a:srgbClr val="7030A0"/>
                </a:solidFill>
              </a:rPr>
              <a:t>Generally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are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specific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for</a:t>
            </a:r>
            <a:r>
              <a:rPr lang="tr-TR" sz="1600" b="1" dirty="0" smtClean="0">
                <a:solidFill>
                  <a:srgbClr val="7030A0"/>
                </a:solidFill>
              </a:rPr>
              <a:t> a </a:t>
            </a:r>
            <a:r>
              <a:rPr lang="tr-TR" sz="1600" b="1" dirty="0" err="1" smtClean="0">
                <a:solidFill>
                  <a:srgbClr val="7030A0"/>
                </a:solidFill>
              </a:rPr>
              <a:t>receptor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subtype</a:t>
            </a:r>
            <a:r>
              <a:rPr lang="tr-TR" sz="1600" b="1" dirty="0" smtClean="0">
                <a:solidFill>
                  <a:srgbClr val="7030A0"/>
                </a:solidFill>
              </a:rPr>
              <a:t>.</a:t>
            </a:r>
          </a:p>
          <a:p>
            <a:endParaRPr lang="tr-TR" sz="1600" b="1" dirty="0">
              <a:solidFill>
                <a:srgbClr val="7030A0"/>
              </a:solidFill>
            </a:endParaRPr>
          </a:p>
          <a:p>
            <a:r>
              <a:rPr lang="tr-TR" sz="1600" b="1" dirty="0" err="1" smtClean="0">
                <a:solidFill>
                  <a:srgbClr val="7030A0"/>
                </a:solidFill>
              </a:rPr>
              <a:t>Their</a:t>
            </a:r>
            <a:r>
              <a:rPr lang="tr-TR" sz="1600" b="1" dirty="0" smtClean="0">
                <a:solidFill>
                  <a:srgbClr val="7030A0"/>
                </a:solidFill>
              </a:rPr>
              <a:t> t</a:t>
            </a:r>
            <a:r>
              <a:rPr lang="tr-TR" sz="1600" b="1" baseline="-25000" dirty="0" smtClean="0">
                <a:solidFill>
                  <a:srgbClr val="7030A0"/>
                </a:solidFill>
              </a:rPr>
              <a:t>1/2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values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are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extremely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long</a:t>
            </a:r>
            <a:r>
              <a:rPr lang="tr-TR" sz="1600" b="1" dirty="0" smtClean="0">
                <a:solidFill>
                  <a:srgbClr val="7030A0"/>
                </a:solidFill>
              </a:rPr>
              <a:t>, </a:t>
            </a:r>
            <a:r>
              <a:rPr lang="tr-TR" sz="1600" b="1" dirty="0" err="1" smtClean="0">
                <a:solidFill>
                  <a:srgbClr val="7030A0"/>
                </a:solidFill>
              </a:rPr>
              <a:t>so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they</a:t>
            </a:r>
            <a:r>
              <a:rPr lang="tr-TR" sz="1600" b="1" dirty="0" smtClean="0">
                <a:solidFill>
                  <a:srgbClr val="7030A0"/>
                </a:solidFill>
              </a:rPr>
              <a:t> can be </a:t>
            </a:r>
            <a:r>
              <a:rPr lang="tr-TR" sz="1600" b="1" dirty="0" err="1" smtClean="0">
                <a:solidFill>
                  <a:srgbClr val="7030A0"/>
                </a:solidFill>
              </a:rPr>
              <a:t>applied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intervally</a:t>
            </a:r>
            <a:r>
              <a:rPr lang="tr-TR" sz="1600" b="1" dirty="0" smtClean="0">
                <a:solidFill>
                  <a:srgbClr val="7030A0"/>
                </a:solidFill>
              </a:rPr>
              <a:t>.</a:t>
            </a:r>
            <a:endParaRPr lang="tr-TR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296653" y="127771"/>
            <a:ext cx="589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/>
              <a:t>Abnormal</a:t>
            </a:r>
            <a:r>
              <a:rPr lang="tr-TR" sz="2000" b="1" dirty="0"/>
              <a:t> </a:t>
            </a:r>
            <a:r>
              <a:rPr lang="tr-TR" sz="2000" b="1" dirty="0" err="1"/>
              <a:t>activation</a:t>
            </a:r>
            <a:r>
              <a:rPr lang="tr-TR" sz="2000" b="1" dirty="0"/>
              <a:t> of </a:t>
            </a:r>
            <a:r>
              <a:rPr lang="tr-TR" sz="2000" b="1" dirty="0" err="1"/>
              <a:t>growth</a:t>
            </a:r>
            <a:r>
              <a:rPr lang="tr-TR" sz="2000" b="1" dirty="0"/>
              <a:t> </a:t>
            </a:r>
            <a:r>
              <a:rPr lang="tr-TR" sz="2000" b="1" dirty="0" err="1"/>
              <a:t>factor</a:t>
            </a:r>
            <a:r>
              <a:rPr lang="tr-TR" sz="2000" b="1" dirty="0"/>
              <a:t> </a:t>
            </a:r>
            <a:r>
              <a:rPr lang="tr-TR" sz="2000" b="1" dirty="0" err="1"/>
              <a:t>receptors</a:t>
            </a:r>
            <a:r>
              <a:rPr lang="tr-TR" sz="2000" b="1" dirty="0"/>
              <a:t>, </a:t>
            </a:r>
          </a:p>
          <a:p>
            <a:r>
              <a:rPr lang="tr-TR" sz="2000" b="1" dirty="0" err="1"/>
              <a:t>Dysregulations</a:t>
            </a:r>
            <a:r>
              <a:rPr lang="tr-TR" sz="2000" b="1" dirty="0"/>
              <a:t> in </a:t>
            </a:r>
            <a:r>
              <a:rPr lang="tr-TR" sz="2000" b="1" dirty="0" err="1"/>
              <a:t>intracellular</a:t>
            </a:r>
            <a:r>
              <a:rPr lang="tr-TR" sz="2000" b="1" dirty="0"/>
              <a:t> </a:t>
            </a:r>
            <a:r>
              <a:rPr lang="tr-TR" sz="2000" b="1" dirty="0" err="1"/>
              <a:t>signaling</a:t>
            </a:r>
            <a:r>
              <a:rPr lang="tr-TR" sz="2000" b="1" dirty="0"/>
              <a:t> </a:t>
            </a:r>
            <a:r>
              <a:rPr lang="tr-TR" sz="2000" b="1" dirty="0" err="1"/>
              <a:t>pathways</a:t>
            </a:r>
            <a:r>
              <a:rPr lang="tr-TR" sz="2000" b="1" dirty="0"/>
              <a:t>, </a:t>
            </a:r>
          </a:p>
          <a:p>
            <a:r>
              <a:rPr lang="tr-TR" sz="2000" b="1" dirty="0" err="1"/>
              <a:t>Problems</a:t>
            </a:r>
            <a:r>
              <a:rPr lang="tr-TR" sz="2000" b="1" dirty="0"/>
              <a:t> </a:t>
            </a:r>
            <a:r>
              <a:rPr lang="tr-TR" sz="2000" b="1" dirty="0" err="1"/>
              <a:t>with</a:t>
            </a:r>
            <a:r>
              <a:rPr lang="tr-TR" sz="2000" b="1" dirty="0"/>
              <a:t> DNA </a:t>
            </a:r>
            <a:r>
              <a:rPr lang="tr-TR" sz="2000" b="1" dirty="0" err="1"/>
              <a:t>repair</a:t>
            </a:r>
            <a:r>
              <a:rPr lang="tr-TR" sz="2000" b="1" dirty="0"/>
              <a:t> </a:t>
            </a:r>
            <a:r>
              <a:rPr lang="tr-TR" sz="2000" b="1" dirty="0" err="1"/>
              <a:t>and</a:t>
            </a:r>
            <a:r>
              <a:rPr lang="tr-TR" sz="2000" b="1" dirty="0"/>
              <a:t> </a:t>
            </a:r>
            <a:r>
              <a:rPr lang="tr-TR" sz="2000" b="1" dirty="0" err="1"/>
              <a:t>apoptosis</a:t>
            </a:r>
            <a:r>
              <a:rPr lang="tr-TR" sz="2000" b="1" dirty="0"/>
              <a:t>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06115" y="1449510"/>
            <a:ext cx="4174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Small </a:t>
            </a:r>
            <a:r>
              <a:rPr lang="tr-TR" sz="3200" dirty="0" err="1" smtClean="0">
                <a:solidFill>
                  <a:srgbClr val="FF0000"/>
                </a:solidFill>
              </a:rPr>
              <a:t>molecules</a:t>
            </a:r>
            <a:endParaRPr lang="tr-TR" sz="3200" dirty="0" smtClean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936617" y="2953501"/>
            <a:ext cx="51230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err="1" smtClean="0">
                <a:solidFill>
                  <a:srgbClr val="7030A0"/>
                </a:solidFill>
              </a:rPr>
              <a:t>They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act</a:t>
            </a:r>
            <a:r>
              <a:rPr lang="tr-TR" sz="1600" b="1" dirty="0" smtClean="0">
                <a:solidFill>
                  <a:srgbClr val="7030A0"/>
                </a:solidFill>
              </a:rPr>
              <a:t> on </a:t>
            </a:r>
            <a:r>
              <a:rPr lang="tr-TR" sz="1600" b="1" dirty="0" err="1" smtClean="0">
                <a:solidFill>
                  <a:srgbClr val="7030A0"/>
                </a:solidFill>
              </a:rPr>
              <a:t>tumor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cells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through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inhibition</a:t>
            </a:r>
            <a:r>
              <a:rPr lang="tr-TR" sz="1600" b="1" dirty="0" smtClean="0">
                <a:solidFill>
                  <a:srgbClr val="7030A0"/>
                </a:solidFill>
              </a:rPr>
              <a:t> of  </a:t>
            </a:r>
            <a:r>
              <a:rPr lang="tr-TR" sz="1600" b="1" dirty="0" err="1" smtClean="0">
                <a:solidFill>
                  <a:srgbClr val="7030A0"/>
                </a:solidFill>
              </a:rPr>
              <a:t>intracellular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enzymatic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functions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by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entering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into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cell</a:t>
            </a:r>
            <a:r>
              <a:rPr lang="tr-TR" sz="1600" b="1" dirty="0" smtClean="0">
                <a:solidFill>
                  <a:srgbClr val="7030A0"/>
                </a:solidFill>
              </a:rPr>
              <a:t>.</a:t>
            </a:r>
          </a:p>
          <a:p>
            <a:endParaRPr lang="tr-TR" sz="1600" b="1" dirty="0">
              <a:solidFill>
                <a:srgbClr val="7030A0"/>
              </a:solidFill>
            </a:endParaRPr>
          </a:p>
          <a:p>
            <a:r>
              <a:rPr lang="tr-TR" sz="1600" b="1" dirty="0" err="1" smtClean="0">
                <a:solidFill>
                  <a:srgbClr val="7030A0"/>
                </a:solidFill>
              </a:rPr>
              <a:t>Generally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target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more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than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one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enzimatic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region</a:t>
            </a:r>
            <a:r>
              <a:rPr lang="tr-TR" sz="1600" b="1" dirty="0" smtClean="0">
                <a:solidFill>
                  <a:srgbClr val="7030A0"/>
                </a:solidFill>
              </a:rPr>
              <a:t>.</a:t>
            </a:r>
          </a:p>
          <a:p>
            <a:endParaRPr lang="tr-TR" sz="1600" b="1" dirty="0">
              <a:solidFill>
                <a:srgbClr val="7030A0"/>
              </a:solidFill>
            </a:endParaRPr>
          </a:p>
          <a:p>
            <a:r>
              <a:rPr lang="tr-TR" sz="1600" b="1" dirty="0" err="1" smtClean="0">
                <a:solidFill>
                  <a:srgbClr val="7030A0"/>
                </a:solidFill>
              </a:rPr>
              <a:t>Their</a:t>
            </a:r>
            <a:r>
              <a:rPr lang="tr-TR" sz="1600" b="1" dirty="0" smtClean="0">
                <a:solidFill>
                  <a:srgbClr val="7030A0"/>
                </a:solidFill>
              </a:rPr>
              <a:t> t</a:t>
            </a:r>
            <a:r>
              <a:rPr lang="tr-TR" sz="1600" b="1" baseline="-25000" dirty="0" smtClean="0">
                <a:solidFill>
                  <a:srgbClr val="7030A0"/>
                </a:solidFill>
              </a:rPr>
              <a:t>1/2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values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are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between</a:t>
            </a:r>
            <a:r>
              <a:rPr lang="tr-TR" sz="1600" b="1" dirty="0" smtClean="0">
                <a:solidFill>
                  <a:srgbClr val="7030A0"/>
                </a:solidFill>
              </a:rPr>
              <a:t> 12 </a:t>
            </a:r>
            <a:r>
              <a:rPr lang="tr-TR" sz="1600" b="1" dirty="0" err="1" smtClean="0">
                <a:solidFill>
                  <a:srgbClr val="7030A0"/>
                </a:solidFill>
              </a:rPr>
              <a:t>and</a:t>
            </a:r>
            <a:r>
              <a:rPr lang="tr-TR" sz="1600" b="1" dirty="0" smtClean="0">
                <a:solidFill>
                  <a:srgbClr val="7030A0"/>
                </a:solidFill>
              </a:rPr>
              <a:t> 24 </a:t>
            </a:r>
            <a:r>
              <a:rPr lang="tr-TR" sz="1600" b="1" dirty="0" err="1" smtClean="0">
                <a:solidFill>
                  <a:srgbClr val="7030A0"/>
                </a:solidFill>
              </a:rPr>
              <a:t>hours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and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they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should</a:t>
            </a:r>
            <a:r>
              <a:rPr lang="tr-TR" sz="1600" b="1" dirty="0" smtClean="0">
                <a:solidFill>
                  <a:srgbClr val="7030A0"/>
                </a:solidFill>
              </a:rPr>
              <a:t> be </a:t>
            </a:r>
            <a:r>
              <a:rPr lang="tr-TR" sz="1600" b="1" dirty="0" err="1" smtClean="0">
                <a:solidFill>
                  <a:srgbClr val="7030A0"/>
                </a:solidFill>
              </a:rPr>
              <a:t>taken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orally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everyday</a:t>
            </a:r>
            <a:r>
              <a:rPr lang="tr-TR" sz="1600" b="1" dirty="0" smtClean="0">
                <a:solidFill>
                  <a:srgbClr val="7030A0"/>
                </a:solidFill>
              </a:rPr>
              <a:t>.</a:t>
            </a:r>
            <a:endParaRPr lang="tr-TR" sz="16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small molecules for targeted therapy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1" y="2508333"/>
            <a:ext cx="6064360" cy="34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0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yrosine kinase inhibitor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6" y="395570"/>
            <a:ext cx="7024887" cy="59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8095246" y="941115"/>
            <a:ext cx="3262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>
                <a:solidFill>
                  <a:srgbClr val="0070C0"/>
                </a:solidFill>
              </a:rPr>
              <a:t>Monoclonal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antibodies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which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act</a:t>
            </a:r>
            <a:r>
              <a:rPr lang="tr-TR" b="1" dirty="0" smtClean="0">
                <a:solidFill>
                  <a:srgbClr val="0070C0"/>
                </a:solidFill>
              </a:rPr>
              <a:t> on </a:t>
            </a:r>
            <a:r>
              <a:rPr lang="tr-TR" b="1" dirty="0" err="1" smtClean="0">
                <a:solidFill>
                  <a:srgbClr val="0070C0"/>
                </a:solidFill>
              </a:rPr>
              <a:t>epidermal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growth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factor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receptors</a:t>
            </a:r>
            <a:r>
              <a:rPr lang="tr-TR" b="1" dirty="0" smtClean="0">
                <a:solidFill>
                  <a:srgbClr val="0070C0"/>
                </a:solidFill>
              </a:rPr>
              <a:t> (EGFR) </a:t>
            </a:r>
            <a:r>
              <a:rPr lang="tr-TR" b="1" dirty="0" err="1" smtClean="0">
                <a:solidFill>
                  <a:srgbClr val="0070C0"/>
                </a:solidFill>
              </a:rPr>
              <a:t>are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generally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effective</a:t>
            </a:r>
            <a:r>
              <a:rPr lang="tr-TR" b="1" dirty="0" smtClean="0">
                <a:solidFill>
                  <a:srgbClr val="0070C0"/>
                </a:solidFill>
              </a:rPr>
              <a:t> on </a:t>
            </a:r>
            <a:r>
              <a:rPr lang="tr-TR" b="1" dirty="0" err="1" smtClean="0">
                <a:solidFill>
                  <a:srgbClr val="0070C0"/>
                </a:solidFill>
              </a:rPr>
              <a:t>head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neck</a:t>
            </a:r>
            <a:r>
              <a:rPr lang="tr-TR" b="1" dirty="0" smtClean="0">
                <a:solidFill>
                  <a:srgbClr val="0070C0"/>
                </a:solidFill>
              </a:rPr>
              <a:t>  </a:t>
            </a:r>
            <a:r>
              <a:rPr lang="tr-TR" b="1" dirty="0" err="1" smtClean="0">
                <a:solidFill>
                  <a:srgbClr val="0070C0"/>
                </a:solidFill>
              </a:rPr>
              <a:t>and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colon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cancers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8311816" y="3564000"/>
            <a:ext cx="313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0070C0"/>
                </a:solidFill>
              </a:rPr>
              <a:t>Small </a:t>
            </a:r>
            <a:r>
              <a:rPr lang="tr-TR" b="1" dirty="0" err="1" smtClean="0">
                <a:solidFill>
                  <a:srgbClr val="0070C0"/>
                </a:solidFill>
              </a:rPr>
              <a:t>molecules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such</a:t>
            </a:r>
            <a:r>
              <a:rPr lang="tr-TR" b="1" dirty="0" smtClean="0">
                <a:solidFill>
                  <a:srgbClr val="0070C0"/>
                </a:solidFill>
              </a:rPr>
              <a:t> as </a:t>
            </a:r>
            <a:r>
              <a:rPr lang="tr-TR" b="1" dirty="0" err="1" smtClean="0">
                <a:solidFill>
                  <a:srgbClr val="0070C0"/>
                </a:solidFill>
              </a:rPr>
              <a:t>erlotinib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act</a:t>
            </a:r>
            <a:r>
              <a:rPr lang="tr-TR" b="1" dirty="0" smtClean="0">
                <a:solidFill>
                  <a:srgbClr val="0070C0"/>
                </a:solidFill>
              </a:rPr>
              <a:t> on </a:t>
            </a:r>
            <a:r>
              <a:rPr lang="tr-TR" b="1" dirty="0" err="1" smtClean="0">
                <a:solidFill>
                  <a:srgbClr val="0070C0"/>
                </a:solidFill>
              </a:rPr>
              <a:t>tyrosine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kinase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activity</a:t>
            </a:r>
            <a:r>
              <a:rPr lang="tr-TR" b="1" dirty="0" smtClean="0">
                <a:solidFill>
                  <a:srgbClr val="0070C0"/>
                </a:solidFill>
              </a:rPr>
              <a:t> of EGFR. (</a:t>
            </a:r>
            <a:r>
              <a:rPr lang="tr-TR" b="1" dirty="0" err="1" smtClean="0">
                <a:solidFill>
                  <a:srgbClr val="0070C0"/>
                </a:solidFill>
              </a:rPr>
              <a:t>non-small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cell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lung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)</a:t>
            </a:r>
            <a:endParaRPr lang="tr-T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5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10252" y="3493952"/>
            <a:ext cx="71406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rgbClr val="7030A0"/>
                </a:solidFill>
              </a:rPr>
              <a:t>I</a:t>
            </a:r>
            <a:r>
              <a:rPr lang="tr-TR" b="1" dirty="0" err="1" smtClean="0">
                <a:solidFill>
                  <a:srgbClr val="7030A0"/>
                </a:solidFill>
              </a:rPr>
              <a:t>manitib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Dasatinib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Nilotinib</a:t>
            </a:r>
            <a:r>
              <a:rPr lang="tr-TR" b="1" dirty="0" smtClean="0">
                <a:solidFill>
                  <a:srgbClr val="7030A0"/>
                </a:solidFill>
              </a:rPr>
              <a:t>: </a:t>
            </a:r>
            <a:r>
              <a:rPr lang="tr-TR" b="1" dirty="0" err="1" smtClean="0">
                <a:solidFill>
                  <a:srgbClr val="7030A0"/>
                </a:solidFill>
              </a:rPr>
              <a:t>Inhibitors</a:t>
            </a:r>
            <a:r>
              <a:rPr lang="tr-TR" b="1" dirty="0" smtClean="0">
                <a:solidFill>
                  <a:srgbClr val="7030A0"/>
                </a:solidFill>
              </a:rPr>
              <a:t> of BCR-ABL </a:t>
            </a:r>
            <a:r>
              <a:rPr lang="tr-TR" b="1" dirty="0" err="1" smtClean="0">
                <a:solidFill>
                  <a:srgbClr val="7030A0"/>
                </a:solidFill>
              </a:rPr>
              <a:t>kinase</a:t>
            </a:r>
            <a:r>
              <a:rPr lang="tr-TR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FDA </a:t>
            </a:r>
            <a:r>
              <a:rPr lang="tr-TR" b="1" dirty="0" err="1" smtClean="0">
                <a:solidFill>
                  <a:srgbClr val="7030A0"/>
                </a:solidFill>
              </a:rPr>
              <a:t>approved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for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the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treatment</a:t>
            </a:r>
            <a:r>
              <a:rPr lang="tr-TR" b="1" dirty="0" smtClean="0">
                <a:solidFill>
                  <a:srgbClr val="7030A0"/>
                </a:solidFill>
              </a:rPr>
              <a:t> of </a:t>
            </a:r>
            <a:r>
              <a:rPr lang="tr-TR" b="1" dirty="0" err="1" smtClean="0">
                <a:solidFill>
                  <a:srgbClr val="7030A0"/>
                </a:solidFill>
              </a:rPr>
              <a:t>chronic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myeloid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leukemia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and</a:t>
            </a:r>
            <a:r>
              <a:rPr lang="tr-TR" b="1" dirty="0" smtClean="0">
                <a:solidFill>
                  <a:srgbClr val="7030A0"/>
                </a:solidFill>
              </a:rPr>
              <a:t>  GI </a:t>
            </a:r>
            <a:r>
              <a:rPr lang="tr-TR" b="1" dirty="0" err="1" smtClean="0">
                <a:solidFill>
                  <a:srgbClr val="7030A0"/>
                </a:solidFill>
              </a:rPr>
              <a:t>stromal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tumors</a:t>
            </a:r>
            <a:r>
              <a:rPr lang="tr-TR" b="1" dirty="0" smtClean="0">
                <a:solidFill>
                  <a:srgbClr val="7030A0"/>
                </a:solidFill>
              </a:rPr>
              <a:t>.</a:t>
            </a:r>
          </a:p>
          <a:p>
            <a:endParaRPr lang="tr-TR" b="1" dirty="0">
              <a:solidFill>
                <a:srgbClr val="7030A0"/>
              </a:solidFill>
            </a:endParaRPr>
          </a:p>
          <a:p>
            <a:r>
              <a:rPr lang="tr-TR" b="1" dirty="0" smtClean="0">
                <a:solidFill>
                  <a:srgbClr val="7030A0"/>
                </a:solidFill>
              </a:rPr>
              <a:t>BCR-ABL </a:t>
            </a:r>
            <a:r>
              <a:rPr lang="tr-TR" b="1" dirty="0" err="1" smtClean="0">
                <a:solidFill>
                  <a:srgbClr val="7030A0"/>
                </a:solidFill>
              </a:rPr>
              <a:t>tyrosine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kinase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mutation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i="1" dirty="0" smtClean="0">
                <a:solidFill>
                  <a:srgbClr val="7030A0"/>
                </a:solidFill>
              </a:rPr>
              <a:t>(</a:t>
            </a:r>
            <a:r>
              <a:rPr lang="tr-TR" b="1" i="1" dirty="0" err="1" smtClean="0">
                <a:solidFill>
                  <a:srgbClr val="7030A0"/>
                </a:solidFill>
              </a:rPr>
              <a:t>Philadelphia</a:t>
            </a:r>
            <a:r>
              <a:rPr lang="tr-TR" b="1" i="1" dirty="0" smtClean="0">
                <a:solidFill>
                  <a:srgbClr val="7030A0"/>
                </a:solidFill>
              </a:rPr>
              <a:t> </a:t>
            </a:r>
            <a:r>
              <a:rPr lang="tr-TR" b="1" i="1" dirty="0" err="1" smtClean="0">
                <a:solidFill>
                  <a:srgbClr val="7030A0"/>
                </a:solidFill>
              </a:rPr>
              <a:t>chromosome</a:t>
            </a:r>
            <a:r>
              <a:rPr lang="tr-TR" b="1" i="1" dirty="0" smtClean="0">
                <a:solidFill>
                  <a:srgbClr val="7030A0"/>
                </a:solidFill>
              </a:rPr>
              <a:t>)</a:t>
            </a:r>
            <a:r>
              <a:rPr lang="tr-TR" b="1" dirty="0" smtClean="0">
                <a:solidFill>
                  <a:srgbClr val="7030A0"/>
                </a:solidFill>
              </a:rPr>
              <a:t>. </a:t>
            </a:r>
          </a:p>
          <a:p>
            <a:r>
              <a:rPr lang="tr-TR" b="1" dirty="0" err="1" smtClean="0">
                <a:solidFill>
                  <a:srgbClr val="7030A0"/>
                </a:solidFill>
              </a:rPr>
              <a:t>They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are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effective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all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cancer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types</a:t>
            </a:r>
            <a:r>
              <a:rPr lang="tr-TR" b="1" dirty="0" smtClean="0">
                <a:solidFill>
                  <a:srgbClr val="7030A0"/>
                </a:solidFill>
              </a:rPr>
              <a:t> in </a:t>
            </a:r>
            <a:r>
              <a:rPr lang="tr-TR" b="1" dirty="0" err="1" smtClean="0">
                <a:solidFill>
                  <a:srgbClr val="7030A0"/>
                </a:solidFill>
              </a:rPr>
              <a:t>which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this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mutation</a:t>
            </a:r>
            <a:r>
              <a:rPr lang="tr-TR" b="1" dirty="0" smtClean="0">
                <a:solidFill>
                  <a:srgbClr val="7030A0"/>
                </a:solidFill>
              </a:rPr>
              <a:t> has </a:t>
            </a:r>
            <a:r>
              <a:rPr lang="tr-TR" b="1" dirty="0" err="1" smtClean="0">
                <a:solidFill>
                  <a:srgbClr val="7030A0"/>
                </a:solidFill>
              </a:rPr>
              <a:t>been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seen</a:t>
            </a:r>
            <a:r>
              <a:rPr lang="tr-TR" b="1" dirty="0" smtClean="0">
                <a:solidFill>
                  <a:srgbClr val="7030A0"/>
                </a:solidFill>
              </a:rPr>
              <a:t>.</a:t>
            </a:r>
            <a:endParaRPr lang="tr-TR" b="1" dirty="0">
              <a:solidFill>
                <a:srgbClr val="7030A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2479" t="52486" r="3187" b="30477"/>
          <a:stretch/>
        </p:blipFill>
        <p:spPr>
          <a:xfrm>
            <a:off x="410252" y="242719"/>
            <a:ext cx="5177197" cy="2739023"/>
          </a:xfrm>
          <a:prstGeom prst="rect">
            <a:avLst/>
          </a:prstGeom>
        </p:spPr>
      </p:pic>
      <p:pic>
        <p:nvPicPr>
          <p:cNvPr id="6" name="Picture 2" descr="gleevec for targeted therapy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68" y="675871"/>
            <a:ext cx="3502588" cy="46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4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86" y="138989"/>
            <a:ext cx="69594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Philadelphia chromosome: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71" y="1735205"/>
            <a:ext cx="10208785" cy="3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2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315444" y="674202"/>
            <a:ext cx="100146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İmatinib</a:t>
            </a:r>
            <a:r>
              <a:rPr lang="tr-TR" dirty="0" smtClean="0">
                <a:solidFill>
                  <a:srgbClr val="7030A0"/>
                </a:solidFill>
              </a:rPr>
              <a:t> has </a:t>
            </a:r>
            <a:r>
              <a:rPr lang="tr-TR" dirty="0" err="1" smtClean="0">
                <a:solidFill>
                  <a:srgbClr val="7030A0"/>
                </a:solidFill>
              </a:rPr>
              <a:t>high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absorbtion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rates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when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applied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orally</a:t>
            </a:r>
            <a:r>
              <a:rPr lang="tr-TR" dirty="0" smtClean="0">
                <a:solidFill>
                  <a:srgbClr val="7030A0"/>
                </a:solidFill>
              </a:rPr>
              <a:t>.  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Its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bioavailability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reduces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neutral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gastric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pH</a:t>
            </a:r>
            <a:r>
              <a:rPr lang="tr-TR" dirty="0" smtClean="0">
                <a:solidFill>
                  <a:srgbClr val="7030A0"/>
                </a:solidFill>
              </a:rPr>
              <a:t> (</a:t>
            </a:r>
            <a:r>
              <a:rPr lang="tr-TR" dirty="0" err="1" smtClean="0">
                <a:solidFill>
                  <a:srgbClr val="7030A0"/>
                </a:solidFill>
              </a:rPr>
              <a:t>antacid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H2 </a:t>
            </a:r>
            <a:r>
              <a:rPr lang="tr-TR" dirty="0" err="1" smtClean="0">
                <a:solidFill>
                  <a:srgbClr val="7030A0"/>
                </a:solidFill>
              </a:rPr>
              <a:t>blockers</a:t>
            </a:r>
            <a:r>
              <a:rPr lang="tr-TR" dirty="0" smtClean="0">
                <a:solidFill>
                  <a:srgbClr val="7030A0"/>
                </a:solidFill>
              </a:rPr>
              <a:t>!) but </a:t>
            </a:r>
            <a:r>
              <a:rPr lang="tr-TR" dirty="0" err="1" smtClean="0">
                <a:solidFill>
                  <a:srgbClr val="7030A0"/>
                </a:solidFill>
              </a:rPr>
              <a:t>food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intake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did</a:t>
            </a:r>
            <a:r>
              <a:rPr lang="tr-TR" dirty="0" smtClean="0">
                <a:solidFill>
                  <a:srgbClr val="7030A0"/>
                </a:solidFill>
              </a:rPr>
              <a:t> not </a:t>
            </a:r>
            <a:r>
              <a:rPr lang="tr-TR" dirty="0" err="1" smtClean="0">
                <a:solidFill>
                  <a:srgbClr val="7030A0"/>
                </a:solidFill>
              </a:rPr>
              <a:t>affect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bioavailability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Plasma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peak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values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 in 2-4 </a:t>
            </a:r>
            <a:r>
              <a:rPr lang="tr-TR" dirty="0" err="1" smtClean="0">
                <a:solidFill>
                  <a:srgbClr val="7030A0"/>
                </a:solidFill>
              </a:rPr>
              <a:t>hours</a:t>
            </a:r>
            <a:r>
              <a:rPr lang="tr-TR" dirty="0" smtClean="0">
                <a:solidFill>
                  <a:srgbClr val="7030A0"/>
                </a:solidFill>
              </a:rPr>
              <a:t>. 400-600mg/</a:t>
            </a:r>
            <a:r>
              <a:rPr lang="tr-TR" dirty="0" err="1" smtClean="0">
                <a:solidFill>
                  <a:srgbClr val="7030A0"/>
                </a:solidFill>
              </a:rPr>
              <a:t>day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Metabolized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CYP3A4. </a:t>
            </a:r>
            <a:r>
              <a:rPr lang="tr-TR" dirty="0" err="1" smtClean="0">
                <a:solidFill>
                  <a:srgbClr val="7030A0"/>
                </a:solidFill>
              </a:rPr>
              <a:t>Ketoconazole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rifampicin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simvastatin</a:t>
            </a:r>
            <a:r>
              <a:rPr lang="tr-TR" dirty="0" smtClean="0">
                <a:solidFill>
                  <a:srgbClr val="7030A0"/>
                </a:solidFill>
              </a:rPr>
              <a:t>!!! 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Adverse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are</a:t>
            </a:r>
            <a:r>
              <a:rPr lang="tr-TR" dirty="0" smtClean="0">
                <a:solidFill>
                  <a:srgbClr val="7030A0"/>
                </a:solidFill>
              </a:rPr>
              <a:t> GI </a:t>
            </a:r>
            <a:r>
              <a:rPr lang="tr-TR" dirty="0" err="1" smtClean="0">
                <a:solidFill>
                  <a:srgbClr val="7030A0"/>
                </a:solidFill>
              </a:rPr>
              <a:t>problems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periferal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edema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myelosuppression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hepatotoxicity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5444" y="2447777"/>
            <a:ext cx="1064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Dasatinib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very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similar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imatinib</a:t>
            </a:r>
            <a:r>
              <a:rPr lang="tr-TR" dirty="0" smtClean="0">
                <a:solidFill>
                  <a:srgbClr val="7030A0"/>
                </a:solidFill>
              </a:rPr>
              <a:t> (</a:t>
            </a:r>
            <a:r>
              <a:rPr lang="tr-TR" dirty="0" err="1" smtClean="0">
                <a:solidFill>
                  <a:srgbClr val="7030A0"/>
                </a:solidFill>
              </a:rPr>
              <a:t>bioavailability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interactions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metabolism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advers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).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Recommended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dose</a:t>
            </a:r>
            <a:r>
              <a:rPr lang="tr-TR" dirty="0" smtClean="0">
                <a:solidFill>
                  <a:srgbClr val="7030A0"/>
                </a:solidFill>
              </a:rPr>
              <a:t> is 140mg/</a:t>
            </a:r>
            <a:r>
              <a:rPr lang="tr-TR" dirty="0" err="1" smtClean="0">
                <a:solidFill>
                  <a:srgbClr val="7030A0"/>
                </a:solidFill>
              </a:rPr>
              <a:t>day</a:t>
            </a:r>
            <a:r>
              <a:rPr lang="tr-TR" dirty="0" smtClean="0">
                <a:solidFill>
                  <a:srgbClr val="7030A0"/>
                </a:solidFill>
              </a:rPr>
              <a:t> (70mgX2).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281119" y="5159724"/>
            <a:ext cx="8952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Nilotinib</a:t>
            </a:r>
            <a:r>
              <a:rPr lang="tr-TR" dirty="0" smtClean="0">
                <a:solidFill>
                  <a:srgbClr val="7030A0"/>
                </a:solidFill>
              </a:rPr>
              <a:t> has an oral </a:t>
            </a:r>
            <a:r>
              <a:rPr lang="tr-TR" dirty="0" err="1" smtClean="0">
                <a:solidFill>
                  <a:srgbClr val="7030A0"/>
                </a:solidFill>
              </a:rPr>
              <a:t>bioavailalibity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around</a:t>
            </a:r>
            <a:r>
              <a:rPr lang="tr-TR" dirty="0" smtClean="0">
                <a:solidFill>
                  <a:srgbClr val="7030A0"/>
                </a:solidFill>
              </a:rPr>
              <a:t> 30%. </a:t>
            </a:r>
            <a:r>
              <a:rPr lang="tr-TR" dirty="0" err="1" smtClean="0">
                <a:solidFill>
                  <a:srgbClr val="7030A0"/>
                </a:solidFill>
              </a:rPr>
              <a:t>Recommended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dose</a:t>
            </a:r>
            <a:r>
              <a:rPr lang="tr-TR" dirty="0" smtClean="0">
                <a:solidFill>
                  <a:srgbClr val="7030A0"/>
                </a:solidFill>
              </a:rPr>
              <a:t> is 800mg/</a:t>
            </a:r>
            <a:r>
              <a:rPr lang="tr-TR" dirty="0" err="1" smtClean="0">
                <a:solidFill>
                  <a:srgbClr val="7030A0"/>
                </a:solidFill>
              </a:rPr>
              <a:t>day</a:t>
            </a:r>
            <a:r>
              <a:rPr lang="tr-TR" dirty="0" smtClean="0">
                <a:solidFill>
                  <a:srgbClr val="7030A0"/>
                </a:solidFill>
              </a:rPr>
              <a:t> (400mgX2).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t</a:t>
            </a:r>
            <a:r>
              <a:rPr lang="tr-TR" baseline="-25000" dirty="0" smtClean="0">
                <a:solidFill>
                  <a:srgbClr val="7030A0"/>
                </a:solidFill>
              </a:rPr>
              <a:t>1/2</a:t>
            </a:r>
            <a:r>
              <a:rPr lang="tr-TR" dirty="0" smtClean="0">
                <a:solidFill>
                  <a:srgbClr val="7030A0"/>
                </a:solidFill>
              </a:rPr>
              <a:t> is </a:t>
            </a:r>
            <a:r>
              <a:rPr lang="tr-TR" dirty="0" err="1" smtClean="0">
                <a:solidFill>
                  <a:srgbClr val="7030A0"/>
                </a:solidFill>
              </a:rPr>
              <a:t>around</a:t>
            </a:r>
            <a:r>
              <a:rPr lang="tr-TR" dirty="0" smtClean="0">
                <a:solidFill>
                  <a:srgbClr val="7030A0"/>
                </a:solidFill>
              </a:rPr>
              <a:t> 17 </a:t>
            </a:r>
            <a:r>
              <a:rPr lang="tr-TR" dirty="0" err="1" smtClean="0">
                <a:solidFill>
                  <a:srgbClr val="7030A0"/>
                </a:solidFill>
              </a:rPr>
              <a:t>hours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Reaches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plasma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peak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values</a:t>
            </a:r>
            <a:r>
              <a:rPr lang="tr-TR" dirty="0" smtClean="0">
                <a:solidFill>
                  <a:srgbClr val="7030A0"/>
                </a:solidFill>
              </a:rPr>
              <a:t> at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8th </a:t>
            </a:r>
            <a:r>
              <a:rPr lang="tr-TR" dirty="0" err="1" smtClean="0">
                <a:solidFill>
                  <a:srgbClr val="7030A0"/>
                </a:solidFill>
              </a:rPr>
              <a:t>day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Similar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imatinib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dasatinib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terms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metabolism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drug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interactions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adverse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" name="Picture 1" descr="Ekran Resmi 2018-12-17 21.14.3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32" y="5202767"/>
            <a:ext cx="1553030" cy="1388514"/>
          </a:xfrm>
          <a:prstGeom prst="rect">
            <a:avLst/>
          </a:prstGeom>
        </p:spPr>
      </p:pic>
      <p:pic>
        <p:nvPicPr>
          <p:cNvPr id="4" name="Picture 3" descr="Ekran Resmi 2018-12-17 21.14.5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992" y="5146093"/>
            <a:ext cx="1501109" cy="1378701"/>
          </a:xfrm>
          <a:prstGeom prst="rect">
            <a:avLst/>
          </a:prstGeom>
        </p:spPr>
      </p:pic>
      <p:pic>
        <p:nvPicPr>
          <p:cNvPr id="7" name="Picture 6" descr="Ekran Resmi 2018-12-17 21.18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7" y="3195528"/>
            <a:ext cx="9847552" cy="185223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/>
          <a:srcRect l="2479" t="52486" r="26695" b="30477"/>
          <a:stretch/>
        </p:blipFill>
        <p:spPr>
          <a:xfrm>
            <a:off x="10197470" y="59625"/>
            <a:ext cx="1857631" cy="13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1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0210" t="15029" r="51678" b="72212"/>
          <a:stretch/>
        </p:blipFill>
        <p:spPr>
          <a:xfrm>
            <a:off x="3055356" y="129738"/>
            <a:ext cx="5860341" cy="149629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3625" t="21833" r="21157" b="13833"/>
          <a:stretch/>
        </p:blipFill>
        <p:spPr>
          <a:xfrm>
            <a:off x="259096" y="2156504"/>
            <a:ext cx="5726430" cy="375280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23437" t="23166" r="21156" b="13834"/>
          <a:stretch/>
        </p:blipFill>
        <p:spPr>
          <a:xfrm>
            <a:off x="6263640" y="2122214"/>
            <a:ext cx="5703570" cy="36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0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arceva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1937920" cy="19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172" name="Picture 4" descr="tarceva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18809"/>
          <a:stretch/>
        </p:blipFill>
        <p:spPr bwMode="auto">
          <a:xfrm>
            <a:off x="5273547" y="298693"/>
            <a:ext cx="5080256" cy="211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2479" t="52486" r="25740" b="30477"/>
          <a:stretch/>
        </p:blipFill>
        <p:spPr>
          <a:xfrm>
            <a:off x="448011" y="169518"/>
            <a:ext cx="3767425" cy="261943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36859" y="3373255"/>
            <a:ext cx="10947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Erlotinib</a:t>
            </a:r>
            <a:r>
              <a:rPr lang="tr-TR" b="1" dirty="0" smtClean="0">
                <a:solidFill>
                  <a:srgbClr val="7030A0"/>
                </a:solidFill>
              </a:rPr>
              <a:t>: EGFR </a:t>
            </a:r>
            <a:r>
              <a:rPr lang="tr-TR" b="1" dirty="0" err="1" smtClean="0">
                <a:solidFill>
                  <a:srgbClr val="7030A0"/>
                </a:solidFill>
              </a:rPr>
              <a:t>tyrosine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kinase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inhibitor</a:t>
            </a:r>
            <a:r>
              <a:rPr lang="tr-TR" b="1" dirty="0" smtClean="0">
                <a:solidFill>
                  <a:srgbClr val="7030A0"/>
                </a:solidFill>
              </a:rPr>
              <a:t>.</a:t>
            </a:r>
          </a:p>
          <a:p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b="1" dirty="0" smtClean="0">
                <a:solidFill>
                  <a:srgbClr val="7030A0"/>
                </a:solidFill>
              </a:rPr>
              <a:t>FDA </a:t>
            </a:r>
            <a:r>
              <a:rPr lang="tr-TR" b="1" dirty="0" err="1" smtClean="0">
                <a:solidFill>
                  <a:srgbClr val="7030A0"/>
                </a:solidFill>
              </a:rPr>
              <a:t>aproved</a:t>
            </a:r>
            <a:r>
              <a:rPr lang="tr-TR" b="1" dirty="0" smtClean="0">
                <a:solidFill>
                  <a:srgbClr val="7030A0"/>
                </a:solidFill>
              </a:rPr>
              <a:t> in </a:t>
            </a:r>
            <a:r>
              <a:rPr lang="tr-TR" b="1" dirty="0" err="1" smtClean="0">
                <a:solidFill>
                  <a:srgbClr val="7030A0"/>
                </a:solidFill>
              </a:rPr>
              <a:t>the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treatments</a:t>
            </a:r>
            <a:r>
              <a:rPr lang="tr-TR" b="1" dirty="0" smtClean="0">
                <a:solidFill>
                  <a:srgbClr val="7030A0"/>
                </a:solidFill>
              </a:rPr>
              <a:t> of </a:t>
            </a:r>
            <a:r>
              <a:rPr lang="tr-TR" b="1" dirty="0" err="1" smtClean="0">
                <a:solidFill>
                  <a:srgbClr val="7030A0"/>
                </a:solidFill>
              </a:rPr>
              <a:t>advanced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primer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or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metastatic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non-small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cell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lung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cancer</a:t>
            </a:r>
            <a:r>
              <a:rPr lang="tr-TR" b="1" dirty="0" smtClean="0">
                <a:solidFill>
                  <a:srgbClr val="7030A0"/>
                </a:solidFill>
              </a:rPr>
              <a:t> (150mg/</a:t>
            </a:r>
            <a:r>
              <a:rPr lang="tr-TR" b="1" dirty="0" err="1" smtClean="0">
                <a:solidFill>
                  <a:srgbClr val="7030A0"/>
                </a:solidFill>
              </a:rPr>
              <a:t>day</a:t>
            </a:r>
            <a:r>
              <a:rPr lang="tr-TR" b="1" dirty="0" smtClean="0">
                <a:solidFill>
                  <a:srgbClr val="7030A0"/>
                </a:solidFill>
              </a:rPr>
              <a:t>) </a:t>
            </a:r>
            <a:r>
              <a:rPr lang="tr-TR" b="1" dirty="0" err="1" smtClean="0">
                <a:solidFill>
                  <a:srgbClr val="7030A0"/>
                </a:solidFill>
              </a:rPr>
              <a:t>and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pancreas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cancer</a:t>
            </a:r>
            <a:r>
              <a:rPr lang="tr-TR" b="1" dirty="0" smtClean="0">
                <a:solidFill>
                  <a:srgbClr val="7030A0"/>
                </a:solidFill>
              </a:rPr>
              <a:t> (100mg/</a:t>
            </a:r>
            <a:r>
              <a:rPr lang="tr-TR" b="1" dirty="0" err="1" smtClean="0">
                <a:solidFill>
                  <a:srgbClr val="7030A0"/>
                </a:solidFill>
              </a:rPr>
              <a:t>day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>
                <a:solidFill>
                  <a:srgbClr val="7030A0"/>
                </a:solidFill>
              </a:rPr>
              <a:t>+</a:t>
            </a:r>
            <a:r>
              <a:rPr lang="tr-TR" b="1" dirty="0" err="1" smtClean="0">
                <a:solidFill>
                  <a:srgbClr val="7030A0"/>
                </a:solidFill>
              </a:rPr>
              <a:t>gemcitabine</a:t>
            </a:r>
            <a:r>
              <a:rPr lang="tr-TR" b="1" dirty="0" smtClean="0">
                <a:solidFill>
                  <a:srgbClr val="7030A0"/>
                </a:solidFill>
              </a:rPr>
              <a:t>).</a:t>
            </a:r>
          </a:p>
          <a:p>
            <a:endParaRPr lang="tr-TR" b="1" dirty="0">
              <a:solidFill>
                <a:srgbClr val="7030A0"/>
              </a:solidFill>
            </a:endParaRPr>
          </a:p>
          <a:p>
            <a:r>
              <a:rPr lang="tr-TR" b="1" dirty="0" err="1" smtClean="0">
                <a:solidFill>
                  <a:srgbClr val="7030A0"/>
                </a:solidFill>
              </a:rPr>
              <a:t>Adverse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effects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include</a:t>
            </a:r>
            <a:r>
              <a:rPr lang="tr-TR" b="1" dirty="0" smtClean="0">
                <a:solidFill>
                  <a:srgbClr val="7030A0"/>
                </a:solidFill>
              </a:rPr>
              <a:t>;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1. </a:t>
            </a:r>
            <a:r>
              <a:rPr lang="tr-TR" b="1" dirty="0" err="1" smtClean="0">
                <a:solidFill>
                  <a:srgbClr val="7030A0"/>
                </a:solidFill>
              </a:rPr>
              <a:t>Diarrhea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acne-like</a:t>
            </a:r>
            <a:r>
              <a:rPr lang="tr-TR" b="1" dirty="0" smtClean="0">
                <a:solidFill>
                  <a:srgbClr val="7030A0"/>
                </a:solidFill>
              </a:rPr>
              <a:t> skin </a:t>
            </a:r>
            <a:r>
              <a:rPr lang="tr-TR" b="1" dirty="0" err="1" smtClean="0">
                <a:solidFill>
                  <a:srgbClr val="7030A0"/>
                </a:solidFill>
              </a:rPr>
              <a:t>rashes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anoreksia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fatigue</a:t>
            </a:r>
            <a:r>
              <a:rPr lang="tr-TR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2. </a:t>
            </a:r>
            <a:r>
              <a:rPr lang="tr-TR" b="1" dirty="0" err="1" smtClean="0">
                <a:solidFill>
                  <a:srgbClr val="7030A0"/>
                </a:solidFill>
              </a:rPr>
              <a:t>Renal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failure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thrombosis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hemolitic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anemia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hand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and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foot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syndrome</a:t>
            </a:r>
            <a:r>
              <a:rPr lang="tr-TR" b="1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66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kran Resmi 2018-12-17 21.33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7" y="256689"/>
            <a:ext cx="7246340" cy="5304139"/>
          </a:xfrm>
          <a:prstGeom prst="rect">
            <a:avLst/>
          </a:prstGeom>
        </p:spPr>
      </p:pic>
      <p:sp>
        <p:nvSpPr>
          <p:cNvPr id="3" name="Metin kutusu 6"/>
          <p:cNvSpPr txBox="1"/>
          <p:nvPr/>
        </p:nvSpPr>
        <p:spPr>
          <a:xfrm>
            <a:off x="5422712" y="5370714"/>
            <a:ext cx="6659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rgbClr val="7030A0"/>
                </a:solidFill>
              </a:rPr>
              <a:t>Bioavailability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reduce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food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intake</a:t>
            </a:r>
            <a:r>
              <a:rPr lang="tr-TR" dirty="0" smtClean="0">
                <a:solidFill>
                  <a:srgbClr val="7030A0"/>
                </a:solidFill>
              </a:rPr>
              <a:t> (1h </a:t>
            </a:r>
            <a:r>
              <a:rPr lang="tr-TR" dirty="0" err="1" smtClean="0">
                <a:solidFill>
                  <a:srgbClr val="7030A0"/>
                </a:solidFill>
              </a:rPr>
              <a:t>before</a:t>
            </a:r>
            <a:r>
              <a:rPr lang="tr-TR" dirty="0" smtClean="0">
                <a:solidFill>
                  <a:srgbClr val="7030A0"/>
                </a:solidFill>
              </a:rPr>
              <a:t>/2h </a:t>
            </a:r>
            <a:r>
              <a:rPr lang="tr-TR" dirty="0" err="1" smtClean="0">
                <a:solidFill>
                  <a:srgbClr val="7030A0"/>
                </a:solidFill>
              </a:rPr>
              <a:t>after</a:t>
            </a:r>
            <a:r>
              <a:rPr lang="tr-TR" dirty="0">
                <a:solidFill>
                  <a:srgbClr val="7030A0"/>
                </a:solidFill>
              </a:rPr>
              <a:t>)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Using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PPIs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reduce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bioavailability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50%.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Metabolized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CYP3A4!! </a:t>
            </a:r>
            <a:r>
              <a:rPr lang="tr-TR" dirty="0" err="1" smtClean="0">
                <a:solidFill>
                  <a:srgbClr val="7030A0"/>
                </a:solidFill>
              </a:rPr>
              <a:t>Smoking</a:t>
            </a:r>
            <a:r>
              <a:rPr lang="tr-TR" dirty="0" smtClean="0">
                <a:solidFill>
                  <a:srgbClr val="7030A0"/>
                </a:solidFill>
              </a:rPr>
              <a:t>!</a:t>
            </a:r>
          </a:p>
          <a:p>
            <a:r>
              <a:rPr lang="tr-TR" dirty="0" err="1">
                <a:solidFill>
                  <a:srgbClr val="7030A0"/>
                </a:solidFill>
              </a:rPr>
              <a:t>W</a:t>
            </a:r>
            <a:r>
              <a:rPr lang="tr-TR" dirty="0" err="1" smtClean="0">
                <a:solidFill>
                  <a:srgbClr val="7030A0"/>
                </a:solidFill>
              </a:rPr>
              <a:t>arfarin</a:t>
            </a:r>
            <a:r>
              <a:rPr lang="tr-TR" dirty="0" smtClean="0">
                <a:solidFill>
                  <a:srgbClr val="7030A0"/>
                </a:solidFill>
              </a:rPr>
              <a:t>-INR </a:t>
            </a:r>
            <a:r>
              <a:rPr lang="tr-TR" dirty="0" err="1" smtClean="0">
                <a:solidFill>
                  <a:srgbClr val="7030A0"/>
                </a:solidFill>
              </a:rPr>
              <a:t>control</a:t>
            </a:r>
            <a:r>
              <a:rPr lang="tr-TR" dirty="0" smtClean="0">
                <a:solidFill>
                  <a:srgbClr val="7030A0"/>
                </a:solidFill>
              </a:rPr>
              <a:t> is </a:t>
            </a:r>
            <a:r>
              <a:rPr lang="tr-TR" dirty="0" err="1" smtClean="0">
                <a:solidFill>
                  <a:srgbClr val="7030A0"/>
                </a:solidFill>
              </a:rPr>
              <a:t>required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 descr="Ekran Resmi 2018-12-17 21.2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68" y="3183753"/>
            <a:ext cx="6816232" cy="20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8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gf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880030"/>
            <a:ext cx="8456469" cy="520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6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orafenib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04" y="164180"/>
            <a:ext cx="6974868" cy="40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402333" y="4319746"/>
            <a:ext cx="11400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Sorafenib</a:t>
            </a:r>
            <a:r>
              <a:rPr lang="tr-TR" b="1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FDA </a:t>
            </a:r>
            <a:r>
              <a:rPr lang="tr-TR" dirty="0" err="1" smtClean="0">
                <a:solidFill>
                  <a:srgbClr val="7030A0"/>
                </a:solidFill>
              </a:rPr>
              <a:t>approved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for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advanced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renal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cell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 (RCC), </a:t>
            </a:r>
            <a:r>
              <a:rPr lang="tr-TR" dirty="0" err="1" smtClean="0">
                <a:solidFill>
                  <a:srgbClr val="7030A0"/>
                </a:solidFill>
              </a:rPr>
              <a:t>advanced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hepatocellular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 (HCC)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repeated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locally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or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metastatic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progressive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differentiated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thyroid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carcinoma</a:t>
            </a:r>
            <a:r>
              <a:rPr lang="tr-TR" dirty="0" smtClean="0">
                <a:solidFill>
                  <a:srgbClr val="7030A0"/>
                </a:solidFill>
              </a:rPr>
              <a:t> (DTC).</a:t>
            </a: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Metabolized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CYP3A4: </a:t>
            </a:r>
            <a:r>
              <a:rPr lang="tr-TR" dirty="0" err="1" smtClean="0">
                <a:solidFill>
                  <a:srgbClr val="7030A0"/>
                </a:solidFill>
              </a:rPr>
              <a:t>Warfarin</a:t>
            </a:r>
            <a:r>
              <a:rPr lang="tr-TR" dirty="0" smtClean="0">
                <a:solidFill>
                  <a:srgbClr val="7030A0"/>
                </a:solidFill>
              </a:rPr>
              <a:t>!!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Attention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usage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ofgrapefruit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juice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John’s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wort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Frequently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adverse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include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hypertension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bleeding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disorders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fatigue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In</a:t>
            </a:r>
            <a:r>
              <a:rPr lang="tr-TR" dirty="0" smtClean="0">
                <a:solidFill>
                  <a:srgbClr val="7030A0"/>
                </a:solidFill>
              </a:rPr>
              <a:t> 30-50% of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patients</a:t>
            </a:r>
            <a:r>
              <a:rPr lang="tr-TR" dirty="0" smtClean="0">
                <a:solidFill>
                  <a:srgbClr val="7030A0"/>
                </a:solidFill>
              </a:rPr>
              <a:t> skin </a:t>
            </a:r>
            <a:r>
              <a:rPr lang="tr-TR" dirty="0" err="1" smtClean="0">
                <a:solidFill>
                  <a:srgbClr val="7030A0"/>
                </a:solidFill>
              </a:rPr>
              <a:t>rashes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hand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foot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reactions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>
              <a:solidFill>
                <a:srgbClr val="7030A0"/>
              </a:solidFill>
            </a:endParaRPr>
          </a:p>
        </p:txBody>
      </p:sp>
      <p:pic>
        <p:nvPicPr>
          <p:cNvPr id="4" name="Picture 4" descr="sorafenib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8" y="2637561"/>
            <a:ext cx="2001153" cy="139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3"/>
          <p:cNvPicPr>
            <a:picLocks noChangeAspect="1"/>
          </p:cNvPicPr>
          <p:nvPr/>
        </p:nvPicPr>
        <p:blipFill rotWithShape="1">
          <a:blip r:embed="rId4"/>
          <a:srcRect l="2479" t="52486" r="25740" b="30477"/>
          <a:stretch/>
        </p:blipFill>
        <p:spPr>
          <a:xfrm>
            <a:off x="448011" y="169519"/>
            <a:ext cx="2997297" cy="20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1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unitinib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98" y="135101"/>
            <a:ext cx="5408057" cy="44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75643" y="4455017"/>
            <a:ext cx="12016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Sunitinib</a:t>
            </a:r>
            <a:r>
              <a:rPr lang="tr-TR" b="1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advanced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renal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cell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GI </a:t>
            </a:r>
            <a:r>
              <a:rPr lang="tr-TR" dirty="0" err="1" smtClean="0">
                <a:solidFill>
                  <a:srgbClr val="7030A0"/>
                </a:solidFill>
              </a:rPr>
              <a:t>stromal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tumors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It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used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especially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conditions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resistance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imanitib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>
                <a:solidFill>
                  <a:srgbClr val="7030A0"/>
                </a:solidFill>
              </a:rPr>
              <a:t>Metabolized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by</a:t>
            </a:r>
            <a:r>
              <a:rPr lang="tr-TR" dirty="0">
                <a:solidFill>
                  <a:srgbClr val="7030A0"/>
                </a:solidFill>
              </a:rPr>
              <a:t> CYP3A4: </a:t>
            </a:r>
            <a:r>
              <a:rPr lang="tr-TR" dirty="0" err="1">
                <a:solidFill>
                  <a:srgbClr val="7030A0"/>
                </a:solidFill>
              </a:rPr>
              <a:t>Warfarin</a:t>
            </a:r>
            <a:r>
              <a:rPr lang="tr-TR" dirty="0">
                <a:solidFill>
                  <a:srgbClr val="7030A0"/>
                </a:solidFill>
              </a:rPr>
              <a:t>!!</a:t>
            </a:r>
          </a:p>
          <a:p>
            <a:r>
              <a:rPr lang="tr-TR" dirty="0" err="1">
                <a:solidFill>
                  <a:srgbClr val="7030A0"/>
                </a:solidFill>
              </a:rPr>
              <a:t>Attention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to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the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usage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ofgrapefruit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juice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and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St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John’s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wort</a:t>
            </a:r>
            <a:r>
              <a:rPr lang="tr-TR" dirty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>
                <a:solidFill>
                  <a:srgbClr val="7030A0"/>
                </a:solidFill>
              </a:rPr>
              <a:t>Frequently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seen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adverse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effects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include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hypertension</a:t>
            </a:r>
            <a:r>
              <a:rPr lang="tr-TR" dirty="0">
                <a:solidFill>
                  <a:srgbClr val="7030A0"/>
                </a:solidFill>
              </a:rPr>
              <a:t>, </a:t>
            </a:r>
            <a:r>
              <a:rPr lang="tr-TR" dirty="0" err="1">
                <a:solidFill>
                  <a:srgbClr val="7030A0"/>
                </a:solidFill>
              </a:rPr>
              <a:t>bleeding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disorders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and</a:t>
            </a:r>
            <a:r>
              <a:rPr lang="tr-TR" dirty="0">
                <a:solidFill>
                  <a:srgbClr val="7030A0"/>
                </a:solidFill>
              </a:rPr>
              <a:t> </a:t>
            </a:r>
            <a:r>
              <a:rPr lang="tr-TR" dirty="0" err="1">
                <a:solidFill>
                  <a:srgbClr val="7030A0"/>
                </a:solidFill>
              </a:rPr>
              <a:t>fatigue</a:t>
            </a:r>
            <a:r>
              <a:rPr lang="tr-TR" dirty="0">
                <a:solidFill>
                  <a:srgbClr val="7030A0"/>
                </a:solidFill>
              </a:rPr>
              <a:t>.</a:t>
            </a:r>
          </a:p>
          <a:p>
            <a:r>
              <a:rPr lang="tr-TR" dirty="0" err="1" smtClean="0">
                <a:solidFill>
                  <a:srgbClr val="7030A0"/>
                </a:solidFill>
              </a:rPr>
              <a:t>Also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cardiac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dysfunction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>
              <a:solidFill>
                <a:srgbClr val="7030A0"/>
              </a:solidFill>
            </a:endParaRPr>
          </a:p>
        </p:txBody>
      </p:sp>
      <p:pic>
        <p:nvPicPr>
          <p:cNvPr id="4" name="Picture 8" descr="sunitinib ile ilgili g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29760" r="2467" b="21520"/>
          <a:stretch/>
        </p:blipFill>
        <p:spPr bwMode="auto">
          <a:xfrm>
            <a:off x="866629" y="2431223"/>
            <a:ext cx="3240720" cy="16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3"/>
          <p:cNvPicPr>
            <a:picLocks noChangeAspect="1"/>
          </p:cNvPicPr>
          <p:nvPr/>
        </p:nvPicPr>
        <p:blipFill rotWithShape="1">
          <a:blip r:embed="rId4"/>
          <a:srcRect l="2479" t="52486" r="25740" b="30477"/>
          <a:stretch/>
        </p:blipFill>
        <p:spPr>
          <a:xfrm>
            <a:off x="974940" y="142499"/>
            <a:ext cx="2997297" cy="20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4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5" y="1486799"/>
            <a:ext cx="11864446" cy="47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339" t="40107" r="3646" b="47258"/>
          <a:stretch/>
        </p:blipFill>
        <p:spPr>
          <a:xfrm>
            <a:off x="457754" y="411480"/>
            <a:ext cx="4122549" cy="1623060"/>
          </a:xfrm>
          <a:prstGeom prst="rect">
            <a:avLst/>
          </a:prstGeom>
        </p:spPr>
      </p:pic>
      <p:pic>
        <p:nvPicPr>
          <p:cNvPr id="5122" name="Picture 2" descr="avasti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78" y="218740"/>
            <a:ext cx="3114295" cy="23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rbitux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5" y="2605706"/>
            <a:ext cx="23812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tuxan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73" y="2802841"/>
            <a:ext cx="2656427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erceptin ile ilgili g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70" y="3812084"/>
            <a:ext cx="37433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ectibix ile ilgili görsel sonuc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262" y="169211"/>
            <a:ext cx="3497738" cy="37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2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gfr cancer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9" y="384329"/>
            <a:ext cx="5330843" cy="621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658706" y="1781908"/>
            <a:ext cx="5240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expression</a:t>
            </a:r>
            <a:r>
              <a:rPr lang="tr-TR" b="1" dirty="0" smtClean="0"/>
              <a:t> of EGFR is </a:t>
            </a:r>
            <a:r>
              <a:rPr lang="tr-TR" b="1" dirty="0" err="1" smtClean="0"/>
              <a:t>increased</a:t>
            </a:r>
            <a:r>
              <a:rPr lang="tr-TR" b="1" dirty="0" smtClean="0"/>
              <a:t> in </a:t>
            </a:r>
            <a:r>
              <a:rPr lang="tr-TR" b="1" dirty="0" err="1" smtClean="0"/>
              <a:t>colorectal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, </a:t>
            </a:r>
            <a:r>
              <a:rPr lang="tr-TR" b="1" dirty="0" err="1" smtClean="0"/>
              <a:t>head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neck</a:t>
            </a:r>
            <a:r>
              <a:rPr lang="tr-TR" b="1" dirty="0" smtClean="0"/>
              <a:t> </a:t>
            </a:r>
            <a:r>
              <a:rPr lang="tr-TR" b="1" dirty="0" err="1" smtClean="0"/>
              <a:t>canceri</a:t>
            </a:r>
            <a:r>
              <a:rPr lang="tr-TR" b="1" dirty="0" smtClean="0"/>
              <a:t> NSCLC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pancreas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658707" y="3169044"/>
            <a:ext cx="524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activation</a:t>
            </a:r>
            <a:r>
              <a:rPr lang="tr-TR" b="1" dirty="0" smtClean="0"/>
              <a:t> of EGFR can </a:t>
            </a:r>
            <a:r>
              <a:rPr lang="tr-TR" b="1" dirty="0" err="1" smtClean="0"/>
              <a:t>lead</a:t>
            </a:r>
            <a:r>
              <a:rPr lang="tr-TR" b="1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cell</a:t>
            </a:r>
            <a:r>
              <a:rPr lang="tr-TR" b="1" dirty="0" smtClean="0"/>
              <a:t> </a:t>
            </a:r>
            <a:r>
              <a:rPr lang="tr-TR" b="1" dirty="0" err="1" smtClean="0"/>
              <a:t>growth</a:t>
            </a:r>
            <a:r>
              <a:rPr lang="tr-TR" b="1" dirty="0" smtClean="0"/>
              <a:t>, </a:t>
            </a:r>
            <a:r>
              <a:rPr lang="tr-TR" b="1" dirty="0" err="1" smtClean="0"/>
              <a:t>proliferation</a:t>
            </a:r>
            <a:r>
              <a:rPr lang="tr-TR" b="1" dirty="0" smtClean="0"/>
              <a:t>, </a:t>
            </a:r>
            <a:r>
              <a:rPr lang="tr-TR" b="1" dirty="0" err="1" smtClean="0"/>
              <a:t>invasion</a:t>
            </a:r>
            <a:r>
              <a:rPr lang="tr-TR" b="1" dirty="0" smtClean="0"/>
              <a:t>, </a:t>
            </a:r>
            <a:r>
              <a:rPr lang="tr-TR" b="1" dirty="0" err="1" smtClean="0"/>
              <a:t>metastas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angiogenesis</a:t>
            </a:r>
            <a:r>
              <a:rPr lang="tr-TR" b="1" dirty="0" smtClean="0"/>
              <a:t>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658708" y="4267201"/>
            <a:ext cx="5240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On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other</a:t>
            </a:r>
            <a:r>
              <a:rPr lang="tr-TR" b="1" dirty="0" smtClean="0"/>
              <a:t> </a:t>
            </a:r>
            <a:r>
              <a:rPr lang="tr-TR" b="1" dirty="0" err="1" smtClean="0"/>
              <a:t>hand</a:t>
            </a:r>
            <a:r>
              <a:rPr lang="tr-TR" b="1" dirty="0" smtClean="0"/>
              <a:t>, </a:t>
            </a:r>
            <a:r>
              <a:rPr lang="tr-TR" b="1" dirty="0" err="1" smtClean="0"/>
              <a:t>the</a:t>
            </a:r>
            <a:r>
              <a:rPr lang="tr-TR" b="1" dirty="0" smtClean="0"/>
              <a:t> EGFR </a:t>
            </a:r>
            <a:r>
              <a:rPr lang="tr-TR" b="1" dirty="0" err="1" smtClean="0"/>
              <a:t>signaling</a:t>
            </a:r>
            <a:r>
              <a:rPr lang="tr-TR" b="1" dirty="0" smtClean="0"/>
              <a:t> </a:t>
            </a:r>
            <a:r>
              <a:rPr lang="tr-TR" b="1" dirty="0" err="1" smtClean="0"/>
              <a:t>pathway</a:t>
            </a:r>
            <a:r>
              <a:rPr lang="tr-TR" b="1" dirty="0" smtClean="0"/>
              <a:t> </a:t>
            </a:r>
            <a:r>
              <a:rPr lang="tr-TR" b="1" dirty="0" err="1" smtClean="0"/>
              <a:t>inhibit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cytotoxic</a:t>
            </a:r>
            <a:r>
              <a:rPr lang="tr-TR" b="1" dirty="0" smtClean="0"/>
              <a:t> </a:t>
            </a:r>
            <a:r>
              <a:rPr lang="tr-TR" b="1" dirty="0" err="1" smtClean="0"/>
              <a:t>activity</a:t>
            </a:r>
            <a:r>
              <a:rPr lang="tr-TR" b="1" dirty="0" smtClean="0"/>
              <a:t> of </a:t>
            </a:r>
            <a:r>
              <a:rPr lang="tr-TR" b="1" dirty="0" err="1" smtClean="0"/>
              <a:t>several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 </a:t>
            </a:r>
            <a:r>
              <a:rPr lang="tr-TR" b="1" dirty="0" err="1" smtClean="0"/>
              <a:t>therapy</a:t>
            </a:r>
            <a:r>
              <a:rPr lang="tr-TR" b="1" dirty="0" smtClean="0"/>
              <a:t> (</a:t>
            </a:r>
            <a:r>
              <a:rPr lang="tr-TR" b="1" dirty="0" err="1" smtClean="0"/>
              <a:t>pharmacologic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radiotherapy</a:t>
            </a:r>
            <a:r>
              <a:rPr lang="tr-TR" b="1" dirty="0" smtClean="0"/>
              <a:t>)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support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development</a:t>
            </a:r>
            <a:r>
              <a:rPr lang="tr-TR" b="1" dirty="0" smtClean="0"/>
              <a:t> of </a:t>
            </a:r>
            <a:r>
              <a:rPr lang="tr-TR" b="1" dirty="0" err="1" smtClean="0"/>
              <a:t>drug</a:t>
            </a:r>
            <a:r>
              <a:rPr lang="tr-TR" b="1" dirty="0" smtClean="0"/>
              <a:t> </a:t>
            </a:r>
            <a:r>
              <a:rPr lang="tr-TR" b="1" dirty="0" err="1" smtClean="0"/>
              <a:t>resistance</a:t>
            </a:r>
            <a:r>
              <a:rPr lang="tr-TR" b="1" dirty="0"/>
              <a:t>.</a:t>
            </a:r>
            <a:endParaRPr lang="tr-TR" b="1" dirty="0" smtClean="0"/>
          </a:p>
        </p:txBody>
      </p:sp>
    </p:spTree>
    <p:extLst>
      <p:ext uri="{BB962C8B-B14F-4D97-AF65-F5344CB8AC3E}">
        <p14:creationId xmlns:p14="http://schemas.microsoft.com/office/powerpoint/2010/main" val="359563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İlgili resi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/>
          <a:stretch/>
        </p:blipFill>
        <p:spPr bwMode="auto">
          <a:xfrm>
            <a:off x="926122" y="360901"/>
            <a:ext cx="4961516" cy="61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471135" y="796315"/>
            <a:ext cx="53222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Chimeric</a:t>
            </a:r>
            <a:r>
              <a:rPr lang="tr-TR" b="1" dirty="0" smtClean="0"/>
              <a:t> (</a:t>
            </a:r>
            <a:r>
              <a:rPr lang="tr-TR" b="1" dirty="0" err="1" smtClean="0"/>
              <a:t>human&amp;mouse</a:t>
            </a:r>
            <a:r>
              <a:rPr lang="tr-TR" b="1" dirty="0" smtClean="0"/>
              <a:t>) </a:t>
            </a:r>
            <a:r>
              <a:rPr lang="tr-TR" b="1" dirty="0" err="1" smtClean="0"/>
              <a:t>monoclonal</a:t>
            </a:r>
            <a:r>
              <a:rPr lang="tr-TR" b="1" dirty="0" smtClean="0"/>
              <a:t> </a:t>
            </a:r>
            <a:r>
              <a:rPr lang="tr-TR" b="1" dirty="0" err="1" smtClean="0"/>
              <a:t>antibody</a:t>
            </a:r>
            <a:r>
              <a:rPr lang="tr-TR" b="1" dirty="0" smtClean="0"/>
              <a:t>. G1 </a:t>
            </a:r>
            <a:r>
              <a:rPr lang="tr-TR" b="1" dirty="0" err="1" smtClean="0"/>
              <a:t>isotype</a:t>
            </a:r>
            <a:r>
              <a:rPr lang="tr-TR" b="1" dirty="0" smtClean="0"/>
              <a:t>.</a:t>
            </a:r>
          </a:p>
          <a:p>
            <a:r>
              <a:rPr lang="tr-TR" b="1" dirty="0" err="1" smtClean="0"/>
              <a:t>Target</a:t>
            </a:r>
            <a:r>
              <a:rPr lang="tr-TR" b="1" dirty="0" smtClean="0"/>
              <a:t> is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i="1" dirty="0" err="1" smtClean="0"/>
              <a:t>extracellular</a:t>
            </a:r>
            <a:r>
              <a:rPr lang="tr-TR" b="1" i="1" dirty="0" smtClean="0"/>
              <a:t> domain of EGFR</a:t>
            </a:r>
            <a:r>
              <a:rPr lang="tr-TR" b="1" dirty="0" smtClean="0"/>
              <a:t>.</a:t>
            </a:r>
          </a:p>
          <a:p>
            <a:endParaRPr lang="tr-TR" b="1" dirty="0"/>
          </a:p>
          <a:p>
            <a:r>
              <a:rPr lang="tr-TR" b="1" dirty="0" err="1" smtClean="0"/>
              <a:t>Compared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erlotinib</a:t>
            </a:r>
            <a:r>
              <a:rPr lang="tr-TR" b="1" dirty="0" smtClean="0"/>
              <a:t>, </a:t>
            </a:r>
            <a:r>
              <a:rPr lang="tr-TR" b="1" dirty="0" err="1" smtClean="0"/>
              <a:t>even</a:t>
            </a:r>
            <a:r>
              <a:rPr lang="tr-TR" b="1" dirty="0" smtClean="0"/>
              <a:t> </a:t>
            </a:r>
            <a:r>
              <a:rPr lang="tr-TR" b="1" dirty="0" err="1" smtClean="0"/>
              <a:t>they</a:t>
            </a:r>
            <a:r>
              <a:rPr lang="tr-TR" b="1" dirty="0" smtClean="0"/>
              <a:t> </a:t>
            </a:r>
            <a:r>
              <a:rPr lang="tr-TR" b="1" dirty="0" err="1" smtClean="0"/>
              <a:t>have</a:t>
            </a:r>
            <a:r>
              <a:rPr lang="tr-TR" b="1" dirty="0" smtClean="0"/>
              <a:t> </a:t>
            </a:r>
            <a:r>
              <a:rPr lang="tr-TR" b="1" dirty="0" err="1" smtClean="0"/>
              <a:t>similar</a:t>
            </a:r>
            <a:r>
              <a:rPr lang="tr-TR" b="1" dirty="0" smtClean="0"/>
              <a:t> </a:t>
            </a:r>
            <a:r>
              <a:rPr lang="tr-TR" b="1" dirty="0" err="1" smtClean="0"/>
              <a:t>targets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similar</a:t>
            </a:r>
            <a:r>
              <a:rPr lang="tr-TR" b="1" dirty="0" smtClean="0"/>
              <a:t> </a:t>
            </a:r>
            <a:r>
              <a:rPr lang="tr-TR" b="1" dirty="0" err="1" smtClean="0"/>
              <a:t>adverse</a:t>
            </a:r>
            <a:r>
              <a:rPr lang="tr-TR" b="1" dirty="0" smtClean="0"/>
              <a:t> </a:t>
            </a:r>
            <a:r>
              <a:rPr lang="tr-TR" b="1" dirty="0" err="1" smtClean="0"/>
              <a:t>effect</a:t>
            </a:r>
            <a:r>
              <a:rPr lang="tr-TR" b="1" dirty="0" smtClean="0"/>
              <a:t> profile, </a:t>
            </a:r>
            <a:r>
              <a:rPr lang="tr-TR" b="1" dirty="0" err="1" smtClean="0"/>
              <a:t>their</a:t>
            </a:r>
            <a:r>
              <a:rPr lang="tr-TR" b="1" dirty="0" smtClean="0"/>
              <a:t> </a:t>
            </a:r>
            <a:r>
              <a:rPr lang="tr-TR" b="1" dirty="0" err="1" smtClean="0"/>
              <a:t>antitumor</a:t>
            </a:r>
            <a:r>
              <a:rPr lang="tr-TR" b="1" dirty="0" smtClean="0"/>
              <a:t> </a:t>
            </a:r>
            <a:r>
              <a:rPr lang="tr-TR" b="1" dirty="0" err="1" smtClean="0"/>
              <a:t>activity</a:t>
            </a:r>
            <a:r>
              <a:rPr lang="tr-TR" b="1" dirty="0" smtClean="0"/>
              <a:t> </a:t>
            </a:r>
            <a:r>
              <a:rPr lang="tr-TR" b="1" dirty="0" err="1" smtClean="0"/>
              <a:t>are</a:t>
            </a:r>
            <a:r>
              <a:rPr lang="tr-TR" b="1" dirty="0" smtClean="0"/>
              <a:t> </a:t>
            </a:r>
            <a:r>
              <a:rPr lang="tr-TR" b="1" dirty="0" err="1" smtClean="0"/>
              <a:t>different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6471137" y="2935196"/>
            <a:ext cx="532227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Therapeutic</a:t>
            </a:r>
            <a:r>
              <a:rPr lang="tr-TR" b="1" dirty="0" smtClean="0"/>
              <a:t> </a:t>
            </a:r>
            <a:r>
              <a:rPr lang="tr-TR" b="1" dirty="0" err="1" smtClean="0"/>
              <a:t>usage</a:t>
            </a:r>
            <a:r>
              <a:rPr lang="tr-TR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 smtClean="0"/>
              <a:t>Treatment</a:t>
            </a:r>
            <a:r>
              <a:rPr lang="tr-TR" b="1" dirty="0" smtClean="0"/>
              <a:t> of </a:t>
            </a:r>
            <a:r>
              <a:rPr lang="tr-TR" b="1" dirty="0" err="1" smtClean="0"/>
              <a:t>head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neck</a:t>
            </a:r>
            <a:r>
              <a:rPr lang="tr-TR" b="1" dirty="0" smtClean="0"/>
              <a:t> </a:t>
            </a:r>
            <a:r>
              <a:rPr lang="tr-TR" b="1" dirty="0" err="1" smtClean="0"/>
              <a:t>cancers</a:t>
            </a:r>
            <a:r>
              <a:rPr lang="tr-TR" b="1" dirty="0" smtClean="0"/>
              <a:t> </a:t>
            </a:r>
            <a:r>
              <a:rPr lang="tr-TR" b="1" dirty="0" err="1" smtClean="0"/>
              <a:t>combined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radiotherapy</a:t>
            </a:r>
            <a:r>
              <a:rPr lang="tr-TR" b="1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 smtClean="0"/>
              <a:t>Treatment</a:t>
            </a:r>
            <a:r>
              <a:rPr lang="tr-TR" b="1" dirty="0" smtClean="0"/>
              <a:t> of EGFR-</a:t>
            </a:r>
            <a:r>
              <a:rPr lang="tr-TR" b="1" dirty="0" err="1" smtClean="0"/>
              <a:t>positive</a:t>
            </a:r>
            <a:r>
              <a:rPr lang="tr-TR" b="1" dirty="0" smtClean="0"/>
              <a:t> </a:t>
            </a:r>
            <a:r>
              <a:rPr lang="tr-TR" b="1" dirty="0" err="1" smtClean="0"/>
              <a:t>metastatic</a:t>
            </a:r>
            <a:r>
              <a:rPr lang="tr-TR" b="1" dirty="0" smtClean="0"/>
              <a:t> </a:t>
            </a:r>
            <a:r>
              <a:rPr lang="tr-TR" b="1" dirty="0" err="1" smtClean="0"/>
              <a:t>colorectal</a:t>
            </a:r>
            <a:r>
              <a:rPr lang="tr-TR" b="1" dirty="0" smtClean="0"/>
              <a:t> </a:t>
            </a:r>
            <a:r>
              <a:rPr lang="tr-TR" b="1" dirty="0" err="1" smtClean="0"/>
              <a:t>cancers</a:t>
            </a:r>
            <a:r>
              <a:rPr lang="tr-TR" b="1" dirty="0" smtClean="0"/>
              <a:t> as </a:t>
            </a:r>
            <a:r>
              <a:rPr lang="tr-TR" b="1" dirty="0" err="1" smtClean="0"/>
              <a:t>monotherapy</a:t>
            </a:r>
            <a:r>
              <a:rPr lang="tr-TR" b="1" dirty="0" smtClean="0"/>
              <a:t> </a:t>
            </a:r>
            <a:r>
              <a:rPr lang="tr-TR" b="1" dirty="0" err="1" smtClean="0"/>
              <a:t>or</a:t>
            </a:r>
            <a:r>
              <a:rPr lang="tr-TR" b="1" dirty="0" smtClean="0"/>
              <a:t> </a:t>
            </a:r>
            <a:r>
              <a:rPr lang="tr-TR" b="1" dirty="0" err="1" smtClean="0"/>
              <a:t>combined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irinotecan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6471136" y="4843253"/>
            <a:ext cx="532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Adverse</a:t>
            </a:r>
            <a:r>
              <a:rPr lang="tr-TR" b="1" dirty="0" smtClean="0"/>
              <a:t> </a:t>
            </a:r>
            <a:r>
              <a:rPr lang="tr-TR" b="1" dirty="0" err="1" smtClean="0"/>
              <a:t>effects</a:t>
            </a:r>
            <a:r>
              <a:rPr lang="tr-TR" b="1" dirty="0" smtClean="0"/>
              <a:t>: </a:t>
            </a:r>
            <a:r>
              <a:rPr lang="tr-TR" b="1" dirty="0" err="1" smtClean="0"/>
              <a:t>Acne-like</a:t>
            </a:r>
            <a:r>
              <a:rPr lang="tr-TR" b="1" dirty="0" smtClean="0"/>
              <a:t> skin </a:t>
            </a:r>
            <a:r>
              <a:rPr lang="tr-TR" b="1" dirty="0" err="1" smtClean="0"/>
              <a:t>rashes</a:t>
            </a:r>
            <a:r>
              <a:rPr lang="tr-TR" b="1" dirty="0" smtClean="0"/>
              <a:t>, </a:t>
            </a:r>
            <a:r>
              <a:rPr lang="tr-TR" b="1" dirty="0" err="1" smtClean="0"/>
              <a:t>pruritus</a:t>
            </a:r>
            <a:r>
              <a:rPr lang="tr-TR" b="1" dirty="0" smtClean="0"/>
              <a:t>, </a:t>
            </a:r>
            <a:r>
              <a:rPr lang="tr-TR" b="1" dirty="0" err="1" smtClean="0"/>
              <a:t>hypomagnesemia</a:t>
            </a:r>
            <a:r>
              <a:rPr lang="tr-TR" b="1" dirty="0" smtClean="0"/>
              <a:t>, </a:t>
            </a:r>
            <a:r>
              <a:rPr lang="tr-TR" b="1" dirty="0" err="1" smtClean="0"/>
              <a:t>infusion-related</a:t>
            </a:r>
            <a:r>
              <a:rPr lang="tr-TR" b="1" dirty="0" smtClean="0"/>
              <a:t> </a:t>
            </a:r>
            <a:r>
              <a:rPr lang="tr-TR" b="1" dirty="0" err="1" smtClean="0"/>
              <a:t>hypersensitivite</a:t>
            </a:r>
            <a:r>
              <a:rPr lang="tr-TR" b="1" dirty="0" smtClean="0"/>
              <a:t> </a:t>
            </a:r>
            <a:r>
              <a:rPr lang="tr-TR" b="1" dirty="0" err="1" smtClean="0"/>
              <a:t>reactions</a:t>
            </a:r>
            <a:r>
              <a:rPr lang="tr-TR" b="1" dirty="0" smtClean="0"/>
              <a:t>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471135" y="360901"/>
            <a:ext cx="349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</a:rPr>
              <a:t>Cetuximab</a:t>
            </a:r>
            <a:r>
              <a:rPr lang="tr-TR" sz="2000" b="1" dirty="0" smtClean="0">
                <a:solidFill>
                  <a:srgbClr val="FF0000"/>
                </a:solidFill>
              </a:rPr>
              <a:t>: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2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İlgili resi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/>
          <a:stretch/>
        </p:blipFill>
        <p:spPr bwMode="auto">
          <a:xfrm>
            <a:off x="926122" y="360901"/>
            <a:ext cx="4961516" cy="61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471135" y="882121"/>
            <a:ext cx="532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Human </a:t>
            </a:r>
            <a:r>
              <a:rPr lang="tr-TR" b="1" dirty="0" err="1" smtClean="0"/>
              <a:t>monoclonal</a:t>
            </a:r>
            <a:r>
              <a:rPr lang="tr-TR" b="1" dirty="0" smtClean="0"/>
              <a:t> </a:t>
            </a:r>
            <a:r>
              <a:rPr lang="tr-TR" b="1" dirty="0" err="1" smtClean="0"/>
              <a:t>antibody</a:t>
            </a:r>
            <a:r>
              <a:rPr lang="tr-TR" b="1" dirty="0" smtClean="0"/>
              <a:t>. G2 </a:t>
            </a:r>
            <a:r>
              <a:rPr lang="tr-TR" b="1" dirty="0" err="1" smtClean="0"/>
              <a:t>isotype</a:t>
            </a:r>
            <a:r>
              <a:rPr lang="tr-TR" b="1" dirty="0" smtClean="0"/>
              <a:t>.</a:t>
            </a:r>
          </a:p>
          <a:p>
            <a:r>
              <a:rPr lang="tr-TR" b="1" dirty="0" err="1" smtClean="0"/>
              <a:t>Target</a:t>
            </a:r>
            <a:r>
              <a:rPr lang="tr-TR" b="1" dirty="0" smtClean="0"/>
              <a:t> is </a:t>
            </a:r>
            <a:r>
              <a:rPr lang="tr-TR" b="1" i="1" dirty="0" err="1" smtClean="0"/>
              <a:t>extracellular</a:t>
            </a:r>
            <a:r>
              <a:rPr lang="tr-TR" b="1" i="1" dirty="0" smtClean="0"/>
              <a:t> domain of EGFR</a:t>
            </a:r>
            <a:r>
              <a:rPr lang="tr-TR" b="1" dirty="0" smtClean="0"/>
              <a:t>.</a:t>
            </a:r>
          </a:p>
          <a:p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6471134" y="1956746"/>
            <a:ext cx="532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It</a:t>
            </a:r>
            <a:r>
              <a:rPr lang="tr-TR" b="1" dirty="0" smtClean="0"/>
              <a:t> is </a:t>
            </a:r>
            <a:r>
              <a:rPr lang="tr-TR" b="1" dirty="0" err="1" smtClean="0"/>
              <a:t>used</a:t>
            </a:r>
            <a:r>
              <a:rPr lang="tr-TR" b="1" dirty="0" smtClean="0"/>
              <a:t> in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treatment</a:t>
            </a:r>
            <a:r>
              <a:rPr lang="tr-TR" b="1" dirty="0" smtClean="0"/>
              <a:t> of </a:t>
            </a:r>
            <a:r>
              <a:rPr lang="tr-TR" b="1" dirty="0" err="1" smtClean="0"/>
              <a:t>metastatic</a:t>
            </a:r>
            <a:r>
              <a:rPr lang="tr-TR" b="1" dirty="0" smtClean="0"/>
              <a:t> </a:t>
            </a:r>
            <a:r>
              <a:rPr lang="tr-TR" b="1" dirty="0" err="1" smtClean="0"/>
              <a:t>colorectal</a:t>
            </a:r>
            <a:r>
              <a:rPr lang="tr-TR" b="1" dirty="0" smtClean="0"/>
              <a:t> </a:t>
            </a:r>
            <a:r>
              <a:rPr lang="tr-TR" b="1" dirty="0" err="1" smtClean="0"/>
              <a:t>cancers</a:t>
            </a:r>
            <a:r>
              <a:rPr lang="tr-TR" b="1" dirty="0" smtClean="0"/>
              <a:t> as </a:t>
            </a:r>
            <a:r>
              <a:rPr lang="tr-TR" b="1" dirty="0" err="1" smtClean="0"/>
              <a:t>monotherapy</a:t>
            </a:r>
            <a:r>
              <a:rPr lang="tr-TR" b="1" dirty="0" smtClean="0"/>
              <a:t> </a:t>
            </a:r>
            <a:r>
              <a:rPr lang="tr-TR" b="1" dirty="0" err="1" smtClean="0"/>
              <a:t>or</a:t>
            </a:r>
            <a:r>
              <a:rPr lang="tr-TR" b="1" dirty="0" smtClean="0"/>
              <a:t> </a:t>
            </a:r>
            <a:r>
              <a:rPr lang="tr-TR" b="1" dirty="0" err="1" smtClean="0"/>
              <a:t>combined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other</a:t>
            </a:r>
            <a:r>
              <a:rPr lang="tr-TR" b="1" dirty="0" smtClean="0"/>
              <a:t> </a:t>
            </a:r>
            <a:r>
              <a:rPr lang="tr-TR" b="1" dirty="0" err="1" smtClean="0"/>
              <a:t>agents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6447686" y="3178576"/>
            <a:ext cx="532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Adverse</a:t>
            </a:r>
            <a:r>
              <a:rPr lang="tr-TR" b="1" dirty="0"/>
              <a:t> </a:t>
            </a:r>
            <a:r>
              <a:rPr lang="tr-TR" b="1" dirty="0" err="1"/>
              <a:t>effects</a:t>
            </a:r>
            <a:r>
              <a:rPr lang="tr-TR" b="1" dirty="0"/>
              <a:t>: </a:t>
            </a:r>
            <a:r>
              <a:rPr lang="tr-TR" b="1" dirty="0" err="1"/>
              <a:t>Acne-like</a:t>
            </a:r>
            <a:r>
              <a:rPr lang="tr-TR" b="1" dirty="0"/>
              <a:t> skin </a:t>
            </a:r>
            <a:r>
              <a:rPr lang="tr-TR" b="1" dirty="0" err="1"/>
              <a:t>rashes</a:t>
            </a:r>
            <a:r>
              <a:rPr lang="tr-TR" b="1" dirty="0"/>
              <a:t>, </a:t>
            </a:r>
            <a:r>
              <a:rPr lang="tr-TR" b="1" dirty="0" err="1"/>
              <a:t>pruritus</a:t>
            </a:r>
            <a:r>
              <a:rPr lang="tr-TR" b="1" dirty="0"/>
              <a:t>, </a:t>
            </a:r>
            <a:r>
              <a:rPr lang="tr-TR" b="1" dirty="0" err="1"/>
              <a:t>hypomagnesemia</a:t>
            </a:r>
            <a:r>
              <a:rPr lang="tr-TR" b="1" dirty="0"/>
              <a:t>, </a:t>
            </a:r>
            <a:r>
              <a:rPr lang="tr-TR" b="1" dirty="0" err="1"/>
              <a:t>infusion-related</a:t>
            </a:r>
            <a:r>
              <a:rPr lang="tr-TR" b="1" dirty="0"/>
              <a:t> </a:t>
            </a:r>
            <a:r>
              <a:rPr lang="tr-TR" b="1" dirty="0" err="1"/>
              <a:t>hypersensitivite</a:t>
            </a:r>
            <a:r>
              <a:rPr lang="tr-TR" b="1" dirty="0"/>
              <a:t> </a:t>
            </a:r>
            <a:r>
              <a:rPr lang="tr-TR" b="1" dirty="0" err="1"/>
              <a:t>reactions</a:t>
            </a:r>
            <a:r>
              <a:rPr lang="tr-TR" b="1" dirty="0"/>
              <a:t>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471135" y="360901"/>
            <a:ext cx="349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</a:rPr>
              <a:t>Panitumumab</a:t>
            </a:r>
            <a:r>
              <a:rPr lang="tr-TR" sz="2000" b="1" dirty="0" smtClean="0">
                <a:solidFill>
                  <a:srgbClr val="FF0000"/>
                </a:solidFill>
              </a:rPr>
              <a:t>: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0210" t="15029" r="51678" b="72212"/>
          <a:stretch/>
        </p:blipFill>
        <p:spPr>
          <a:xfrm>
            <a:off x="3055356" y="129738"/>
            <a:ext cx="5860341" cy="14962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3344" t="28500" r="18344" b="10167"/>
          <a:stretch/>
        </p:blipFill>
        <p:spPr>
          <a:xfrm>
            <a:off x="754380" y="2003276"/>
            <a:ext cx="5509260" cy="32594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23813" t="20666" r="18812" b="18167"/>
          <a:stretch/>
        </p:blipFill>
        <p:spPr>
          <a:xfrm>
            <a:off x="6526531" y="1964012"/>
            <a:ext cx="5566410" cy="33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6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astuzumab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91"/>
          <a:stretch/>
        </p:blipFill>
        <p:spPr bwMode="auto">
          <a:xfrm>
            <a:off x="706560" y="1240326"/>
            <a:ext cx="3560640" cy="444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638794" y="1092265"/>
            <a:ext cx="532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Humanized</a:t>
            </a:r>
            <a:r>
              <a:rPr lang="tr-TR" b="1" dirty="0" smtClean="0"/>
              <a:t> </a:t>
            </a:r>
            <a:r>
              <a:rPr lang="tr-TR" b="1" dirty="0" err="1" smtClean="0"/>
              <a:t>monoclonal</a:t>
            </a:r>
            <a:r>
              <a:rPr lang="tr-TR" b="1" dirty="0" smtClean="0"/>
              <a:t> </a:t>
            </a:r>
            <a:r>
              <a:rPr lang="tr-TR" b="1" dirty="0" err="1" smtClean="0"/>
              <a:t>antibody</a:t>
            </a:r>
            <a:r>
              <a:rPr lang="tr-TR" b="1" dirty="0" smtClean="0"/>
              <a:t>. </a:t>
            </a:r>
          </a:p>
          <a:p>
            <a:r>
              <a:rPr lang="tr-TR" b="1" dirty="0" err="1" smtClean="0"/>
              <a:t>Target</a:t>
            </a:r>
            <a:r>
              <a:rPr lang="tr-TR" b="1" dirty="0" smtClean="0"/>
              <a:t> is </a:t>
            </a:r>
            <a:r>
              <a:rPr lang="tr-TR" b="1" i="1" dirty="0" err="1" smtClean="0"/>
              <a:t>extracellular</a:t>
            </a:r>
            <a:r>
              <a:rPr lang="tr-TR" b="1" i="1" dirty="0" smtClean="0"/>
              <a:t> domain of </a:t>
            </a:r>
            <a:r>
              <a:rPr lang="tr-TR" b="1" dirty="0"/>
              <a:t>HER2/</a:t>
            </a:r>
            <a:r>
              <a:rPr lang="tr-TR" b="1" dirty="0" err="1" smtClean="0"/>
              <a:t>neu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5638793" y="1948740"/>
            <a:ext cx="6201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In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treatment</a:t>
            </a:r>
            <a:r>
              <a:rPr lang="tr-TR" b="1" dirty="0" smtClean="0"/>
              <a:t> of HER2/</a:t>
            </a:r>
            <a:r>
              <a:rPr lang="tr-TR" b="1" dirty="0" err="1" smtClean="0"/>
              <a:t>neu-overexpressed</a:t>
            </a:r>
            <a:r>
              <a:rPr lang="tr-TR" b="1" dirty="0" smtClean="0"/>
              <a:t> </a:t>
            </a:r>
            <a:r>
              <a:rPr lang="tr-TR" b="1" dirty="0" err="1" smtClean="0"/>
              <a:t>metastatic</a:t>
            </a:r>
            <a:r>
              <a:rPr lang="tr-TR" b="1" dirty="0" smtClean="0"/>
              <a:t> </a:t>
            </a:r>
            <a:r>
              <a:rPr lang="tr-TR" b="1" dirty="0" err="1" smtClean="0"/>
              <a:t>breast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 </a:t>
            </a:r>
            <a:r>
              <a:rPr lang="tr-TR" b="1" dirty="0" err="1" smtClean="0"/>
              <a:t>after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chemotherapy</a:t>
            </a:r>
            <a:r>
              <a:rPr lang="tr-TR" b="1" dirty="0" smtClean="0"/>
              <a:t> </a:t>
            </a:r>
            <a:r>
              <a:rPr lang="tr-TR" b="1" dirty="0" err="1" smtClean="0"/>
              <a:t>completed</a:t>
            </a:r>
            <a:r>
              <a:rPr lang="tr-TR" b="1" dirty="0" smtClean="0"/>
              <a:t> as </a:t>
            </a:r>
            <a:r>
              <a:rPr lang="tr-TR" b="1" dirty="0" err="1" smtClean="0"/>
              <a:t>monotherapy</a:t>
            </a:r>
            <a:r>
              <a:rPr lang="tr-TR" b="1" dirty="0" smtClean="0"/>
              <a:t> </a:t>
            </a:r>
            <a:r>
              <a:rPr lang="tr-TR" b="1" dirty="0" err="1" smtClean="0"/>
              <a:t>or</a:t>
            </a:r>
            <a:r>
              <a:rPr lang="tr-TR" b="1" dirty="0" smtClean="0"/>
              <a:t> </a:t>
            </a:r>
            <a:r>
              <a:rPr lang="tr-TR" b="1" dirty="0" err="1" smtClean="0"/>
              <a:t>combined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paclitaxel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5638794" y="482011"/>
            <a:ext cx="349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</a:rPr>
              <a:t>Trastuzumab</a:t>
            </a:r>
            <a:r>
              <a:rPr lang="tr-TR" sz="2000" b="1" dirty="0" smtClean="0">
                <a:solidFill>
                  <a:srgbClr val="FF0000"/>
                </a:solidFill>
              </a:rPr>
              <a:t>:</a:t>
            </a:r>
            <a:endParaRPr lang="tr-TR" sz="2000" b="1" dirty="0">
              <a:solidFill>
                <a:srgbClr val="FF0000"/>
              </a:solidFill>
            </a:endParaRPr>
          </a:p>
        </p:txBody>
      </p:sp>
      <p:pic>
        <p:nvPicPr>
          <p:cNvPr id="10244" name="Picture 4" descr="trastuzumab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24" y="3359213"/>
            <a:ext cx="4445529" cy="32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9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tuxa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3" y="1516648"/>
            <a:ext cx="5144161" cy="345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072555" y="882121"/>
            <a:ext cx="5967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Chimeric</a:t>
            </a:r>
            <a:r>
              <a:rPr lang="tr-TR" b="1" dirty="0" smtClean="0"/>
              <a:t> </a:t>
            </a:r>
            <a:r>
              <a:rPr lang="tr-TR" b="1" dirty="0" err="1" smtClean="0"/>
              <a:t>monoclonal</a:t>
            </a:r>
            <a:r>
              <a:rPr lang="tr-TR" b="1" dirty="0" smtClean="0"/>
              <a:t> </a:t>
            </a:r>
            <a:r>
              <a:rPr lang="tr-TR" b="1" dirty="0" err="1" smtClean="0"/>
              <a:t>antibody</a:t>
            </a:r>
            <a:r>
              <a:rPr lang="tr-TR" b="1" dirty="0" smtClean="0"/>
              <a:t>. </a:t>
            </a:r>
          </a:p>
          <a:p>
            <a:r>
              <a:rPr lang="tr-TR" b="1" dirty="0" err="1" smtClean="0"/>
              <a:t>Target</a:t>
            </a:r>
            <a:r>
              <a:rPr lang="tr-TR" b="1" dirty="0" smtClean="0"/>
              <a:t> is </a:t>
            </a:r>
            <a:r>
              <a:rPr lang="tr-TR" b="1" dirty="0" err="1" smtClean="0"/>
              <a:t>the</a:t>
            </a:r>
            <a:r>
              <a:rPr lang="tr-TR" b="1" dirty="0" smtClean="0"/>
              <a:t> CD20 </a:t>
            </a:r>
            <a:r>
              <a:rPr lang="tr-TR" b="1" dirty="0" err="1" smtClean="0"/>
              <a:t>antigen</a:t>
            </a:r>
            <a:r>
              <a:rPr lang="tr-TR" b="1" dirty="0" smtClean="0"/>
              <a:t> </a:t>
            </a:r>
            <a:r>
              <a:rPr lang="tr-TR" b="1" dirty="0" err="1" smtClean="0"/>
              <a:t>located</a:t>
            </a:r>
            <a:r>
              <a:rPr lang="tr-TR" b="1" dirty="0" smtClean="0"/>
              <a:t> on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surface</a:t>
            </a:r>
            <a:r>
              <a:rPr lang="tr-TR" b="1" dirty="0" smtClean="0"/>
              <a:t> of B-</a:t>
            </a:r>
            <a:r>
              <a:rPr lang="tr-TR" b="1" dirty="0" err="1" smtClean="0"/>
              <a:t>lymphocytes</a:t>
            </a:r>
            <a:r>
              <a:rPr lang="tr-TR" b="1" dirty="0" smtClean="0"/>
              <a:t>.</a:t>
            </a:r>
          </a:p>
          <a:p>
            <a:endParaRPr lang="tr-TR" b="1" dirty="0"/>
          </a:p>
          <a:p>
            <a:r>
              <a:rPr lang="tr-TR" b="1" dirty="0" smtClean="0"/>
              <a:t>CD20 </a:t>
            </a:r>
            <a:r>
              <a:rPr lang="tr-TR" b="1" dirty="0" err="1" smtClean="0"/>
              <a:t>take</a:t>
            </a:r>
            <a:r>
              <a:rPr lang="tr-TR" b="1" dirty="0" smtClean="0"/>
              <a:t> </a:t>
            </a:r>
            <a:r>
              <a:rPr lang="tr-TR" b="1" dirty="0" err="1" smtClean="0"/>
              <a:t>place</a:t>
            </a:r>
            <a:r>
              <a:rPr lang="tr-TR" b="1" dirty="0" smtClean="0"/>
              <a:t> in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beginning</a:t>
            </a:r>
            <a:r>
              <a:rPr lang="tr-TR" b="1" dirty="0" smtClean="0"/>
              <a:t> of </a:t>
            </a:r>
            <a:r>
              <a:rPr lang="tr-TR" b="1" dirty="0" err="1" smtClean="0"/>
              <a:t>cell</a:t>
            </a:r>
            <a:r>
              <a:rPr lang="tr-TR" b="1" dirty="0" smtClean="0"/>
              <a:t> </a:t>
            </a:r>
            <a:r>
              <a:rPr lang="tr-TR" b="1" dirty="0" err="1" smtClean="0"/>
              <a:t>cycle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differentiation</a:t>
            </a:r>
            <a:r>
              <a:rPr lang="tr-TR" b="1" dirty="0" smtClean="0"/>
              <a:t>. </a:t>
            </a:r>
            <a:r>
              <a:rPr lang="tr-TR" b="1" dirty="0" err="1" smtClean="0"/>
              <a:t>In</a:t>
            </a:r>
            <a:r>
              <a:rPr lang="tr-TR" b="1" dirty="0" smtClean="0"/>
              <a:t> </a:t>
            </a:r>
            <a:r>
              <a:rPr lang="tr-TR" b="1" dirty="0" err="1" smtClean="0"/>
              <a:t>Non-Hodgkin</a:t>
            </a:r>
            <a:r>
              <a:rPr lang="tr-TR" b="1" dirty="0" smtClean="0"/>
              <a:t> </a:t>
            </a:r>
            <a:r>
              <a:rPr lang="tr-TR" b="1" dirty="0" err="1" smtClean="0"/>
              <a:t>lymphoma</a:t>
            </a:r>
            <a:r>
              <a:rPr lang="tr-TR" b="1" dirty="0" smtClean="0"/>
              <a:t> it is </a:t>
            </a:r>
            <a:r>
              <a:rPr lang="tr-TR" b="1" dirty="0" err="1" smtClean="0"/>
              <a:t>only</a:t>
            </a:r>
            <a:r>
              <a:rPr lang="tr-TR" b="1" dirty="0" smtClean="0"/>
              <a:t> </a:t>
            </a:r>
            <a:r>
              <a:rPr lang="tr-TR" b="1" dirty="0" err="1" smtClean="0"/>
              <a:t>expressed</a:t>
            </a:r>
            <a:r>
              <a:rPr lang="tr-TR" b="1" dirty="0" smtClean="0"/>
              <a:t> in  B-</a:t>
            </a:r>
            <a:r>
              <a:rPr lang="tr-TR" b="1" dirty="0" err="1" smtClean="0"/>
              <a:t>cells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not </a:t>
            </a:r>
            <a:r>
              <a:rPr lang="tr-TR" b="1" dirty="0" err="1" smtClean="0"/>
              <a:t>found</a:t>
            </a:r>
            <a:r>
              <a:rPr lang="tr-TR" b="1" dirty="0" smtClean="0"/>
              <a:t> in </a:t>
            </a:r>
            <a:r>
              <a:rPr lang="tr-TR" b="1" dirty="0" err="1" smtClean="0"/>
              <a:t>other</a:t>
            </a:r>
            <a:r>
              <a:rPr lang="tr-TR" b="1" dirty="0" smtClean="0"/>
              <a:t> </a:t>
            </a:r>
            <a:r>
              <a:rPr lang="tr-TR" b="1" dirty="0" err="1" smtClean="0"/>
              <a:t>cells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6072555" y="3039614"/>
            <a:ext cx="532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Therapeutic</a:t>
            </a:r>
            <a:r>
              <a:rPr lang="tr-TR" b="1" dirty="0" smtClean="0"/>
              <a:t> </a:t>
            </a:r>
            <a:r>
              <a:rPr lang="tr-TR" b="1" dirty="0" err="1" smtClean="0"/>
              <a:t>usage</a:t>
            </a:r>
            <a:r>
              <a:rPr lang="tr-TR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 smtClean="0"/>
              <a:t>Lymphoma</a:t>
            </a:r>
            <a:endParaRPr lang="tr-T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 smtClean="0"/>
              <a:t>Chronic</a:t>
            </a:r>
            <a:r>
              <a:rPr lang="tr-TR" b="1" dirty="0" smtClean="0"/>
              <a:t> </a:t>
            </a:r>
            <a:r>
              <a:rPr lang="tr-TR" b="1" dirty="0" err="1" smtClean="0"/>
              <a:t>lymphocytic</a:t>
            </a:r>
            <a:r>
              <a:rPr lang="tr-TR" b="1" dirty="0" smtClean="0"/>
              <a:t> </a:t>
            </a:r>
            <a:r>
              <a:rPr lang="tr-TR" b="1" dirty="0" err="1" smtClean="0"/>
              <a:t>leukemia</a:t>
            </a:r>
            <a:endParaRPr lang="tr-TR" b="1" dirty="0" smtClean="0"/>
          </a:p>
        </p:txBody>
      </p:sp>
      <p:sp>
        <p:nvSpPr>
          <p:cNvPr id="5" name="Metin kutusu 4"/>
          <p:cNvSpPr txBox="1"/>
          <p:nvPr/>
        </p:nvSpPr>
        <p:spPr>
          <a:xfrm>
            <a:off x="6072554" y="4163314"/>
            <a:ext cx="5767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u="sng" dirty="0" err="1" smtClean="0"/>
              <a:t>Very</a:t>
            </a:r>
            <a:r>
              <a:rPr lang="tr-TR" b="1" u="sng" dirty="0" smtClean="0"/>
              <a:t> </a:t>
            </a:r>
            <a:r>
              <a:rPr lang="tr-TR" b="1" u="sng" dirty="0" err="1" smtClean="0"/>
              <a:t>slow</a:t>
            </a:r>
            <a:r>
              <a:rPr lang="tr-TR" b="1" dirty="0" smtClean="0"/>
              <a:t> </a:t>
            </a:r>
            <a:r>
              <a:rPr lang="tr-TR" b="1" dirty="0" err="1" smtClean="0"/>
              <a:t>infusion</a:t>
            </a:r>
            <a:r>
              <a:rPr lang="tr-TR" b="1" dirty="0" smtClean="0"/>
              <a:t> rate!!</a:t>
            </a:r>
          </a:p>
          <a:p>
            <a:r>
              <a:rPr lang="tr-TR" b="1" dirty="0" err="1" smtClean="0"/>
              <a:t>Hypotension</a:t>
            </a:r>
            <a:r>
              <a:rPr lang="tr-TR" b="1" dirty="0" smtClean="0"/>
              <a:t>, </a:t>
            </a:r>
            <a:r>
              <a:rPr lang="tr-TR" b="1" dirty="0" err="1" smtClean="0"/>
              <a:t>bronchospasm</a:t>
            </a:r>
            <a:r>
              <a:rPr lang="tr-TR" b="1" dirty="0" smtClean="0"/>
              <a:t>, </a:t>
            </a:r>
            <a:r>
              <a:rPr lang="tr-TR" b="1" dirty="0" err="1" smtClean="0"/>
              <a:t>angioedema</a:t>
            </a:r>
            <a:r>
              <a:rPr lang="tr-TR" b="1" dirty="0" smtClean="0"/>
              <a:t> can be </a:t>
            </a:r>
            <a:r>
              <a:rPr lang="tr-TR" b="1" dirty="0" err="1" smtClean="0"/>
              <a:t>seen</a:t>
            </a:r>
            <a:r>
              <a:rPr lang="tr-TR" b="1" dirty="0" smtClean="0"/>
              <a:t>.</a:t>
            </a:r>
          </a:p>
          <a:p>
            <a:r>
              <a:rPr lang="tr-TR" b="1" dirty="0" err="1" smtClean="0"/>
              <a:t>After</a:t>
            </a:r>
            <a:r>
              <a:rPr lang="tr-TR" b="1" dirty="0" smtClean="0"/>
              <a:t> </a:t>
            </a:r>
            <a:r>
              <a:rPr lang="tr-TR" b="1" dirty="0" err="1" smtClean="0"/>
              <a:t>first</a:t>
            </a:r>
            <a:r>
              <a:rPr lang="tr-TR" b="1" dirty="0" smtClean="0"/>
              <a:t> </a:t>
            </a:r>
            <a:r>
              <a:rPr lang="tr-TR" b="1" dirty="0" err="1" smtClean="0"/>
              <a:t>dose</a:t>
            </a:r>
            <a:r>
              <a:rPr lang="tr-TR" b="1" dirty="0" smtClean="0"/>
              <a:t>, </a:t>
            </a:r>
            <a:r>
              <a:rPr lang="tr-TR" b="1" dirty="0" err="1" smtClean="0"/>
              <a:t>fever</a:t>
            </a:r>
            <a:r>
              <a:rPr lang="tr-TR" b="1" dirty="0" smtClean="0"/>
              <a:t> can be </a:t>
            </a:r>
            <a:r>
              <a:rPr lang="tr-TR" b="1" dirty="0" err="1" smtClean="0"/>
              <a:t>seen</a:t>
            </a:r>
            <a:r>
              <a:rPr lang="tr-TR" b="1" dirty="0" smtClean="0"/>
              <a:t>. </a:t>
            </a:r>
            <a:r>
              <a:rPr lang="tr-TR" b="1" dirty="0" err="1" smtClean="0"/>
              <a:t>Premedication</a:t>
            </a:r>
            <a:r>
              <a:rPr lang="tr-TR" b="1" dirty="0" smtClean="0"/>
              <a:t> </a:t>
            </a:r>
            <a:r>
              <a:rPr lang="tr-TR" b="1" dirty="0" err="1" smtClean="0"/>
              <a:t>should</a:t>
            </a:r>
            <a:r>
              <a:rPr lang="tr-TR" b="1" dirty="0" smtClean="0"/>
              <a:t> be </a:t>
            </a:r>
            <a:r>
              <a:rPr lang="tr-TR" b="1" dirty="0" err="1" smtClean="0"/>
              <a:t>applied</a:t>
            </a:r>
            <a:r>
              <a:rPr lang="tr-TR" b="1" dirty="0" smtClean="0"/>
              <a:t>.</a:t>
            </a:r>
          </a:p>
          <a:p>
            <a:r>
              <a:rPr lang="tr-TR" b="1" dirty="0" err="1" smtClean="0"/>
              <a:t>In</a:t>
            </a:r>
            <a:r>
              <a:rPr lang="tr-TR" b="1" dirty="0" smtClean="0"/>
              <a:t> </a:t>
            </a:r>
            <a:r>
              <a:rPr lang="tr-TR" b="1" dirty="0" err="1" smtClean="0"/>
              <a:t>first</a:t>
            </a:r>
            <a:r>
              <a:rPr lang="tr-TR" b="1" dirty="0" smtClean="0"/>
              <a:t> 24-hour </a:t>
            </a:r>
            <a:r>
              <a:rPr lang="tr-TR" b="1" dirty="0" err="1" smtClean="0"/>
              <a:t>after</a:t>
            </a:r>
            <a:r>
              <a:rPr lang="tr-TR" b="1" dirty="0" smtClean="0"/>
              <a:t> </a:t>
            </a:r>
            <a:r>
              <a:rPr lang="tr-TR" b="1" dirty="0" err="1" smtClean="0"/>
              <a:t>first</a:t>
            </a:r>
            <a:r>
              <a:rPr lang="tr-TR" b="1" dirty="0" smtClean="0"/>
              <a:t> </a:t>
            </a:r>
            <a:r>
              <a:rPr lang="tr-TR" b="1" dirty="0" err="1" smtClean="0"/>
              <a:t>infusion</a:t>
            </a:r>
            <a:r>
              <a:rPr lang="tr-TR" b="1" dirty="0" smtClean="0"/>
              <a:t> </a:t>
            </a:r>
            <a:r>
              <a:rPr lang="tr-TR" b="1" dirty="0" err="1" smtClean="0"/>
              <a:t>tumor</a:t>
            </a:r>
            <a:r>
              <a:rPr lang="tr-TR" b="1" dirty="0" smtClean="0"/>
              <a:t> </a:t>
            </a:r>
            <a:r>
              <a:rPr lang="tr-TR" b="1" dirty="0" err="1" smtClean="0"/>
              <a:t>lysis</a:t>
            </a:r>
            <a:r>
              <a:rPr lang="tr-TR" b="1" dirty="0" smtClean="0"/>
              <a:t> </a:t>
            </a:r>
            <a:r>
              <a:rPr lang="tr-TR" b="1" dirty="0" err="1" smtClean="0"/>
              <a:t>syndrome</a:t>
            </a:r>
            <a:r>
              <a:rPr lang="tr-TR" b="1" dirty="0" smtClean="0"/>
              <a:t> can be </a:t>
            </a:r>
            <a:r>
              <a:rPr lang="tr-TR" b="1" dirty="0" err="1" smtClean="0"/>
              <a:t>observed</a:t>
            </a:r>
            <a:r>
              <a:rPr lang="tr-TR" b="1" dirty="0" smtClean="0"/>
              <a:t>: </a:t>
            </a:r>
            <a:r>
              <a:rPr lang="tr-TR" b="1" dirty="0" err="1" smtClean="0"/>
              <a:t>Hyperkalemia</a:t>
            </a:r>
            <a:r>
              <a:rPr lang="tr-TR" b="1" dirty="0" smtClean="0"/>
              <a:t>, </a:t>
            </a:r>
            <a:r>
              <a:rPr lang="tr-TR" b="1" dirty="0" err="1" smtClean="0"/>
              <a:t>hypocalsemia</a:t>
            </a:r>
            <a:r>
              <a:rPr lang="tr-TR" b="1" dirty="0" smtClean="0"/>
              <a:t>, </a:t>
            </a:r>
            <a:r>
              <a:rPr lang="tr-TR" b="1" dirty="0" err="1" smtClean="0"/>
              <a:t>hyperurisemia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acute</a:t>
            </a:r>
            <a:r>
              <a:rPr lang="tr-TR" b="1" dirty="0" smtClean="0"/>
              <a:t> </a:t>
            </a:r>
            <a:r>
              <a:rPr lang="tr-TR" b="1" dirty="0" err="1" smtClean="0"/>
              <a:t>renal</a:t>
            </a:r>
            <a:r>
              <a:rPr lang="tr-TR" b="1" dirty="0" smtClean="0"/>
              <a:t> </a:t>
            </a:r>
            <a:r>
              <a:rPr lang="tr-TR" b="1" dirty="0" err="1" smtClean="0"/>
              <a:t>failure</a:t>
            </a:r>
            <a:r>
              <a:rPr lang="tr-TR" b="1" dirty="0" smtClean="0"/>
              <a:t>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072555" y="391975"/>
            <a:ext cx="349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</a:rPr>
              <a:t>Rituximab</a:t>
            </a:r>
            <a:r>
              <a:rPr lang="tr-TR" sz="2000" b="1" dirty="0" smtClean="0">
                <a:solidFill>
                  <a:srgbClr val="FF0000"/>
                </a:solidFill>
              </a:rPr>
              <a:t>: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udah folkma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32" y="249970"/>
            <a:ext cx="7694121" cy="26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udah folkma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32" y="3446585"/>
            <a:ext cx="7650792" cy="3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9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evacizumab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82" y="135108"/>
            <a:ext cx="6308709" cy="36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05764" y="4541325"/>
            <a:ext cx="11358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Recombinant</a:t>
            </a:r>
            <a:r>
              <a:rPr lang="tr-TR" b="1" dirty="0" smtClean="0"/>
              <a:t> </a:t>
            </a:r>
            <a:r>
              <a:rPr lang="tr-TR" b="1" dirty="0" err="1" smtClean="0"/>
              <a:t>humanized</a:t>
            </a:r>
            <a:r>
              <a:rPr lang="tr-TR" b="1" dirty="0" smtClean="0"/>
              <a:t> </a:t>
            </a:r>
            <a:r>
              <a:rPr lang="tr-TR" b="1" dirty="0" err="1" smtClean="0"/>
              <a:t>monoclonal</a:t>
            </a:r>
            <a:r>
              <a:rPr lang="tr-TR" b="1" dirty="0" smtClean="0"/>
              <a:t> </a:t>
            </a:r>
            <a:r>
              <a:rPr lang="tr-TR" b="1" dirty="0" err="1" smtClean="0"/>
              <a:t>antibody</a:t>
            </a:r>
            <a:r>
              <a:rPr lang="tr-TR" b="1" dirty="0" smtClean="0"/>
              <a:t>. </a:t>
            </a:r>
            <a:r>
              <a:rPr lang="tr-TR" b="1" dirty="0" err="1" smtClean="0"/>
              <a:t>Target</a:t>
            </a:r>
            <a:r>
              <a:rPr lang="tr-TR" b="1" dirty="0" smtClean="0"/>
              <a:t> is </a:t>
            </a:r>
            <a:r>
              <a:rPr lang="tr-TR" b="1" dirty="0" err="1" smtClean="0"/>
              <a:t>all</a:t>
            </a:r>
            <a:r>
              <a:rPr lang="tr-TR" b="1" dirty="0" smtClean="0"/>
              <a:t> </a:t>
            </a:r>
            <a:r>
              <a:rPr lang="tr-TR" b="1" dirty="0" err="1" smtClean="0"/>
              <a:t>forms</a:t>
            </a:r>
            <a:r>
              <a:rPr lang="tr-TR" b="1" dirty="0" smtClean="0"/>
              <a:t> of VEGFA.</a:t>
            </a:r>
          </a:p>
          <a:p>
            <a:endParaRPr lang="tr-TR" b="1" dirty="0" smtClean="0"/>
          </a:p>
          <a:p>
            <a:r>
              <a:rPr lang="tr-TR" b="1" dirty="0" err="1" smtClean="0"/>
              <a:t>It</a:t>
            </a:r>
            <a:r>
              <a:rPr lang="tr-TR" b="1" dirty="0" smtClean="0"/>
              <a:t> can stop </a:t>
            </a:r>
            <a:r>
              <a:rPr lang="tr-TR" b="1" dirty="0" err="1" smtClean="0"/>
              <a:t>renal</a:t>
            </a:r>
            <a:r>
              <a:rPr lang="tr-TR" b="1" dirty="0" smtClean="0"/>
              <a:t> </a:t>
            </a:r>
            <a:r>
              <a:rPr lang="tr-TR" b="1" dirty="0" err="1" smtClean="0"/>
              <a:t>cell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 </a:t>
            </a:r>
            <a:r>
              <a:rPr lang="tr-TR" b="1" dirty="0" err="1" smtClean="0"/>
              <a:t>when</a:t>
            </a:r>
            <a:r>
              <a:rPr lang="tr-TR" b="1" dirty="0" smtClean="0"/>
              <a:t> </a:t>
            </a:r>
            <a:r>
              <a:rPr lang="tr-TR" b="1" dirty="0" err="1" smtClean="0"/>
              <a:t>used</a:t>
            </a:r>
            <a:r>
              <a:rPr lang="tr-TR" b="1" dirty="0" smtClean="0"/>
              <a:t> </a:t>
            </a:r>
            <a:r>
              <a:rPr lang="tr-TR" b="1" dirty="0" err="1" smtClean="0"/>
              <a:t>alone</a:t>
            </a:r>
            <a:r>
              <a:rPr lang="tr-TR" b="1" dirty="0" smtClean="0"/>
              <a:t>.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cytotoxic</a:t>
            </a:r>
            <a:r>
              <a:rPr lang="tr-TR" b="1" dirty="0" smtClean="0"/>
              <a:t> </a:t>
            </a:r>
            <a:r>
              <a:rPr lang="tr-TR" b="1" dirty="0" err="1" smtClean="0"/>
              <a:t>chemotheraupeutics</a:t>
            </a:r>
            <a:r>
              <a:rPr lang="tr-TR" b="1" dirty="0" smtClean="0"/>
              <a:t>, </a:t>
            </a:r>
            <a:r>
              <a:rPr lang="tr-TR" b="1" dirty="0" err="1" smtClean="0"/>
              <a:t>colorectal</a:t>
            </a:r>
            <a:r>
              <a:rPr lang="tr-TR" b="1" dirty="0" smtClean="0"/>
              <a:t>, </a:t>
            </a:r>
            <a:r>
              <a:rPr lang="tr-TR" b="1" dirty="0" err="1" smtClean="0"/>
              <a:t>lung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breast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 can be </a:t>
            </a:r>
            <a:r>
              <a:rPr lang="tr-TR" b="1" dirty="0" err="1" smtClean="0"/>
              <a:t>treated</a:t>
            </a:r>
            <a:r>
              <a:rPr lang="tr-TR" b="1" dirty="0" smtClean="0"/>
              <a:t> </a:t>
            </a:r>
            <a:r>
              <a:rPr lang="tr-TR" b="1" dirty="0" err="1" smtClean="0"/>
              <a:t>effectively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531559" y="5776295"/>
            <a:ext cx="1142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Adverse</a:t>
            </a:r>
            <a:r>
              <a:rPr lang="tr-TR" b="1" dirty="0" smtClean="0"/>
              <a:t> </a:t>
            </a:r>
            <a:r>
              <a:rPr lang="tr-TR" b="1" dirty="0" err="1" smtClean="0"/>
              <a:t>effects</a:t>
            </a:r>
            <a:r>
              <a:rPr lang="tr-TR" b="1" dirty="0" smtClean="0"/>
              <a:t>: </a:t>
            </a:r>
            <a:r>
              <a:rPr lang="tr-TR" b="1" dirty="0" err="1" smtClean="0"/>
              <a:t>Vascular</a:t>
            </a:r>
            <a:r>
              <a:rPr lang="tr-TR" b="1" dirty="0" smtClean="0"/>
              <a:t> </a:t>
            </a:r>
            <a:r>
              <a:rPr lang="tr-TR" b="1" dirty="0" err="1" smtClean="0"/>
              <a:t>defects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bleeding</a:t>
            </a:r>
            <a:r>
              <a:rPr lang="tr-TR" b="1" dirty="0" smtClean="0"/>
              <a:t> risk. </a:t>
            </a:r>
            <a:r>
              <a:rPr lang="tr-TR" b="1" dirty="0" err="1" smtClean="0"/>
              <a:t>Delay</a:t>
            </a:r>
            <a:r>
              <a:rPr lang="tr-TR" b="1" dirty="0" smtClean="0"/>
              <a:t> in </a:t>
            </a:r>
            <a:r>
              <a:rPr lang="tr-TR" b="1" dirty="0" err="1" smtClean="0"/>
              <a:t>wound</a:t>
            </a:r>
            <a:r>
              <a:rPr lang="tr-TR" b="1" dirty="0" smtClean="0"/>
              <a:t> </a:t>
            </a:r>
            <a:r>
              <a:rPr lang="tr-TR" b="1" dirty="0" err="1" smtClean="0"/>
              <a:t>healing</a:t>
            </a:r>
            <a:r>
              <a:rPr lang="tr-TR" b="1" dirty="0" smtClean="0"/>
              <a:t>. </a:t>
            </a:r>
            <a:r>
              <a:rPr lang="tr-TR" b="1" dirty="0" err="1" smtClean="0"/>
              <a:t>Hypertension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proteinürea</a:t>
            </a:r>
            <a:r>
              <a:rPr lang="tr-TR" b="1" dirty="0" smtClean="0"/>
              <a:t>. </a:t>
            </a:r>
            <a:r>
              <a:rPr lang="tr-TR" b="1" dirty="0" err="1" smtClean="0"/>
              <a:t>Increase</a:t>
            </a:r>
            <a:r>
              <a:rPr lang="tr-TR" b="1" dirty="0" smtClean="0"/>
              <a:t> in </a:t>
            </a:r>
            <a:r>
              <a:rPr lang="tr-TR" b="1" dirty="0" err="1" smtClean="0"/>
              <a:t>arterial</a:t>
            </a:r>
            <a:r>
              <a:rPr lang="tr-TR" b="1" dirty="0" smtClean="0"/>
              <a:t> </a:t>
            </a:r>
            <a:r>
              <a:rPr lang="tr-TR" b="1" dirty="0" err="1" smtClean="0"/>
              <a:t>trombotic</a:t>
            </a:r>
            <a:r>
              <a:rPr lang="tr-TR" b="1" dirty="0" smtClean="0"/>
              <a:t> </a:t>
            </a:r>
            <a:r>
              <a:rPr lang="tr-TR" b="1" dirty="0" err="1" smtClean="0"/>
              <a:t>events</a:t>
            </a:r>
            <a:r>
              <a:rPr lang="tr-TR" b="1" dirty="0" smtClean="0"/>
              <a:t>. 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05764" y="4059525"/>
            <a:ext cx="349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</a:rPr>
              <a:t>Bevacizumab</a:t>
            </a:r>
            <a:r>
              <a:rPr lang="tr-TR" sz="2000" b="1" dirty="0" smtClean="0">
                <a:solidFill>
                  <a:srgbClr val="FF0000"/>
                </a:solidFill>
              </a:rPr>
              <a:t>: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4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9751" t="15833" r="1937" b="12499"/>
          <a:stretch/>
        </p:blipFill>
        <p:spPr>
          <a:xfrm>
            <a:off x="217169" y="948690"/>
            <a:ext cx="11893845" cy="54292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7218" t="12333" r="81344" b="80667"/>
          <a:stretch/>
        </p:blipFill>
        <p:spPr>
          <a:xfrm>
            <a:off x="308610" y="182880"/>
            <a:ext cx="2224496" cy="7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3" y="1325880"/>
            <a:ext cx="11824538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5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elina effect time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286384"/>
            <a:ext cx="4688682" cy="625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30656" t="19000" r="13376" b="18500"/>
          <a:stretch/>
        </p:blipFill>
        <p:spPr>
          <a:xfrm>
            <a:off x="5234940" y="1269047"/>
            <a:ext cx="682371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5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21105" y="878821"/>
            <a:ext cx="10659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Stage</a:t>
            </a:r>
            <a:r>
              <a:rPr lang="tr-TR" b="1" dirty="0" smtClean="0"/>
              <a:t> </a:t>
            </a:r>
            <a:r>
              <a:rPr lang="tr-TR" b="1" dirty="0" smtClean="0"/>
              <a:t>I-II, </a:t>
            </a:r>
            <a:r>
              <a:rPr lang="tr-TR" b="1" dirty="0" err="1" smtClean="0"/>
              <a:t>number</a:t>
            </a:r>
            <a:r>
              <a:rPr lang="tr-TR" b="1" dirty="0" smtClean="0"/>
              <a:t> of </a:t>
            </a:r>
            <a:r>
              <a:rPr lang="tr-TR" b="1" dirty="0" err="1" smtClean="0"/>
              <a:t>lymph</a:t>
            </a:r>
            <a:r>
              <a:rPr lang="tr-TR" b="1" dirty="0" smtClean="0"/>
              <a:t> </a:t>
            </a:r>
            <a:r>
              <a:rPr lang="tr-TR" b="1" dirty="0" err="1" smtClean="0"/>
              <a:t>nodes</a:t>
            </a:r>
            <a:r>
              <a:rPr lang="tr-TR" b="1" dirty="0" smtClean="0"/>
              <a:t> 1</a:t>
            </a:r>
            <a:r>
              <a:rPr lang="tr-TR" b="1" dirty="0" smtClean="0"/>
              <a:t>-</a:t>
            </a:r>
            <a:r>
              <a:rPr lang="tr-TR" b="1" dirty="0" smtClean="0"/>
              <a:t>3:</a:t>
            </a:r>
            <a:endParaRPr lang="tr-TR" b="1" dirty="0" smtClean="0"/>
          </a:p>
          <a:p>
            <a:r>
              <a:rPr lang="tr-TR" b="1" dirty="0" smtClean="0"/>
              <a:t>6 </a:t>
            </a:r>
            <a:r>
              <a:rPr lang="tr-TR" b="1" dirty="0" err="1" smtClean="0"/>
              <a:t>cycle</a:t>
            </a:r>
            <a:r>
              <a:rPr lang="tr-TR" b="1" dirty="0" smtClean="0"/>
              <a:t> </a:t>
            </a:r>
            <a:r>
              <a:rPr lang="tr-TR" b="1" dirty="0" err="1" smtClean="0"/>
              <a:t>cyclophosphamide-methotrexate-fluorouracil</a:t>
            </a:r>
            <a:r>
              <a:rPr lang="tr-TR" b="1" dirty="0" smtClean="0"/>
              <a:t> </a:t>
            </a:r>
            <a:r>
              <a:rPr lang="tr-TR" b="1" dirty="0" smtClean="0"/>
              <a:t>(CMF </a:t>
            </a:r>
            <a:r>
              <a:rPr lang="tr-TR" b="1" dirty="0" err="1" smtClean="0"/>
              <a:t>protocole</a:t>
            </a:r>
            <a:r>
              <a:rPr lang="tr-TR" b="1" dirty="0" smtClean="0"/>
              <a:t>)</a:t>
            </a:r>
            <a:r>
              <a:rPr lang="tr-TR" b="1" dirty="0" smtClean="0"/>
              <a:t>,</a:t>
            </a:r>
          </a:p>
          <a:p>
            <a:r>
              <a:rPr lang="tr-TR" b="1" dirty="0" smtClean="0"/>
              <a:t>6 </a:t>
            </a:r>
            <a:r>
              <a:rPr lang="tr-TR" b="1" dirty="0" err="1" smtClean="0"/>
              <a:t>cycle</a:t>
            </a:r>
            <a:r>
              <a:rPr lang="tr-TR" b="1" dirty="0" smtClean="0"/>
              <a:t> </a:t>
            </a:r>
            <a:r>
              <a:rPr lang="tr-TR" b="1" dirty="0" err="1" smtClean="0"/>
              <a:t>fluorouracil</a:t>
            </a:r>
            <a:r>
              <a:rPr lang="tr-TR" b="1" dirty="0" err="1" smtClean="0"/>
              <a:t>-</a:t>
            </a:r>
            <a:r>
              <a:rPr lang="tr-TR" b="1" dirty="0" err="1" smtClean="0"/>
              <a:t>epirubicin-cyclophosphamide</a:t>
            </a:r>
            <a:r>
              <a:rPr lang="tr-TR" b="1" dirty="0" smtClean="0"/>
              <a:t> </a:t>
            </a:r>
            <a:r>
              <a:rPr lang="tr-TR" b="1" dirty="0" smtClean="0"/>
              <a:t>(FAC </a:t>
            </a:r>
            <a:r>
              <a:rPr lang="tr-TR" b="1" dirty="0" err="1" smtClean="0"/>
              <a:t>protocole</a:t>
            </a:r>
            <a:r>
              <a:rPr lang="tr-TR" b="1" dirty="0" smtClean="0"/>
              <a:t>)</a:t>
            </a:r>
            <a:r>
              <a:rPr lang="tr-TR" b="1" dirty="0" smtClean="0"/>
              <a:t>,</a:t>
            </a:r>
          </a:p>
          <a:p>
            <a:r>
              <a:rPr lang="tr-TR" b="1" dirty="0" smtClean="0"/>
              <a:t>4 </a:t>
            </a:r>
            <a:r>
              <a:rPr lang="tr-TR" b="1" dirty="0" err="1" smtClean="0"/>
              <a:t>cycle</a:t>
            </a:r>
            <a:r>
              <a:rPr lang="tr-TR" b="1" dirty="0" smtClean="0"/>
              <a:t> doxorubicin-cyclophosphamide+</a:t>
            </a:r>
            <a:r>
              <a:rPr lang="tr-TR" b="1" dirty="0" smtClean="0"/>
              <a:t>6 </a:t>
            </a:r>
            <a:r>
              <a:rPr lang="tr-TR" b="1" dirty="0" err="1" smtClean="0"/>
              <a:t>cycle</a:t>
            </a:r>
            <a:r>
              <a:rPr lang="tr-TR" b="1" dirty="0" smtClean="0"/>
              <a:t> </a:t>
            </a:r>
            <a:r>
              <a:rPr lang="tr-TR" b="1" dirty="0" err="1" smtClean="0"/>
              <a:t>fluorouracil</a:t>
            </a:r>
            <a:r>
              <a:rPr lang="tr-TR" b="1" dirty="0" err="1" smtClean="0"/>
              <a:t>-</a:t>
            </a:r>
            <a:r>
              <a:rPr lang="tr-TR" b="1" dirty="0" err="1" smtClean="0"/>
              <a:t>epirubicin-cyclophosphamide</a:t>
            </a:r>
            <a:r>
              <a:rPr lang="tr-TR" b="1" dirty="0" smtClean="0"/>
              <a:t> </a:t>
            </a:r>
            <a:r>
              <a:rPr lang="tr-TR" b="1" dirty="0" smtClean="0"/>
              <a:t>(FEC </a:t>
            </a:r>
            <a:r>
              <a:rPr lang="tr-TR" b="1" dirty="0" err="1" smtClean="0"/>
              <a:t>protocole</a:t>
            </a:r>
            <a:r>
              <a:rPr lang="tr-TR" b="1" dirty="0" smtClean="0"/>
              <a:t>)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1105" y="2213700"/>
            <a:ext cx="10854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Tamoxifen</a:t>
            </a:r>
            <a:r>
              <a:rPr lang="tr-TR" b="1" dirty="0" smtClean="0"/>
              <a:t>: </a:t>
            </a:r>
            <a:r>
              <a:rPr lang="tr-TR" b="1" dirty="0" smtClean="0"/>
              <a:t>in </a:t>
            </a:r>
            <a:r>
              <a:rPr lang="tr-TR" b="1" dirty="0" err="1" smtClean="0"/>
              <a:t>postmenopousal</a:t>
            </a:r>
            <a:r>
              <a:rPr lang="tr-TR" b="1" dirty="0" smtClean="0"/>
              <a:t> </a:t>
            </a:r>
            <a:r>
              <a:rPr lang="tr-TR" b="1" dirty="0" err="1" smtClean="0"/>
              <a:t>women</a:t>
            </a:r>
            <a:r>
              <a:rPr lang="tr-TR" b="1" dirty="0" smtClean="0"/>
              <a:t>. </a:t>
            </a:r>
            <a:r>
              <a:rPr lang="tr-TR" b="1" dirty="0" err="1" smtClean="0"/>
              <a:t>Monotherapy</a:t>
            </a:r>
            <a:r>
              <a:rPr lang="tr-TR" b="1" dirty="0" smtClean="0"/>
              <a:t> </a:t>
            </a:r>
            <a:r>
              <a:rPr lang="tr-TR" b="1" dirty="0" err="1" smtClean="0"/>
              <a:t>or</a:t>
            </a:r>
            <a:r>
              <a:rPr lang="tr-TR" b="1" dirty="0" smtClean="0"/>
              <a:t> in </a:t>
            </a:r>
            <a:r>
              <a:rPr lang="tr-TR" b="1" dirty="0" err="1" smtClean="0"/>
              <a:t>addition</a:t>
            </a:r>
            <a:r>
              <a:rPr lang="tr-TR" b="1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cytotoxic</a:t>
            </a:r>
            <a:r>
              <a:rPr lang="tr-TR" b="1" dirty="0" smtClean="0"/>
              <a:t> </a:t>
            </a:r>
            <a:r>
              <a:rPr lang="tr-TR" b="1" dirty="0" err="1" smtClean="0"/>
              <a:t>chemotherapy</a:t>
            </a:r>
            <a:r>
              <a:rPr lang="tr-TR" b="1" dirty="0" smtClean="0"/>
              <a:t>.</a:t>
            </a:r>
            <a:endParaRPr lang="tr-TR" b="1" dirty="0" smtClean="0"/>
          </a:p>
          <a:p>
            <a:r>
              <a:rPr lang="tr-TR" b="1" dirty="0"/>
              <a:t>5 </a:t>
            </a:r>
            <a:r>
              <a:rPr lang="tr-TR" b="1" dirty="0" err="1" smtClean="0"/>
              <a:t>years</a:t>
            </a:r>
            <a:r>
              <a:rPr lang="tr-TR" b="1" dirty="0" smtClean="0"/>
              <a:t> of </a:t>
            </a:r>
            <a:r>
              <a:rPr lang="tr-TR" b="1" dirty="0" err="1" smtClean="0"/>
              <a:t>continous</a:t>
            </a:r>
            <a:r>
              <a:rPr lang="tr-TR" b="1" dirty="0" smtClean="0"/>
              <a:t> </a:t>
            </a:r>
            <a:r>
              <a:rPr lang="tr-TR" b="1" dirty="0" err="1" smtClean="0"/>
              <a:t>treatment</a:t>
            </a:r>
            <a:r>
              <a:rPr lang="tr-TR" b="1" dirty="0" smtClean="0"/>
              <a:t> </a:t>
            </a:r>
            <a:r>
              <a:rPr lang="tr-TR" b="1" dirty="0" err="1" smtClean="0"/>
              <a:t>after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surgery</a:t>
            </a:r>
            <a:r>
              <a:rPr lang="tr-TR" b="1" dirty="0" smtClean="0"/>
              <a:t>.</a:t>
            </a:r>
            <a:endParaRPr lang="tr-TR" b="1" dirty="0" smtClean="0"/>
          </a:p>
          <a:p>
            <a:r>
              <a:rPr lang="tr-TR" b="1" dirty="0" smtClean="0"/>
              <a:t>At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end</a:t>
            </a:r>
            <a:r>
              <a:rPr lang="tr-TR" b="1" dirty="0" smtClean="0"/>
              <a:t> of 5-years, an </a:t>
            </a:r>
            <a:r>
              <a:rPr lang="tr-TR" b="1" dirty="0" err="1" smtClean="0"/>
              <a:t>additional</a:t>
            </a:r>
            <a:r>
              <a:rPr lang="tr-TR" b="1" dirty="0" smtClean="0"/>
              <a:t> 2.5 </a:t>
            </a:r>
            <a:r>
              <a:rPr lang="tr-TR" b="1" dirty="0" err="1" smtClean="0"/>
              <a:t>years</a:t>
            </a:r>
            <a:r>
              <a:rPr lang="tr-TR" b="1" dirty="0" smtClean="0"/>
              <a:t> of </a:t>
            </a:r>
            <a:r>
              <a:rPr lang="tr-TR" b="1" dirty="0" err="1" smtClean="0"/>
              <a:t>treatment</a:t>
            </a:r>
            <a:r>
              <a:rPr lang="tr-TR" b="1" dirty="0" smtClean="0"/>
              <a:t> </a:t>
            </a:r>
            <a:r>
              <a:rPr lang="tr-TR" b="1" dirty="0" err="1" smtClean="0"/>
              <a:t>certainly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an </a:t>
            </a:r>
            <a:r>
              <a:rPr lang="tr-TR" b="1" dirty="0" err="1" smtClean="0"/>
              <a:t>aromatase</a:t>
            </a:r>
            <a:r>
              <a:rPr lang="tr-TR" b="1" dirty="0" smtClean="0"/>
              <a:t> </a:t>
            </a:r>
            <a:r>
              <a:rPr lang="tr-TR" b="1" dirty="0" err="1" smtClean="0"/>
              <a:t>inhibitor</a:t>
            </a:r>
            <a:r>
              <a:rPr lang="tr-TR" b="1" dirty="0" smtClean="0"/>
              <a:t> (</a:t>
            </a:r>
            <a:r>
              <a:rPr lang="tr-TR" b="1" dirty="0" err="1" smtClean="0"/>
              <a:t>anastrozole</a:t>
            </a:r>
            <a:r>
              <a:rPr lang="tr-TR" b="1" dirty="0" smtClean="0"/>
              <a:t>).</a:t>
            </a:r>
            <a:endParaRPr lang="tr-TR" b="1" dirty="0" smtClean="0"/>
          </a:p>
          <a:p>
            <a:r>
              <a:rPr lang="tr-TR" b="1" dirty="0" err="1" smtClean="0"/>
              <a:t>Current</a:t>
            </a:r>
            <a:r>
              <a:rPr lang="tr-TR" b="1" dirty="0" smtClean="0"/>
              <a:t> </a:t>
            </a:r>
            <a:r>
              <a:rPr lang="tr-TR" b="1" dirty="0" err="1" smtClean="0"/>
              <a:t>available</a:t>
            </a:r>
            <a:r>
              <a:rPr lang="tr-TR" b="1" dirty="0" smtClean="0"/>
              <a:t> </a:t>
            </a:r>
            <a:r>
              <a:rPr lang="tr-TR" b="1" dirty="0" err="1" smtClean="0"/>
              <a:t>protocol</a:t>
            </a:r>
            <a:r>
              <a:rPr lang="tr-TR" b="1" dirty="0" smtClean="0"/>
              <a:t>: </a:t>
            </a:r>
            <a:r>
              <a:rPr lang="tr-TR" b="1" dirty="0" err="1" smtClean="0"/>
              <a:t>Tamoxifen</a:t>
            </a:r>
            <a:r>
              <a:rPr lang="tr-TR" b="1" dirty="0" smtClean="0"/>
              <a:t> (2-3 </a:t>
            </a:r>
            <a:r>
              <a:rPr lang="tr-TR" b="1" dirty="0" err="1" smtClean="0"/>
              <a:t>years</a:t>
            </a:r>
            <a:r>
              <a:rPr lang="tr-TR" b="1" dirty="0" smtClean="0"/>
              <a:t>)+</a:t>
            </a:r>
            <a:r>
              <a:rPr lang="tr-TR" b="1" dirty="0" err="1" smtClean="0"/>
              <a:t>aromatase</a:t>
            </a:r>
            <a:r>
              <a:rPr lang="tr-TR" b="1" dirty="0" smtClean="0"/>
              <a:t> </a:t>
            </a:r>
            <a:r>
              <a:rPr lang="tr-TR" b="1" dirty="0" err="1" smtClean="0"/>
              <a:t>inhibitor</a:t>
            </a:r>
            <a:r>
              <a:rPr lang="tr-TR" b="1" dirty="0" smtClean="0"/>
              <a:t> (</a:t>
            </a:r>
            <a:r>
              <a:rPr lang="tr-TR" b="1" dirty="0" err="1" smtClean="0"/>
              <a:t>totally</a:t>
            </a:r>
            <a:r>
              <a:rPr lang="tr-TR" b="1" dirty="0" smtClean="0"/>
              <a:t> 5 </a:t>
            </a:r>
            <a:r>
              <a:rPr lang="tr-TR" b="1" dirty="0" err="1" smtClean="0"/>
              <a:t>years</a:t>
            </a:r>
            <a:r>
              <a:rPr lang="tr-TR" b="1" dirty="0" smtClean="0"/>
              <a:t>)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421105" y="3683129"/>
            <a:ext cx="1177089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Stage</a:t>
            </a:r>
            <a:r>
              <a:rPr lang="tr-TR" b="1" dirty="0" smtClean="0"/>
              <a:t> </a:t>
            </a:r>
            <a:r>
              <a:rPr lang="tr-TR" b="1" dirty="0" smtClean="0"/>
              <a:t>III-IV:</a:t>
            </a:r>
          </a:p>
          <a:p>
            <a:r>
              <a:rPr lang="tr-TR" b="1" dirty="0" err="1" smtClean="0"/>
              <a:t>Chemotherapyi</a:t>
            </a:r>
            <a:r>
              <a:rPr lang="tr-TR" b="1" dirty="0" err="1" smtClean="0"/>
              <a:t>+hormonal</a:t>
            </a:r>
            <a:r>
              <a:rPr lang="tr-TR" b="1" dirty="0" smtClean="0"/>
              <a:t> </a:t>
            </a:r>
            <a:r>
              <a:rPr lang="tr-TR" b="1" dirty="0" err="1" smtClean="0"/>
              <a:t>therapy</a:t>
            </a:r>
            <a:r>
              <a:rPr lang="tr-TR" b="1" dirty="0" smtClean="0"/>
              <a:t>.</a:t>
            </a:r>
            <a:endParaRPr lang="tr-TR" b="1" dirty="0" smtClean="0"/>
          </a:p>
          <a:p>
            <a:r>
              <a:rPr lang="tr-TR" b="1" dirty="0" err="1" smtClean="0"/>
              <a:t>Aromatase</a:t>
            </a:r>
            <a:r>
              <a:rPr lang="tr-TR" b="1" dirty="0" smtClean="0"/>
              <a:t> </a:t>
            </a:r>
            <a:r>
              <a:rPr lang="tr-TR" b="1" dirty="0" err="1" smtClean="0"/>
              <a:t>inhibitors</a:t>
            </a:r>
            <a:r>
              <a:rPr lang="tr-TR" b="1" dirty="0" smtClean="0"/>
              <a:t> </a:t>
            </a:r>
            <a:r>
              <a:rPr lang="tr-TR" b="1" dirty="0" err="1" smtClean="0"/>
              <a:t>are</a:t>
            </a:r>
            <a:r>
              <a:rPr lang="tr-TR" b="1" dirty="0" smtClean="0"/>
              <a:t> FDA-</a:t>
            </a:r>
            <a:r>
              <a:rPr lang="tr-TR" b="1" dirty="0" err="1" smtClean="0"/>
              <a:t>approved</a:t>
            </a:r>
            <a:r>
              <a:rPr lang="tr-TR" b="1" dirty="0" smtClean="0"/>
              <a:t> as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first-line</a:t>
            </a:r>
            <a:r>
              <a:rPr lang="tr-TR" b="1" dirty="0" smtClean="0"/>
              <a:t> </a:t>
            </a:r>
            <a:r>
              <a:rPr lang="tr-TR" b="1" dirty="0" err="1" smtClean="0"/>
              <a:t>therapy</a:t>
            </a:r>
            <a:r>
              <a:rPr lang="tr-TR" b="1" dirty="0" smtClean="0"/>
              <a:t> in hormon </a:t>
            </a:r>
            <a:r>
              <a:rPr lang="tr-TR" b="1" dirty="0" err="1" smtClean="0"/>
              <a:t>receptor-positive</a:t>
            </a:r>
            <a:r>
              <a:rPr lang="tr-TR" b="1" dirty="0" smtClean="0"/>
              <a:t> </a:t>
            </a:r>
            <a:r>
              <a:rPr lang="tr-TR" b="1" dirty="0" err="1" smtClean="0"/>
              <a:t>advanced</a:t>
            </a:r>
            <a:r>
              <a:rPr lang="tr-TR" b="1" dirty="0" smtClean="0"/>
              <a:t> </a:t>
            </a:r>
            <a:r>
              <a:rPr lang="tr-TR" b="1" dirty="0" err="1" smtClean="0"/>
              <a:t>breast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 </a:t>
            </a:r>
            <a:r>
              <a:rPr lang="tr-TR" b="1" dirty="0" err="1" smtClean="0"/>
              <a:t>cases</a:t>
            </a:r>
            <a:r>
              <a:rPr lang="tr-TR" b="1" dirty="0" smtClean="0"/>
              <a:t>.</a:t>
            </a:r>
            <a:endParaRPr lang="tr-TR" b="1" dirty="0" smtClean="0"/>
          </a:p>
          <a:p>
            <a:r>
              <a:rPr lang="tr-TR" b="1" dirty="0" err="1" smtClean="0"/>
              <a:t>If</a:t>
            </a:r>
            <a:r>
              <a:rPr lang="tr-TR" b="1" dirty="0" smtClean="0"/>
              <a:t> </a:t>
            </a:r>
            <a:r>
              <a:rPr lang="tr-TR" b="1" dirty="0" err="1" smtClean="0"/>
              <a:t>hormonal</a:t>
            </a:r>
            <a:r>
              <a:rPr lang="tr-TR" b="1" dirty="0" smtClean="0"/>
              <a:t> </a:t>
            </a:r>
            <a:r>
              <a:rPr lang="tr-TR" b="1" dirty="0" err="1" smtClean="0"/>
              <a:t>therapy</a:t>
            </a:r>
            <a:r>
              <a:rPr lang="tr-TR" b="1" dirty="0" smtClean="0"/>
              <a:t> </a:t>
            </a:r>
            <a:r>
              <a:rPr lang="tr-TR" b="1" dirty="0" err="1" smtClean="0"/>
              <a:t>works</a:t>
            </a:r>
            <a:r>
              <a:rPr lang="tr-TR" b="1" dirty="0" smtClean="0"/>
              <a:t>, in </a:t>
            </a:r>
            <a:r>
              <a:rPr lang="tr-TR" b="1" dirty="0" err="1" smtClean="0"/>
              <a:t>addition</a:t>
            </a:r>
            <a:r>
              <a:rPr lang="tr-TR" b="1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cytotoxic</a:t>
            </a:r>
            <a:r>
              <a:rPr lang="tr-TR" b="1" dirty="0" smtClean="0"/>
              <a:t> </a:t>
            </a:r>
            <a:r>
              <a:rPr lang="tr-TR" b="1" dirty="0" err="1" smtClean="0"/>
              <a:t>treatment</a:t>
            </a:r>
            <a:r>
              <a:rPr lang="tr-TR" b="1" dirty="0" smtClean="0"/>
              <a:t> </a:t>
            </a:r>
            <a:r>
              <a:rPr lang="tr-TR" b="1" dirty="0" err="1" smtClean="0"/>
              <a:t>trastuzumab</a:t>
            </a:r>
            <a:r>
              <a:rPr lang="tr-TR" b="1" dirty="0" smtClean="0"/>
              <a:t> </a:t>
            </a:r>
            <a:r>
              <a:rPr lang="tr-TR" b="1" dirty="0" err="1" smtClean="0"/>
              <a:t>should</a:t>
            </a:r>
            <a:r>
              <a:rPr lang="tr-TR" b="1" dirty="0" smtClean="0"/>
              <a:t> be in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protocol</a:t>
            </a:r>
            <a:r>
              <a:rPr lang="tr-TR" b="1" dirty="0" smtClean="0"/>
              <a:t>. </a:t>
            </a:r>
            <a:endParaRPr lang="tr-TR" b="1" dirty="0" smtClean="0"/>
          </a:p>
          <a:p>
            <a:endParaRPr lang="tr-TR" b="1" dirty="0"/>
          </a:p>
          <a:p>
            <a:r>
              <a:rPr lang="tr-TR" b="1" dirty="0" err="1" smtClean="0"/>
              <a:t>Antracyclins</a:t>
            </a:r>
            <a:r>
              <a:rPr lang="tr-TR" b="1" dirty="0" smtClean="0"/>
              <a:t> </a:t>
            </a:r>
            <a:r>
              <a:rPr lang="tr-TR" b="1" dirty="0" smtClean="0"/>
              <a:t>(</a:t>
            </a:r>
            <a:r>
              <a:rPr lang="tr-TR" b="1" dirty="0" err="1" smtClean="0"/>
              <a:t>doxorubicin</a:t>
            </a:r>
            <a:r>
              <a:rPr lang="tr-TR" b="1" dirty="0" smtClean="0"/>
              <a:t>, </a:t>
            </a:r>
            <a:r>
              <a:rPr lang="tr-TR" b="1" dirty="0" err="1" smtClean="0"/>
              <a:t>epirubisin</a:t>
            </a:r>
            <a:r>
              <a:rPr lang="tr-TR" b="1" dirty="0" smtClean="0"/>
              <a:t>), </a:t>
            </a:r>
            <a:r>
              <a:rPr lang="tr-TR" b="1" dirty="0" err="1" smtClean="0"/>
              <a:t>taxans</a:t>
            </a:r>
            <a:r>
              <a:rPr lang="tr-TR" b="1" dirty="0" smtClean="0"/>
              <a:t> </a:t>
            </a:r>
            <a:r>
              <a:rPr lang="tr-TR" b="1" dirty="0" smtClean="0"/>
              <a:t>(</a:t>
            </a:r>
            <a:r>
              <a:rPr lang="tr-TR" b="1" dirty="0" err="1" smtClean="0"/>
              <a:t>paclitaxel</a:t>
            </a:r>
            <a:r>
              <a:rPr lang="tr-TR" b="1" dirty="0" smtClean="0"/>
              <a:t>, </a:t>
            </a:r>
            <a:r>
              <a:rPr lang="tr-TR" b="1" dirty="0" err="1" smtClean="0"/>
              <a:t>dosetaxel</a:t>
            </a:r>
            <a:r>
              <a:rPr lang="tr-TR" b="1" dirty="0" smtClean="0"/>
              <a:t>), </a:t>
            </a:r>
            <a:r>
              <a:rPr lang="tr-TR" b="1" dirty="0" err="1" smtClean="0"/>
              <a:t>microtubule</a:t>
            </a:r>
            <a:r>
              <a:rPr lang="tr-TR" b="1" dirty="0" smtClean="0"/>
              <a:t> </a:t>
            </a:r>
            <a:r>
              <a:rPr lang="tr-TR" b="1" dirty="0" err="1" smtClean="0"/>
              <a:t>inhibitors</a:t>
            </a:r>
            <a:r>
              <a:rPr lang="tr-TR" b="1" dirty="0" smtClean="0"/>
              <a:t>, </a:t>
            </a:r>
            <a:r>
              <a:rPr lang="tr-TR" b="1" dirty="0" err="1" smtClean="0"/>
              <a:t>cyclophophamide</a:t>
            </a:r>
            <a:r>
              <a:rPr lang="tr-TR" b="1" dirty="0" smtClean="0"/>
              <a:t>, </a:t>
            </a:r>
            <a:r>
              <a:rPr lang="tr-TR" b="1" dirty="0" err="1" smtClean="0"/>
              <a:t>methotrexate</a:t>
            </a:r>
            <a:r>
              <a:rPr lang="tr-TR" b="1" dirty="0" smtClean="0"/>
              <a:t>, </a:t>
            </a:r>
            <a:r>
              <a:rPr lang="tr-TR" b="1" dirty="0" err="1" smtClean="0"/>
              <a:t>c</a:t>
            </a:r>
            <a:r>
              <a:rPr lang="tr-TR" b="1" dirty="0" err="1" smtClean="0"/>
              <a:t>isplatine</a:t>
            </a:r>
            <a:r>
              <a:rPr lang="tr-TR" b="1" dirty="0" smtClean="0"/>
              <a:t>. </a:t>
            </a:r>
            <a:endParaRPr lang="tr-TR" b="1" dirty="0" smtClean="0"/>
          </a:p>
          <a:p>
            <a:endParaRPr lang="tr-TR" b="1" dirty="0"/>
          </a:p>
          <a:p>
            <a:r>
              <a:rPr lang="tr-TR" b="1" dirty="0" smtClean="0"/>
              <a:t>At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end</a:t>
            </a:r>
            <a:r>
              <a:rPr lang="tr-TR" b="1" dirty="0" smtClean="0"/>
              <a:t> of 10 </a:t>
            </a:r>
            <a:r>
              <a:rPr lang="tr-TR" b="1" dirty="0" err="1" smtClean="0"/>
              <a:t>months</a:t>
            </a:r>
            <a:r>
              <a:rPr lang="tr-TR" b="1" dirty="0" smtClean="0"/>
              <a:t> </a:t>
            </a:r>
            <a:r>
              <a:rPr lang="tr-TR" b="1" dirty="0" err="1" smtClean="0"/>
              <a:t>partial</a:t>
            </a:r>
            <a:r>
              <a:rPr lang="tr-TR" b="1" dirty="0" smtClean="0"/>
              <a:t> </a:t>
            </a:r>
            <a:r>
              <a:rPr lang="tr-TR" b="1" dirty="0" err="1" smtClean="0"/>
              <a:t>remission</a:t>
            </a:r>
            <a:r>
              <a:rPr lang="tr-TR" b="1" dirty="0" smtClean="0"/>
              <a:t>, at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end</a:t>
            </a:r>
            <a:r>
              <a:rPr lang="tr-TR" b="1" dirty="0" smtClean="0"/>
              <a:t> of 15 </a:t>
            </a:r>
            <a:r>
              <a:rPr lang="tr-TR" b="1" dirty="0" err="1" smtClean="0"/>
              <a:t>months</a:t>
            </a:r>
            <a:r>
              <a:rPr lang="tr-TR" b="1" dirty="0" smtClean="0"/>
              <a:t> </a:t>
            </a:r>
            <a:r>
              <a:rPr lang="tr-TR" b="1" dirty="0" err="1" smtClean="0"/>
              <a:t>complete</a:t>
            </a:r>
            <a:r>
              <a:rPr lang="tr-TR" b="1" dirty="0" smtClean="0"/>
              <a:t> </a:t>
            </a:r>
            <a:r>
              <a:rPr lang="tr-TR" b="1" dirty="0" err="1" smtClean="0"/>
              <a:t>remission</a:t>
            </a:r>
            <a:r>
              <a:rPr lang="tr-TR" b="1" dirty="0" smtClean="0"/>
              <a:t> can be </a:t>
            </a:r>
            <a:r>
              <a:rPr lang="tr-TR" b="1" dirty="0" err="1" smtClean="0"/>
              <a:t>reached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421105" y="374939"/>
            <a:ext cx="6990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Breast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cancer</a:t>
            </a:r>
            <a:r>
              <a:rPr lang="tr-TR" sz="2400" b="1" dirty="0" smtClean="0">
                <a:solidFill>
                  <a:srgbClr val="FF0000"/>
                </a:solidFill>
              </a:rPr>
              <a:t>: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8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173080" y="3426393"/>
            <a:ext cx="102027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0070C0"/>
                </a:solidFill>
              </a:rPr>
              <a:t>Tamoxifen</a:t>
            </a:r>
            <a:r>
              <a:rPr lang="tr-TR" b="1" dirty="0" smtClean="0">
                <a:solidFill>
                  <a:srgbClr val="0070C0"/>
                </a:solidFill>
              </a:rPr>
              <a:t>: </a:t>
            </a:r>
            <a:r>
              <a:rPr lang="tr-TR" b="1" dirty="0" err="1" smtClean="0">
                <a:solidFill>
                  <a:srgbClr val="0070C0"/>
                </a:solidFill>
              </a:rPr>
              <a:t>Selective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estrogen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receptor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modulator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smtClean="0">
                <a:solidFill>
                  <a:srgbClr val="0070C0"/>
                </a:solidFill>
              </a:rPr>
              <a:t>(SERM). </a:t>
            </a:r>
            <a:r>
              <a:rPr lang="tr-TR" b="1" dirty="0" smtClean="0">
                <a:solidFill>
                  <a:srgbClr val="0070C0"/>
                </a:solidFill>
              </a:rPr>
              <a:t>Works as an </a:t>
            </a:r>
            <a:r>
              <a:rPr lang="tr-TR" b="1" dirty="0" err="1" smtClean="0">
                <a:solidFill>
                  <a:srgbClr val="0070C0"/>
                </a:solidFill>
              </a:rPr>
              <a:t>estrogen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receptor</a:t>
            </a:r>
            <a:r>
              <a:rPr lang="tr-TR" b="1" dirty="0" smtClean="0">
                <a:solidFill>
                  <a:srgbClr val="0070C0"/>
                </a:solidFill>
              </a:rPr>
              <a:t> antagonist </a:t>
            </a:r>
            <a:r>
              <a:rPr lang="tr-TR" b="1" dirty="0" err="1" smtClean="0">
                <a:solidFill>
                  <a:srgbClr val="0070C0"/>
                </a:solidFill>
              </a:rPr>
              <a:t>with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estrogenic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activity</a:t>
            </a:r>
            <a:r>
              <a:rPr lang="tr-TR" b="1" dirty="0" smtClean="0">
                <a:solidFill>
                  <a:srgbClr val="0070C0"/>
                </a:solidFill>
              </a:rPr>
              <a:t>. Has </a:t>
            </a:r>
            <a:r>
              <a:rPr lang="tr-TR" b="1" dirty="0" err="1" smtClean="0">
                <a:solidFill>
                  <a:srgbClr val="0070C0"/>
                </a:solidFill>
              </a:rPr>
              <a:t>indication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for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pre</a:t>
            </a:r>
            <a:r>
              <a:rPr lang="tr-TR" b="1" dirty="0" smtClean="0">
                <a:solidFill>
                  <a:srgbClr val="0070C0"/>
                </a:solidFill>
              </a:rPr>
              <a:t>- </a:t>
            </a:r>
            <a:r>
              <a:rPr lang="tr-TR" b="1" dirty="0" err="1" smtClean="0">
                <a:solidFill>
                  <a:srgbClr val="0070C0"/>
                </a:solidFill>
              </a:rPr>
              <a:t>and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postmenopausal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women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Endometrial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, risk of </a:t>
            </a:r>
            <a:r>
              <a:rPr lang="tr-TR" b="1" dirty="0" err="1" smtClean="0">
                <a:solidFill>
                  <a:srgbClr val="0070C0"/>
                </a:solidFill>
              </a:rPr>
              <a:t>thromboembolic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complications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hypercalcemia</a:t>
            </a:r>
            <a:r>
              <a:rPr lang="tr-TR" b="1" dirty="0" smtClean="0">
                <a:solidFill>
                  <a:srgbClr val="0070C0"/>
                </a:solidFill>
              </a:rPr>
              <a:t>, bone </a:t>
            </a:r>
            <a:r>
              <a:rPr lang="tr-TR" b="1" dirty="0" err="1" smtClean="0">
                <a:solidFill>
                  <a:srgbClr val="0070C0"/>
                </a:solidFill>
              </a:rPr>
              <a:t>pain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b="1" dirty="0" smtClean="0">
              <a:solidFill>
                <a:srgbClr val="0070C0"/>
              </a:solidFill>
            </a:endParaRPr>
          </a:p>
          <a:p>
            <a:r>
              <a:rPr lang="tr-TR" b="1" dirty="0" smtClean="0">
                <a:solidFill>
                  <a:srgbClr val="0070C0"/>
                </a:solidFill>
              </a:rPr>
              <a:t>Can be </a:t>
            </a:r>
            <a:r>
              <a:rPr lang="tr-TR" b="1" dirty="0" err="1" smtClean="0">
                <a:solidFill>
                  <a:srgbClr val="0070C0"/>
                </a:solidFill>
              </a:rPr>
              <a:t>used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for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prophylaxis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women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with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high</a:t>
            </a:r>
            <a:r>
              <a:rPr lang="tr-TR" b="1" dirty="0" smtClean="0">
                <a:solidFill>
                  <a:srgbClr val="0070C0"/>
                </a:solidFill>
              </a:rPr>
              <a:t> risk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b="1" dirty="0" smtClean="0">
              <a:solidFill>
                <a:srgbClr val="0070C0"/>
              </a:solidFill>
            </a:endParaRPr>
          </a:p>
          <a:p>
            <a:endParaRPr lang="tr-TR" b="1" dirty="0" smtClean="0">
              <a:solidFill>
                <a:srgbClr val="0070C0"/>
              </a:solidFill>
            </a:endParaRPr>
          </a:p>
          <a:p>
            <a:r>
              <a:rPr lang="tr-TR" b="1" dirty="0" err="1" smtClean="0">
                <a:solidFill>
                  <a:srgbClr val="0070C0"/>
                </a:solidFill>
              </a:rPr>
              <a:t>Raloxifen</a:t>
            </a:r>
            <a:r>
              <a:rPr lang="tr-TR" b="1" dirty="0" smtClean="0">
                <a:solidFill>
                  <a:srgbClr val="0070C0"/>
                </a:solidFill>
              </a:rPr>
              <a:t>: SERM. </a:t>
            </a:r>
            <a:r>
              <a:rPr lang="tr-TR" b="1" dirty="0" smtClean="0">
                <a:solidFill>
                  <a:srgbClr val="0070C0"/>
                </a:solidFill>
              </a:rPr>
              <a:t>Has </a:t>
            </a:r>
            <a:r>
              <a:rPr lang="tr-TR" b="1" dirty="0" err="1" smtClean="0">
                <a:solidFill>
                  <a:srgbClr val="0070C0"/>
                </a:solidFill>
              </a:rPr>
              <a:t>indication</a:t>
            </a:r>
            <a:r>
              <a:rPr lang="tr-TR" b="1" dirty="0" smtClean="0">
                <a:solidFill>
                  <a:srgbClr val="0070C0"/>
                </a:solidFill>
              </a:rPr>
              <a:t> at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treatment</a:t>
            </a:r>
            <a:r>
              <a:rPr lang="tr-TR" b="1" dirty="0" smtClean="0">
                <a:solidFill>
                  <a:srgbClr val="0070C0"/>
                </a:solidFill>
              </a:rPr>
              <a:t> of </a:t>
            </a:r>
            <a:r>
              <a:rPr lang="tr-TR" b="1" dirty="0" err="1" smtClean="0">
                <a:solidFill>
                  <a:srgbClr val="0070C0"/>
                </a:solidFill>
              </a:rPr>
              <a:t>invasive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breast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seen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postmenopausal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women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and</a:t>
            </a:r>
            <a:r>
              <a:rPr lang="tr-TR" b="1" dirty="0" smtClean="0">
                <a:solidFill>
                  <a:srgbClr val="0070C0"/>
                </a:solidFill>
              </a:rPr>
              <a:t> at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treatment</a:t>
            </a:r>
            <a:r>
              <a:rPr lang="tr-TR" b="1" dirty="0" smtClean="0">
                <a:solidFill>
                  <a:srgbClr val="0070C0"/>
                </a:solidFill>
              </a:rPr>
              <a:t> of </a:t>
            </a:r>
            <a:r>
              <a:rPr lang="tr-TR" b="1" dirty="0" err="1" smtClean="0">
                <a:solidFill>
                  <a:srgbClr val="0070C0"/>
                </a:solidFill>
              </a:rPr>
              <a:t>postmenopausal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osteoporosis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Arthralgia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myalgia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endParaRPr lang="tr-TR" b="1" dirty="0" smtClean="0">
              <a:solidFill>
                <a:srgbClr val="0070C0"/>
              </a:solidFill>
            </a:endParaRPr>
          </a:p>
          <a:p>
            <a:endParaRPr lang="tr-TR" b="1" dirty="0" smtClean="0">
              <a:solidFill>
                <a:srgbClr val="0070C0"/>
              </a:solidFill>
            </a:endParaRPr>
          </a:p>
          <a:p>
            <a:r>
              <a:rPr lang="tr-TR" b="1" dirty="0" err="1" smtClean="0">
                <a:solidFill>
                  <a:srgbClr val="0070C0"/>
                </a:solidFill>
              </a:rPr>
              <a:t>Fulvestrant</a:t>
            </a:r>
            <a:r>
              <a:rPr lang="tr-TR" b="1" dirty="0" smtClean="0">
                <a:solidFill>
                  <a:srgbClr val="0070C0"/>
                </a:solidFill>
              </a:rPr>
              <a:t>: </a:t>
            </a:r>
            <a:r>
              <a:rPr lang="tr-TR" b="1" dirty="0" err="1" smtClean="0">
                <a:solidFill>
                  <a:srgbClr val="0070C0"/>
                </a:solidFill>
              </a:rPr>
              <a:t>Estrogen</a:t>
            </a:r>
            <a:r>
              <a:rPr lang="tr-TR" b="1" dirty="0" smtClean="0">
                <a:solidFill>
                  <a:srgbClr val="0070C0"/>
                </a:solidFill>
              </a:rPr>
              <a:t> antagonist. </a:t>
            </a:r>
            <a:r>
              <a:rPr lang="tr-TR" b="1" dirty="0" err="1" smtClean="0">
                <a:solidFill>
                  <a:srgbClr val="0070C0"/>
                </a:solidFill>
              </a:rPr>
              <a:t>Applied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i.m</a:t>
            </a:r>
            <a:r>
              <a:rPr lang="tr-TR" b="1" dirty="0" smtClean="0">
                <a:solidFill>
                  <a:srgbClr val="0070C0"/>
                </a:solidFill>
              </a:rPr>
              <a:t>. in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treatment</a:t>
            </a:r>
            <a:r>
              <a:rPr lang="tr-TR" b="1" dirty="0" smtClean="0">
                <a:solidFill>
                  <a:srgbClr val="0070C0"/>
                </a:solidFill>
              </a:rPr>
              <a:t> of </a:t>
            </a:r>
            <a:r>
              <a:rPr lang="tr-TR" b="1" dirty="0" err="1" smtClean="0">
                <a:solidFill>
                  <a:srgbClr val="0070C0"/>
                </a:solidFill>
              </a:rPr>
              <a:t>hormone-positive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metastatic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breast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. Has </a:t>
            </a:r>
            <a:r>
              <a:rPr lang="tr-TR" b="1" dirty="0" err="1" smtClean="0">
                <a:solidFill>
                  <a:srgbClr val="0070C0"/>
                </a:solidFill>
              </a:rPr>
              <a:t>indication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patients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with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tamoxifen-resistant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breast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b="1" dirty="0" smtClean="0">
              <a:solidFill>
                <a:srgbClr val="0070C0"/>
              </a:solidFill>
            </a:endParaRPr>
          </a:p>
          <a:p>
            <a:endParaRPr lang="tr-TR" b="1" dirty="0">
              <a:solidFill>
                <a:srgbClr val="0070C0"/>
              </a:solidFill>
            </a:endParaRPr>
          </a:p>
        </p:txBody>
      </p:sp>
      <p:pic>
        <p:nvPicPr>
          <p:cNvPr id="19458" name="Picture 2" descr="tamoxifen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 bwMode="auto">
          <a:xfrm>
            <a:off x="3450057" y="114300"/>
            <a:ext cx="4403557" cy="32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0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nastrozole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63" y="0"/>
            <a:ext cx="48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36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0210" t="15029" r="51678" b="72212"/>
          <a:stretch/>
        </p:blipFill>
        <p:spPr>
          <a:xfrm>
            <a:off x="3055356" y="129738"/>
            <a:ext cx="5860341" cy="149629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3625" t="23666" r="20875" b="15500"/>
          <a:stretch/>
        </p:blipFill>
        <p:spPr>
          <a:xfrm>
            <a:off x="502920" y="1985228"/>
            <a:ext cx="5326380" cy="328400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23813" t="16166" r="20781" b="22833"/>
          <a:stretch/>
        </p:blipFill>
        <p:spPr>
          <a:xfrm>
            <a:off x="6456342" y="1962584"/>
            <a:ext cx="5339418" cy="33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30" y="1190770"/>
            <a:ext cx="3938220" cy="38844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958815" y="870812"/>
            <a:ext cx="6928385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>
                <a:solidFill>
                  <a:srgbClr val="0070C0"/>
                </a:solidFill>
              </a:rPr>
              <a:t>Aromatase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inhibitors</a:t>
            </a:r>
            <a:r>
              <a:rPr lang="tr-TR" b="1" dirty="0" smtClean="0">
                <a:solidFill>
                  <a:srgbClr val="0070C0"/>
                </a:solidFill>
              </a:rPr>
              <a:t>: </a:t>
            </a:r>
            <a:r>
              <a:rPr lang="tr-TR" b="1" dirty="0" err="1" smtClean="0">
                <a:solidFill>
                  <a:srgbClr val="0070C0"/>
                </a:solidFill>
              </a:rPr>
              <a:t>Aromatase</a:t>
            </a:r>
            <a:r>
              <a:rPr lang="tr-TR" b="1" dirty="0" smtClean="0">
                <a:solidFill>
                  <a:srgbClr val="0070C0"/>
                </a:solidFill>
              </a:rPr>
              <a:t> is </a:t>
            </a:r>
            <a:r>
              <a:rPr lang="tr-TR" b="1" dirty="0" err="1" smtClean="0">
                <a:solidFill>
                  <a:srgbClr val="0070C0"/>
                </a:solidFill>
              </a:rPr>
              <a:t>responsible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from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synthesis</a:t>
            </a:r>
            <a:r>
              <a:rPr lang="tr-TR" b="1" dirty="0" smtClean="0">
                <a:solidFill>
                  <a:srgbClr val="0070C0"/>
                </a:solidFill>
              </a:rPr>
              <a:t> of </a:t>
            </a:r>
            <a:r>
              <a:rPr lang="tr-TR" b="1" dirty="0" err="1" smtClean="0">
                <a:solidFill>
                  <a:srgbClr val="0070C0"/>
                </a:solidFill>
              </a:rPr>
              <a:t>estrogen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especially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liver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adipose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tissue</a:t>
            </a:r>
            <a:r>
              <a:rPr lang="tr-TR" b="1" dirty="0" smtClean="0">
                <a:solidFill>
                  <a:srgbClr val="0070C0"/>
                </a:solidFill>
              </a:rPr>
              <a:t>, skin </a:t>
            </a:r>
            <a:r>
              <a:rPr lang="tr-TR" b="1" dirty="0" err="1" smtClean="0">
                <a:solidFill>
                  <a:srgbClr val="0070C0"/>
                </a:solidFill>
              </a:rPr>
              <a:t>and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breast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tissue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Peripheral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aromatization</a:t>
            </a:r>
            <a:r>
              <a:rPr lang="tr-TR" b="1" dirty="0" smtClean="0">
                <a:solidFill>
                  <a:srgbClr val="0070C0"/>
                </a:solidFill>
              </a:rPr>
              <a:t> is </a:t>
            </a:r>
            <a:r>
              <a:rPr lang="tr-TR" b="1" dirty="0" err="1" smtClean="0">
                <a:solidFill>
                  <a:srgbClr val="0070C0"/>
                </a:solidFill>
              </a:rPr>
              <a:t>important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especially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postmenapausal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women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so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aromatase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inhibitors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are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more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effective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these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cases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b="1" dirty="0">
              <a:solidFill>
                <a:srgbClr val="0070C0"/>
              </a:solidFill>
            </a:endParaRPr>
          </a:p>
          <a:p>
            <a:endParaRPr lang="tr-TR" b="1" dirty="0" smtClean="0">
              <a:solidFill>
                <a:srgbClr val="0070C0"/>
              </a:solidFill>
            </a:endParaRPr>
          </a:p>
          <a:p>
            <a:endParaRPr lang="tr-TR" b="1" dirty="0" smtClean="0">
              <a:solidFill>
                <a:srgbClr val="0070C0"/>
              </a:solidFill>
            </a:endParaRPr>
          </a:p>
          <a:p>
            <a:r>
              <a:rPr lang="tr-TR" b="1" dirty="0" err="1" smtClean="0">
                <a:solidFill>
                  <a:srgbClr val="0070C0"/>
                </a:solidFill>
              </a:rPr>
              <a:t>Anastrozole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and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letrozole</a:t>
            </a:r>
            <a:r>
              <a:rPr lang="tr-TR" b="1" dirty="0" smtClean="0">
                <a:solidFill>
                  <a:srgbClr val="0070C0"/>
                </a:solidFill>
              </a:rPr>
              <a:t>: </a:t>
            </a:r>
            <a:r>
              <a:rPr lang="tr-TR" b="1" dirty="0" err="1" smtClean="0">
                <a:solidFill>
                  <a:srgbClr val="0070C0"/>
                </a:solidFill>
              </a:rPr>
              <a:t>They</a:t>
            </a:r>
            <a:r>
              <a:rPr lang="tr-TR" b="1" dirty="0" smtClean="0">
                <a:solidFill>
                  <a:srgbClr val="0070C0"/>
                </a:solidFill>
              </a:rPr>
              <a:t> do not </a:t>
            </a:r>
            <a:r>
              <a:rPr lang="tr-TR" b="1" dirty="0" err="1" smtClean="0">
                <a:solidFill>
                  <a:srgbClr val="0070C0"/>
                </a:solidFill>
              </a:rPr>
              <a:t>induce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any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predisposition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to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endometrial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. First-</a:t>
            </a:r>
            <a:r>
              <a:rPr lang="tr-TR" b="1" dirty="0" err="1" smtClean="0">
                <a:solidFill>
                  <a:srgbClr val="0070C0"/>
                </a:solidFill>
              </a:rPr>
              <a:t>line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drugs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treatment</a:t>
            </a:r>
            <a:r>
              <a:rPr lang="tr-TR" b="1" dirty="0" smtClean="0">
                <a:solidFill>
                  <a:srgbClr val="0070C0"/>
                </a:solidFill>
              </a:rPr>
              <a:t> of </a:t>
            </a:r>
            <a:r>
              <a:rPr lang="tr-TR" b="1" dirty="0" err="1" smtClean="0">
                <a:solidFill>
                  <a:srgbClr val="0070C0"/>
                </a:solidFill>
              </a:rPr>
              <a:t>postmenapausal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women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Totally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block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estrojen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synthesis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Activation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when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orally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taken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Metabolized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by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liver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b="1" dirty="0">
              <a:solidFill>
                <a:srgbClr val="0070C0"/>
              </a:solidFill>
            </a:endParaRPr>
          </a:p>
          <a:p>
            <a:endParaRPr lang="tr-TR" b="1" dirty="0" smtClean="0">
              <a:solidFill>
                <a:srgbClr val="0070C0"/>
              </a:solidFill>
            </a:endParaRPr>
          </a:p>
          <a:p>
            <a:endParaRPr lang="tr-TR" b="1" dirty="0" smtClean="0">
              <a:solidFill>
                <a:srgbClr val="0070C0"/>
              </a:solidFill>
            </a:endParaRPr>
          </a:p>
          <a:p>
            <a:r>
              <a:rPr lang="tr-TR" b="1" dirty="0" err="1" smtClean="0">
                <a:solidFill>
                  <a:srgbClr val="0070C0"/>
                </a:solidFill>
              </a:rPr>
              <a:t>Exemestane</a:t>
            </a:r>
            <a:r>
              <a:rPr lang="tr-TR" b="1" dirty="0" smtClean="0">
                <a:solidFill>
                  <a:srgbClr val="0070C0"/>
                </a:solidFill>
              </a:rPr>
              <a:t>: </a:t>
            </a:r>
            <a:r>
              <a:rPr lang="tr-TR" b="1" dirty="0" err="1" smtClean="0">
                <a:solidFill>
                  <a:srgbClr val="0070C0"/>
                </a:solidFill>
              </a:rPr>
              <a:t>Irreversible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aromatase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inhibitor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Approved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for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the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treatment</a:t>
            </a:r>
            <a:r>
              <a:rPr lang="tr-TR" b="1" dirty="0" smtClean="0">
                <a:solidFill>
                  <a:srgbClr val="0070C0"/>
                </a:solidFill>
              </a:rPr>
              <a:t> of </a:t>
            </a:r>
            <a:r>
              <a:rPr lang="tr-TR" b="1" dirty="0" err="1" smtClean="0">
                <a:solidFill>
                  <a:srgbClr val="0070C0"/>
                </a:solidFill>
              </a:rPr>
              <a:t>advanced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breast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cancer</a:t>
            </a:r>
            <a:r>
              <a:rPr lang="tr-TR" b="1" dirty="0" smtClean="0">
                <a:solidFill>
                  <a:srgbClr val="0070C0"/>
                </a:solidFill>
              </a:rPr>
              <a:t> in </a:t>
            </a:r>
            <a:r>
              <a:rPr lang="tr-TR" b="1" dirty="0" err="1" smtClean="0">
                <a:solidFill>
                  <a:srgbClr val="0070C0"/>
                </a:solidFill>
              </a:rPr>
              <a:t>postmenapausal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women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Dose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adjustment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should</a:t>
            </a:r>
            <a:r>
              <a:rPr lang="tr-TR" b="1" dirty="0" smtClean="0">
                <a:solidFill>
                  <a:srgbClr val="0070C0"/>
                </a:solidFill>
              </a:rPr>
              <a:t> be done in </a:t>
            </a:r>
            <a:r>
              <a:rPr lang="tr-TR" b="1" dirty="0" err="1" smtClean="0">
                <a:solidFill>
                  <a:srgbClr val="0070C0"/>
                </a:solidFill>
              </a:rPr>
              <a:t>patients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with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renal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 err="1" smtClean="0">
                <a:solidFill>
                  <a:srgbClr val="0070C0"/>
                </a:solidFill>
              </a:rPr>
              <a:t>failure</a:t>
            </a:r>
            <a:r>
              <a:rPr lang="tr-TR" b="1" dirty="0" smtClean="0">
                <a:solidFill>
                  <a:srgbClr val="0070C0"/>
                </a:solidFill>
              </a:rPr>
              <a:t>. </a:t>
            </a:r>
            <a:r>
              <a:rPr lang="tr-TR" b="1" dirty="0" err="1" smtClean="0">
                <a:solidFill>
                  <a:srgbClr val="0070C0"/>
                </a:solidFill>
              </a:rPr>
              <a:t>Nausea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fatigue</a:t>
            </a:r>
            <a:r>
              <a:rPr lang="tr-TR" b="1" dirty="0" smtClean="0">
                <a:solidFill>
                  <a:srgbClr val="0070C0"/>
                </a:solidFill>
              </a:rPr>
              <a:t>, hot </a:t>
            </a:r>
            <a:r>
              <a:rPr lang="tr-TR" b="1" dirty="0" err="1" smtClean="0">
                <a:solidFill>
                  <a:srgbClr val="0070C0"/>
                </a:solidFill>
              </a:rPr>
              <a:t>flush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alopecia</a:t>
            </a:r>
            <a:r>
              <a:rPr lang="tr-TR" b="1" dirty="0" smtClean="0">
                <a:solidFill>
                  <a:srgbClr val="0070C0"/>
                </a:solidFill>
              </a:rPr>
              <a:t>, </a:t>
            </a:r>
            <a:r>
              <a:rPr lang="tr-TR" b="1" dirty="0" err="1" smtClean="0">
                <a:solidFill>
                  <a:srgbClr val="0070C0"/>
                </a:solidFill>
              </a:rPr>
              <a:t>dermatitis</a:t>
            </a:r>
            <a:r>
              <a:rPr lang="tr-TR" b="1" dirty="0" smtClean="0">
                <a:solidFill>
                  <a:srgbClr val="0070C0"/>
                </a:solidFill>
              </a:rPr>
              <a:t> can be </a:t>
            </a:r>
            <a:r>
              <a:rPr lang="tr-TR" b="1" dirty="0" err="1" smtClean="0">
                <a:solidFill>
                  <a:srgbClr val="0070C0"/>
                </a:solidFill>
              </a:rPr>
              <a:t>seen</a:t>
            </a:r>
            <a:r>
              <a:rPr lang="tr-TR" b="1" dirty="0" smtClean="0">
                <a:solidFill>
                  <a:srgbClr val="0070C0"/>
                </a:solidFill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894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522276" y="2108134"/>
            <a:ext cx="11239194" cy="1979247"/>
            <a:chOff x="407976" y="1605214"/>
            <a:chExt cx="11239194" cy="1979247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 rotWithShape="1">
            <a:blip r:embed="rId2"/>
            <a:srcRect l="-403" t="27988" r="403" b="40954"/>
            <a:stretch/>
          </p:blipFill>
          <p:spPr>
            <a:xfrm>
              <a:off x="407976" y="2125980"/>
              <a:ext cx="11239194" cy="1458481"/>
            </a:xfrm>
            <a:prstGeom prst="rect">
              <a:avLst/>
            </a:prstGeom>
          </p:spPr>
        </p:pic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l="-403" t="1239" r="403" b="87671"/>
            <a:stretch/>
          </p:blipFill>
          <p:spPr>
            <a:xfrm>
              <a:off x="407976" y="1605214"/>
              <a:ext cx="11239194" cy="520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96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21105" y="374939"/>
            <a:ext cx="6990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Prostate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cancer</a:t>
            </a:r>
            <a:r>
              <a:rPr lang="tr-TR" sz="2400" b="1" dirty="0" smtClean="0">
                <a:solidFill>
                  <a:srgbClr val="FF0000"/>
                </a:solidFill>
              </a:rPr>
              <a:t>: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21105" y="858434"/>
            <a:ext cx="11357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Second </a:t>
            </a:r>
            <a:r>
              <a:rPr lang="tr-TR" b="1" dirty="0" err="1" smtClean="0"/>
              <a:t>type</a:t>
            </a:r>
            <a:r>
              <a:rPr lang="tr-TR" b="1" dirty="0" smtClean="0"/>
              <a:t> of </a:t>
            </a:r>
            <a:r>
              <a:rPr lang="tr-TR" b="1" dirty="0" err="1" smtClean="0"/>
              <a:t>cancer</a:t>
            </a:r>
            <a:r>
              <a:rPr lang="tr-TR" b="1" dirty="0" smtClean="0"/>
              <a:t> </a:t>
            </a:r>
            <a:r>
              <a:rPr lang="tr-TR" b="1" dirty="0" err="1" smtClean="0"/>
              <a:t>giving</a:t>
            </a:r>
            <a:r>
              <a:rPr lang="tr-TR" b="1" dirty="0" smtClean="0"/>
              <a:t> </a:t>
            </a:r>
            <a:r>
              <a:rPr lang="tr-TR" b="1" dirty="0" err="1" smtClean="0"/>
              <a:t>response</a:t>
            </a:r>
            <a:r>
              <a:rPr lang="tr-TR" b="1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hormonal</a:t>
            </a:r>
            <a:r>
              <a:rPr lang="tr-TR" b="1" dirty="0" smtClean="0"/>
              <a:t> </a:t>
            </a:r>
            <a:r>
              <a:rPr lang="tr-TR" b="1" dirty="0" err="1" smtClean="0"/>
              <a:t>manipulations</a:t>
            </a:r>
            <a:r>
              <a:rPr lang="tr-TR" b="1" dirty="0" smtClean="0"/>
              <a:t>.</a:t>
            </a:r>
            <a:endParaRPr lang="tr-TR" b="1" dirty="0" smtClean="0"/>
          </a:p>
          <a:p>
            <a:r>
              <a:rPr lang="tr-TR" b="1" dirty="0" err="1" smtClean="0"/>
              <a:t>Therapeutic</a:t>
            </a:r>
            <a:r>
              <a:rPr lang="tr-TR" b="1" dirty="0" smtClean="0"/>
              <a:t> </a:t>
            </a:r>
            <a:r>
              <a:rPr lang="tr-TR" b="1" dirty="0" err="1" smtClean="0"/>
              <a:t>approach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metastatic</a:t>
            </a:r>
            <a:r>
              <a:rPr lang="tr-TR" b="1" dirty="0" smtClean="0"/>
              <a:t> </a:t>
            </a:r>
            <a:r>
              <a:rPr lang="tr-TR" b="1" dirty="0" err="1" smtClean="0"/>
              <a:t>prostate</a:t>
            </a:r>
            <a:r>
              <a:rPr lang="tr-TR" b="1" dirty="0" smtClean="0"/>
              <a:t> </a:t>
            </a:r>
            <a:r>
              <a:rPr lang="tr-TR" b="1" dirty="0" err="1" smtClean="0"/>
              <a:t>cancer</a:t>
            </a:r>
            <a:r>
              <a:rPr lang="tr-TR" b="1" dirty="0" smtClean="0"/>
              <a:t> is </a:t>
            </a:r>
            <a:r>
              <a:rPr lang="tr-TR" b="1" dirty="0" err="1" smtClean="0"/>
              <a:t>prevention</a:t>
            </a:r>
            <a:r>
              <a:rPr lang="tr-TR" b="1" dirty="0" smtClean="0"/>
              <a:t> of </a:t>
            </a:r>
            <a:r>
              <a:rPr lang="tr-TR" b="1" dirty="0" err="1" smtClean="0"/>
              <a:t>testosterone</a:t>
            </a:r>
            <a:r>
              <a:rPr lang="tr-TR" b="1" dirty="0" smtClean="0"/>
              <a:t> </a:t>
            </a:r>
            <a:r>
              <a:rPr lang="tr-TR" b="1" dirty="0" err="1" smtClean="0"/>
              <a:t>synthesis</a:t>
            </a:r>
            <a:r>
              <a:rPr lang="tr-TR" b="1" dirty="0" smtClean="0"/>
              <a:t> </a:t>
            </a:r>
            <a:r>
              <a:rPr lang="tr-TR" b="1" dirty="0" err="1" smtClean="0"/>
              <a:t>by</a:t>
            </a:r>
            <a:r>
              <a:rPr lang="tr-TR" b="1" dirty="0" smtClean="0"/>
              <a:t> </a:t>
            </a:r>
            <a:r>
              <a:rPr lang="tr-TR" b="1" dirty="0" err="1" smtClean="0"/>
              <a:t>surgical</a:t>
            </a:r>
            <a:r>
              <a:rPr lang="tr-TR" b="1" dirty="0" smtClean="0"/>
              <a:t> </a:t>
            </a:r>
            <a:r>
              <a:rPr lang="tr-TR" b="1" dirty="0" err="1" smtClean="0"/>
              <a:t>or</a:t>
            </a:r>
            <a:r>
              <a:rPr lang="tr-TR" b="1" dirty="0" smtClean="0"/>
              <a:t> </a:t>
            </a:r>
            <a:r>
              <a:rPr lang="tr-TR" b="1" dirty="0" err="1" smtClean="0"/>
              <a:t>chemical</a:t>
            </a:r>
            <a:r>
              <a:rPr lang="tr-TR" b="1" dirty="0" smtClean="0"/>
              <a:t> </a:t>
            </a:r>
            <a:r>
              <a:rPr lang="tr-TR" b="1" dirty="0" err="1" smtClean="0"/>
              <a:t>ways</a:t>
            </a:r>
            <a:r>
              <a:rPr lang="tr-TR" b="1" dirty="0" smtClean="0"/>
              <a:t>.</a:t>
            </a:r>
            <a:endParaRPr lang="tr-TR" b="1" dirty="0"/>
          </a:p>
          <a:p>
            <a:r>
              <a:rPr lang="tr-TR" b="1" dirty="0" err="1" smtClean="0"/>
              <a:t>Previously</a:t>
            </a:r>
            <a:r>
              <a:rPr lang="tr-TR" b="1" dirty="0" smtClean="0"/>
              <a:t> </a:t>
            </a:r>
            <a:r>
              <a:rPr lang="tr-TR" b="1" dirty="0" err="1" smtClean="0"/>
              <a:t>bilateral</a:t>
            </a:r>
            <a:r>
              <a:rPr lang="tr-TR" b="1" dirty="0" smtClean="0"/>
              <a:t> </a:t>
            </a:r>
            <a:r>
              <a:rPr lang="tr-TR" b="1" dirty="0" err="1" smtClean="0"/>
              <a:t>orchiectomy</a:t>
            </a:r>
            <a:r>
              <a:rPr lang="tr-TR" b="1" dirty="0" smtClean="0"/>
              <a:t> </a:t>
            </a:r>
            <a:r>
              <a:rPr lang="tr-TR" b="1" dirty="0" err="1" smtClean="0"/>
              <a:t>or</a:t>
            </a:r>
            <a:r>
              <a:rPr lang="tr-TR" b="1" dirty="0" smtClean="0"/>
              <a:t> </a:t>
            </a:r>
            <a:r>
              <a:rPr lang="tr-TR" b="1" dirty="0" err="1" smtClean="0"/>
              <a:t>estrogen</a:t>
            </a:r>
            <a:r>
              <a:rPr lang="tr-TR" b="1" dirty="0" smtClean="0"/>
              <a:t> </a:t>
            </a:r>
            <a:r>
              <a:rPr lang="tr-TR" b="1" dirty="0" err="1" smtClean="0"/>
              <a:t>treatment</a:t>
            </a:r>
            <a:r>
              <a:rPr lang="tr-TR" b="1" dirty="0" smtClean="0"/>
              <a:t> </a:t>
            </a:r>
            <a:r>
              <a:rPr lang="tr-TR" b="1" dirty="0" err="1" smtClean="0"/>
              <a:t>were</a:t>
            </a:r>
            <a:r>
              <a:rPr lang="tr-TR" b="1" dirty="0" smtClean="0"/>
              <a:t> </a:t>
            </a:r>
            <a:r>
              <a:rPr lang="tr-TR" b="1" dirty="0" err="1" smtClean="0"/>
              <a:t>preferred</a:t>
            </a:r>
            <a:r>
              <a:rPr lang="tr-TR" b="1" dirty="0" smtClean="0"/>
              <a:t> as a </a:t>
            </a:r>
            <a:r>
              <a:rPr lang="tr-TR" b="1" dirty="0" err="1" smtClean="0"/>
              <a:t>treatment</a:t>
            </a:r>
            <a:r>
              <a:rPr lang="tr-TR" b="1" dirty="0" smtClean="0"/>
              <a:t> </a:t>
            </a:r>
            <a:r>
              <a:rPr lang="tr-TR" b="1" dirty="0" err="1" smtClean="0"/>
              <a:t>option</a:t>
            </a:r>
            <a:r>
              <a:rPr lang="tr-TR" b="1" dirty="0" smtClean="0"/>
              <a:t>, but </a:t>
            </a:r>
            <a:r>
              <a:rPr lang="tr-TR" b="1" dirty="0" err="1" smtClean="0"/>
              <a:t>today</a:t>
            </a:r>
            <a:r>
              <a:rPr lang="tr-TR" b="1" dirty="0" smtClean="0"/>
              <a:t> </a:t>
            </a:r>
            <a:r>
              <a:rPr lang="tr-TR" b="1" dirty="0" err="1" smtClean="0"/>
              <a:t>luteinizing</a:t>
            </a:r>
            <a:r>
              <a:rPr lang="tr-TR" b="1" dirty="0" smtClean="0"/>
              <a:t> </a:t>
            </a:r>
            <a:r>
              <a:rPr lang="tr-TR" b="1" dirty="0" err="1" smtClean="0"/>
              <a:t>hormone-released</a:t>
            </a:r>
            <a:r>
              <a:rPr lang="tr-TR" b="1" dirty="0" smtClean="0"/>
              <a:t> </a:t>
            </a:r>
            <a:r>
              <a:rPr lang="tr-TR" b="1" dirty="0" err="1" smtClean="0"/>
              <a:t>hormone</a:t>
            </a:r>
            <a:r>
              <a:rPr lang="tr-TR" b="1" dirty="0" smtClean="0"/>
              <a:t>/</a:t>
            </a:r>
            <a:r>
              <a:rPr lang="tr-TR" b="1" dirty="0" err="1"/>
              <a:t>g</a:t>
            </a:r>
            <a:r>
              <a:rPr lang="tr-TR" b="1" dirty="0" err="1" smtClean="0"/>
              <a:t>onadotropin-releasing</a:t>
            </a:r>
            <a:r>
              <a:rPr lang="tr-TR" b="1" dirty="0" smtClean="0"/>
              <a:t> </a:t>
            </a:r>
            <a:r>
              <a:rPr lang="tr-TR" b="1" dirty="0" err="1" smtClean="0"/>
              <a:t>hormone</a:t>
            </a:r>
            <a:r>
              <a:rPr lang="tr-TR" b="1" dirty="0" smtClean="0"/>
              <a:t> </a:t>
            </a:r>
            <a:r>
              <a:rPr lang="tr-TR" b="1" dirty="0" smtClean="0"/>
              <a:t>(LHRH/</a:t>
            </a:r>
            <a:r>
              <a:rPr lang="tr-TR" b="1" dirty="0" err="1" smtClean="0"/>
              <a:t>GnRH</a:t>
            </a:r>
            <a:r>
              <a:rPr lang="tr-TR" b="1" dirty="0" smtClean="0"/>
              <a:t>) </a:t>
            </a:r>
            <a:r>
              <a:rPr lang="tr-TR" b="1" dirty="0" err="1" smtClean="0"/>
              <a:t>analogs</a:t>
            </a:r>
            <a:r>
              <a:rPr lang="tr-TR" b="1" dirty="0" smtClean="0"/>
              <a:t>/</a:t>
            </a:r>
            <a:r>
              <a:rPr lang="tr-TR" b="1" dirty="0" smtClean="0"/>
              <a:t>+ </a:t>
            </a:r>
            <a:r>
              <a:rPr lang="tr-TR" b="1" dirty="0" err="1" smtClean="0"/>
              <a:t>antiandrogens</a:t>
            </a:r>
            <a:r>
              <a:rPr lang="tr-TR" b="1" dirty="0" smtClean="0"/>
              <a:t> </a:t>
            </a:r>
            <a:r>
              <a:rPr lang="tr-TR" b="1" dirty="0" err="1" smtClean="0"/>
              <a:t>are</a:t>
            </a:r>
            <a:r>
              <a:rPr lang="tr-TR" b="1" dirty="0" smtClean="0"/>
              <a:t> </a:t>
            </a:r>
            <a:r>
              <a:rPr lang="tr-TR" b="1" dirty="0" err="1" smtClean="0"/>
              <a:t>used</a:t>
            </a:r>
            <a:r>
              <a:rPr lang="tr-TR" b="1" dirty="0" smtClean="0"/>
              <a:t>. 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324852" y="2613730"/>
            <a:ext cx="8025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7030A0"/>
                </a:solidFill>
              </a:rPr>
              <a:t>LHRH/</a:t>
            </a:r>
            <a:r>
              <a:rPr lang="tr-TR" b="1" dirty="0" err="1" smtClean="0">
                <a:solidFill>
                  <a:srgbClr val="7030A0"/>
                </a:solidFill>
              </a:rPr>
              <a:t>GnRH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analogs</a:t>
            </a:r>
            <a:r>
              <a:rPr lang="tr-TR" b="1" dirty="0" smtClean="0">
                <a:solidFill>
                  <a:srgbClr val="7030A0"/>
                </a:solidFill>
              </a:rPr>
              <a:t>: 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Leuprolide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goserelin</a:t>
            </a:r>
            <a:r>
              <a:rPr lang="tr-TR" dirty="0" smtClean="0">
                <a:solidFill>
                  <a:srgbClr val="7030A0"/>
                </a:solidFill>
              </a:rPr>
              <a:t>: </a:t>
            </a:r>
            <a:r>
              <a:rPr lang="tr-TR" dirty="0" err="1" smtClean="0">
                <a:solidFill>
                  <a:srgbClr val="7030A0"/>
                </a:solidFill>
              </a:rPr>
              <a:t>Mediate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desensitizasyon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stimulating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GnRH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hypothalamus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inhibit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release</a:t>
            </a:r>
            <a:r>
              <a:rPr lang="tr-TR" dirty="0" smtClean="0">
                <a:solidFill>
                  <a:srgbClr val="7030A0"/>
                </a:solidFill>
              </a:rPr>
              <a:t> of FSH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LH.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err="1" smtClean="0">
                <a:solidFill>
                  <a:srgbClr val="7030A0"/>
                </a:solidFill>
              </a:rPr>
              <a:t>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reduce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synthesis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both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estrogen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androgen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Effective</a:t>
            </a:r>
            <a:r>
              <a:rPr lang="tr-TR" dirty="0" smtClean="0">
                <a:solidFill>
                  <a:srgbClr val="7030A0"/>
                </a:solidFill>
              </a:rPr>
              <a:t> as </a:t>
            </a:r>
            <a:r>
              <a:rPr lang="tr-TR" dirty="0" err="1" smtClean="0">
                <a:solidFill>
                  <a:srgbClr val="7030A0"/>
                </a:solidFill>
              </a:rPr>
              <a:t>orchiectomy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prostate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Also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used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advanced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breast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premenapausal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women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Leuprolide</a:t>
            </a:r>
            <a:r>
              <a:rPr lang="tr-TR" dirty="0" smtClean="0">
                <a:solidFill>
                  <a:srgbClr val="7030A0"/>
                </a:solidFill>
              </a:rPr>
              <a:t>: SR, </a:t>
            </a:r>
            <a:r>
              <a:rPr lang="tr-TR" dirty="0" err="1" smtClean="0">
                <a:solidFill>
                  <a:srgbClr val="7030A0"/>
                </a:solidFill>
              </a:rPr>
              <a:t>sc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</a:t>
            </a:r>
            <a:r>
              <a:rPr lang="tr-TR" dirty="0" err="1" smtClean="0">
                <a:solidFill>
                  <a:srgbClr val="7030A0"/>
                </a:solidFill>
              </a:rPr>
              <a:t>njection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smtClean="0">
                <a:solidFill>
                  <a:srgbClr val="7030A0"/>
                </a:solidFill>
              </a:rPr>
              <a:t>ve </a:t>
            </a:r>
            <a:r>
              <a:rPr lang="tr-TR" dirty="0" smtClean="0">
                <a:solidFill>
                  <a:srgbClr val="7030A0"/>
                </a:solidFill>
              </a:rPr>
              <a:t>im </a:t>
            </a:r>
            <a:r>
              <a:rPr lang="tr-TR" dirty="0" err="1" smtClean="0">
                <a:solidFill>
                  <a:srgbClr val="7030A0"/>
                </a:solidFill>
              </a:rPr>
              <a:t>injection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Goserelin</a:t>
            </a:r>
            <a:r>
              <a:rPr lang="tr-TR" dirty="0" smtClean="0">
                <a:solidFill>
                  <a:srgbClr val="7030A0"/>
                </a:solidFill>
              </a:rPr>
              <a:t>: </a:t>
            </a:r>
            <a:r>
              <a:rPr lang="tr-TR" dirty="0" err="1" smtClean="0">
                <a:solidFill>
                  <a:srgbClr val="7030A0"/>
                </a:solidFill>
              </a:rPr>
              <a:t>only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smtClean="0">
                <a:solidFill>
                  <a:srgbClr val="7030A0"/>
                </a:solidFill>
              </a:rPr>
              <a:t>im </a:t>
            </a:r>
            <a:r>
              <a:rPr lang="tr-TR" dirty="0" err="1" smtClean="0">
                <a:solidFill>
                  <a:srgbClr val="7030A0"/>
                </a:solidFill>
              </a:rPr>
              <a:t>injection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Impotency</a:t>
            </a:r>
            <a:r>
              <a:rPr lang="tr-TR" dirty="0" smtClean="0">
                <a:solidFill>
                  <a:srgbClr val="7030A0"/>
                </a:solidFill>
              </a:rPr>
              <a:t>, hot </a:t>
            </a:r>
            <a:r>
              <a:rPr lang="tr-TR" dirty="0" err="1" smtClean="0">
                <a:solidFill>
                  <a:srgbClr val="7030A0"/>
                </a:solidFill>
              </a:rPr>
              <a:t>flush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exacerbation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tumor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 as </a:t>
            </a:r>
            <a:r>
              <a:rPr lang="tr-TR" dirty="0" err="1" smtClean="0">
                <a:solidFill>
                  <a:srgbClr val="7030A0"/>
                </a:solidFill>
              </a:rPr>
              <a:t>adverse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. But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incidence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these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are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rare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compared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estrogen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4260" t="929" r="4143" b="1582"/>
          <a:stretch/>
        </p:blipFill>
        <p:spPr>
          <a:xfrm>
            <a:off x="9107904" y="2415069"/>
            <a:ext cx="2069431" cy="4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6272" y="1149951"/>
            <a:ext cx="8025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Antiandrogens</a:t>
            </a:r>
            <a:r>
              <a:rPr lang="tr-TR" b="1" dirty="0" smtClean="0">
                <a:solidFill>
                  <a:srgbClr val="7030A0"/>
                </a:solidFill>
              </a:rPr>
              <a:t>: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Flutamide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bicalutamide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nilutamide</a:t>
            </a:r>
            <a:r>
              <a:rPr lang="tr-TR" dirty="0" smtClean="0">
                <a:solidFill>
                  <a:srgbClr val="7030A0"/>
                </a:solidFill>
              </a:rPr>
              <a:t>: </a:t>
            </a:r>
            <a:r>
              <a:rPr lang="tr-TR" dirty="0" err="1" smtClean="0">
                <a:solidFill>
                  <a:srgbClr val="7030A0"/>
                </a:solidFill>
              </a:rPr>
              <a:t>Synthetic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antiandrogens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used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prostate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They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compete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androgen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prevent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translocation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nucleus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They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remove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inhibitor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testosterone</a:t>
            </a:r>
            <a:r>
              <a:rPr lang="tr-TR" dirty="0" smtClean="0">
                <a:solidFill>
                  <a:srgbClr val="7030A0"/>
                </a:solidFill>
              </a:rPr>
              <a:t> on </a:t>
            </a:r>
            <a:r>
              <a:rPr lang="tr-TR" dirty="0" err="1" smtClean="0">
                <a:solidFill>
                  <a:srgbClr val="7030A0"/>
                </a:solidFill>
              </a:rPr>
              <a:t>gonadotropine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secretion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lead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increase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serum LH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testosterone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levels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Because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their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stimulator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</a:t>
            </a:r>
            <a:r>
              <a:rPr lang="tr-TR" dirty="0" smtClean="0">
                <a:solidFill>
                  <a:srgbClr val="7030A0"/>
                </a:solidFill>
              </a:rPr>
              <a:t> on LH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testosteron, </a:t>
            </a:r>
            <a:r>
              <a:rPr lang="tr-TR" dirty="0" err="1" smtClean="0">
                <a:solidFill>
                  <a:srgbClr val="7030A0"/>
                </a:solidFill>
              </a:rPr>
              <a:t>antiandrogens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should</a:t>
            </a:r>
            <a:r>
              <a:rPr lang="tr-TR" dirty="0" smtClean="0">
                <a:solidFill>
                  <a:srgbClr val="7030A0"/>
                </a:solidFill>
              </a:rPr>
              <a:t> be </a:t>
            </a:r>
            <a:r>
              <a:rPr lang="tr-TR" dirty="0" err="1" smtClean="0">
                <a:solidFill>
                  <a:srgbClr val="7030A0"/>
                </a:solidFill>
              </a:rPr>
              <a:t>applied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combined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leuprolide</a:t>
            </a:r>
            <a:r>
              <a:rPr lang="tr-TR" dirty="0" smtClean="0">
                <a:solidFill>
                  <a:srgbClr val="7030A0"/>
                </a:solidFill>
              </a:rPr>
              <a:t>/</a:t>
            </a:r>
            <a:r>
              <a:rPr lang="tr-TR" dirty="0" err="1" smtClean="0">
                <a:solidFill>
                  <a:srgbClr val="7030A0"/>
                </a:solidFill>
              </a:rPr>
              <a:t>goserelin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Taken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orally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excreted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kidneys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Gynecomastia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GI </a:t>
            </a:r>
            <a:r>
              <a:rPr lang="tr-TR" dirty="0" err="1" smtClean="0">
                <a:solidFill>
                  <a:srgbClr val="7030A0"/>
                </a:solidFill>
              </a:rPr>
              <a:t>disturbances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are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adverse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effects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Also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flutamide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hepatic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insufficiency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nilutamide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ocular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problems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>
              <a:solidFill>
                <a:srgbClr val="7030A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4260" t="929" r="4143" b="1582"/>
          <a:stretch/>
        </p:blipFill>
        <p:spPr>
          <a:xfrm>
            <a:off x="8532793" y="137824"/>
            <a:ext cx="3143249" cy="66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19162" y="738471"/>
            <a:ext cx="1129945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7030A0"/>
                </a:solidFill>
              </a:rPr>
              <a:t>Abiraterone</a:t>
            </a:r>
            <a:r>
              <a:rPr lang="tr-TR" b="1" dirty="0" smtClean="0">
                <a:solidFill>
                  <a:srgbClr val="7030A0"/>
                </a:solidFill>
              </a:rPr>
              <a:t>, </a:t>
            </a:r>
            <a:r>
              <a:rPr lang="tr-TR" b="1" dirty="0" err="1" smtClean="0">
                <a:solidFill>
                  <a:srgbClr val="7030A0"/>
                </a:solidFill>
              </a:rPr>
              <a:t>Enzalutamide</a:t>
            </a:r>
            <a:r>
              <a:rPr lang="tr-TR" b="1" dirty="0" smtClean="0">
                <a:solidFill>
                  <a:srgbClr val="7030A0"/>
                </a:solidFill>
              </a:rPr>
              <a:t>: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Orally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used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treatment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metastatic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castration-resistant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prostate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Abiraterone</a:t>
            </a:r>
            <a:r>
              <a:rPr lang="tr-TR" dirty="0" smtClean="0">
                <a:solidFill>
                  <a:srgbClr val="7030A0"/>
                </a:solidFill>
              </a:rPr>
              <a:t> is </a:t>
            </a:r>
            <a:r>
              <a:rPr lang="tr-TR" dirty="0" err="1" smtClean="0">
                <a:solidFill>
                  <a:srgbClr val="7030A0"/>
                </a:solidFill>
              </a:rPr>
              <a:t>generally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applied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with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prednisolone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suppress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testosterone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synthesis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by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inhibiting</a:t>
            </a:r>
            <a:r>
              <a:rPr lang="tr-TR" dirty="0" smtClean="0">
                <a:solidFill>
                  <a:srgbClr val="7030A0"/>
                </a:solidFill>
              </a:rPr>
              <a:t> CYP17 </a:t>
            </a:r>
            <a:r>
              <a:rPr lang="tr-TR" dirty="0" err="1" smtClean="0">
                <a:solidFill>
                  <a:srgbClr val="7030A0"/>
                </a:solidFill>
              </a:rPr>
              <a:t>enzyme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Hepatotoxicity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hypertension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hypokalemia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fluid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retantion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artralgia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myalgia</a:t>
            </a:r>
            <a:r>
              <a:rPr lang="tr-TR" dirty="0" smtClean="0">
                <a:solidFill>
                  <a:srgbClr val="7030A0"/>
                </a:solidFill>
              </a:rPr>
              <a:t>, hot </a:t>
            </a:r>
            <a:r>
              <a:rPr lang="tr-TR" dirty="0" err="1" smtClean="0">
                <a:solidFill>
                  <a:srgbClr val="7030A0"/>
                </a:solidFill>
              </a:rPr>
              <a:t>flush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diarrhea</a:t>
            </a:r>
            <a:r>
              <a:rPr lang="tr-TR" dirty="0" smtClean="0">
                <a:solidFill>
                  <a:srgbClr val="7030A0"/>
                </a:solidFill>
              </a:rPr>
              <a:t> can be </a:t>
            </a:r>
            <a:r>
              <a:rPr lang="tr-TR" dirty="0" err="1" smtClean="0">
                <a:solidFill>
                  <a:srgbClr val="7030A0"/>
                </a:solidFill>
              </a:rPr>
              <a:t>seen</a:t>
            </a:r>
            <a:r>
              <a:rPr lang="tr-TR" dirty="0" smtClean="0">
                <a:solidFill>
                  <a:srgbClr val="7030A0"/>
                </a:solidFill>
              </a:rPr>
              <a:t>.</a:t>
            </a:r>
            <a:endParaRPr lang="tr-TR" dirty="0" smtClean="0">
              <a:solidFill>
                <a:srgbClr val="7030A0"/>
              </a:solidFill>
            </a:endParaRPr>
          </a:p>
          <a:p>
            <a:endParaRPr lang="tr-TR" dirty="0">
              <a:solidFill>
                <a:srgbClr val="7030A0"/>
              </a:solidFill>
            </a:endParaRPr>
          </a:p>
          <a:p>
            <a:r>
              <a:rPr lang="tr-TR" dirty="0" err="1" smtClean="0">
                <a:solidFill>
                  <a:srgbClr val="7030A0"/>
                </a:solidFill>
              </a:rPr>
              <a:t>Enzalutamide</a:t>
            </a:r>
            <a:r>
              <a:rPr lang="tr-TR" dirty="0" smtClean="0">
                <a:solidFill>
                  <a:srgbClr val="7030A0"/>
                </a:solidFill>
              </a:rPr>
              <a:t> is </a:t>
            </a:r>
            <a:r>
              <a:rPr lang="tr-TR" dirty="0" err="1" smtClean="0">
                <a:solidFill>
                  <a:srgbClr val="7030A0"/>
                </a:solidFill>
              </a:rPr>
              <a:t>indicated</a:t>
            </a:r>
            <a:r>
              <a:rPr lang="tr-TR" dirty="0" smtClean="0">
                <a:solidFill>
                  <a:srgbClr val="7030A0"/>
                </a:solidFill>
              </a:rPr>
              <a:t> in </a:t>
            </a:r>
            <a:r>
              <a:rPr lang="tr-TR" dirty="0" err="1" smtClean="0">
                <a:solidFill>
                  <a:srgbClr val="7030A0"/>
                </a:solidFill>
              </a:rPr>
              <a:t>metastatic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prostate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cancer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patients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who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was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taken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docetaxel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previously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Inhibit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the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coupling</a:t>
            </a:r>
            <a:r>
              <a:rPr lang="tr-TR" dirty="0" smtClean="0">
                <a:solidFill>
                  <a:srgbClr val="7030A0"/>
                </a:solidFill>
              </a:rPr>
              <a:t> of </a:t>
            </a:r>
            <a:r>
              <a:rPr lang="tr-TR" dirty="0" err="1" smtClean="0">
                <a:solidFill>
                  <a:srgbClr val="7030A0"/>
                </a:solidFill>
              </a:rPr>
              <a:t>androgen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to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its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own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receptor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nuclear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translocation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Fatigue</a:t>
            </a:r>
            <a:r>
              <a:rPr lang="tr-TR" dirty="0" smtClean="0">
                <a:solidFill>
                  <a:srgbClr val="7030A0"/>
                </a:solidFill>
              </a:rPr>
              <a:t>, </a:t>
            </a:r>
            <a:r>
              <a:rPr lang="tr-TR" dirty="0" err="1" smtClean="0">
                <a:solidFill>
                  <a:srgbClr val="7030A0"/>
                </a:solidFill>
              </a:rPr>
              <a:t>back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aches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and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fluid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retention</a:t>
            </a:r>
            <a:r>
              <a:rPr lang="tr-TR" dirty="0" smtClean="0">
                <a:solidFill>
                  <a:srgbClr val="7030A0"/>
                </a:solidFill>
              </a:rPr>
              <a:t>. </a:t>
            </a:r>
            <a:r>
              <a:rPr lang="tr-TR" dirty="0" err="1" smtClean="0">
                <a:solidFill>
                  <a:srgbClr val="7030A0"/>
                </a:solidFill>
              </a:rPr>
              <a:t>Drug</a:t>
            </a:r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tr-TR" dirty="0" err="1" smtClean="0">
                <a:solidFill>
                  <a:srgbClr val="7030A0"/>
                </a:solidFill>
              </a:rPr>
              <a:t>interactions</a:t>
            </a:r>
            <a:r>
              <a:rPr lang="tr-TR" dirty="0" smtClean="0">
                <a:solidFill>
                  <a:srgbClr val="7030A0"/>
                </a:solidFill>
              </a:rPr>
              <a:t>!! CYP3A4</a:t>
            </a:r>
            <a:r>
              <a:rPr lang="tr-TR" dirty="0" smtClean="0">
                <a:solidFill>
                  <a:srgbClr val="7030A0"/>
                </a:solidFill>
              </a:rPr>
              <a:t>, 2C9, 2C19!!</a:t>
            </a:r>
          </a:p>
          <a:p>
            <a:endParaRPr lang="tr-TR" dirty="0">
              <a:solidFill>
                <a:srgbClr val="7030A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0" y="4009578"/>
            <a:ext cx="12014530" cy="22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pv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50" y="159323"/>
            <a:ext cx="7282480" cy="475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697303" y="529550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7030A0"/>
                </a:solidFill>
              </a:rPr>
              <a:t>&gt;100 </a:t>
            </a:r>
            <a:r>
              <a:rPr lang="tr-TR" b="1" dirty="0" err="1" smtClean="0">
                <a:solidFill>
                  <a:srgbClr val="7030A0"/>
                </a:solidFill>
              </a:rPr>
              <a:t>type</a:t>
            </a:r>
            <a:r>
              <a:rPr lang="tr-TR" b="1" dirty="0" smtClean="0">
                <a:solidFill>
                  <a:srgbClr val="7030A0"/>
                </a:solidFill>
              </a:rPr>
              <a:t> has </a:t>
            </a:r>
            <a:r>
              <a:rPr lang="tr-TR" b="1" dirty="0" err="1" smtClean="0">
                <a:solidFill>
                  <a:srgbClr val="7030A0"/>
                </a:solidFill>
              </a:rPr>
              <a:t>been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identified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b="1" dirty="0" smtClean="0">
                <a:solidFill>
                  <a:srgbClr val="7030A0"/>
                </a:solidFill>
              </a:rPr>
              <a:t>30-40 </a:t>
            </a:r>
            <a:r>
              <a:rPr lang="tr-TR" b="1" dirty="0" err="1" smtClean="0">
                <a:solidFill>
                  <a:srgbClr val="7030A0"/>
                </a:solidFill>
              </a:rPr>
              <a:t>anogenital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b="1" dirty="0" smtClean="0">
                <a:solidFill>
                  <a:srgbClr val="7030A0"/>
                </a:solidFill>
              </a:rPr>
              <a:t>15-20 </a:t>
            </a:r>
            <a:r>
              <a:rPr lang="tr-TR" b="1" dirty="0" err="1" smtClean="0">
                <a:solidFill>
                  <a:srgbClr val="7030A0"/>
                </a:solidFill>
              </a:rPr>
              <a:t>oncogenic</a:t>
            </a:r>
            <a:r>
              <a:rPr lang="tr-TR" b="1" dirty="0" smtClean="0">
                <a:solidFill>
                  <a:srgbClr val="7030A0"/>
                </a:solidFill>
              </a:rPr>
              <a:t>: </a:t>
            </a:r>
            <a:r>
              <a:rPr lang="tr-TR" b="1" dirty="0" smtClean="0">
                <a:solidFill>
                  <a:srgbClr val="00B0F0"/>
                </a:solidFill>
              </a:rPr>
              <a:t>HPV 16 </a:t>
            </a:r>
            <a:r>
              <a:rPr lang="tr-TR" b="1" dirty="0" err="1" smtClean="0">
                <a:solidFill>
                  <a:srgbClr val="00B0F0"/>
                </a:solidFill>
              </a:rPr>
              <a:t>and</a:t>
            </a:r>
            <a:r>
              <a:rPr lang="tr-TR" b="1" dirty="0" smtClean="0">
                <a:solidFill>
                  <a:srgbClr val="00B0F0"/>
                </a:solidFill>
              </a:rPr>
              <a:t> </a:t>
            </a:r>
            <a:r>
              <a:rPr lang="tr-TR" b="1" dirty="0" smtClean="0">
                <a:solidFill>
                  <a:srgbClr val="00B0F0"/>
                </a:solidFill>
              </a:rPr>
              <a:t>HPV 18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smtClean="0">
                <a:solidFill>
                  <a:srgbClr val="7030A0"/>
                </a:solidFill>
              </a:rPr>
              <a:t>(</a:t>
            </a:r>
            <a:r>
              <a:rPr lang="tr-TR" b="1" dirty="0" err="1" smtClean="0">
                <a:solidFill>
                  <a:srgbClr val="7030A0"/>
                </a:solidFill>
              </a:rPr>
              <a:t>Cervical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cancer</a:t>
            </a:r>
            <a:r>
              <a:rPr lang="tr-TR" b="1" dirty="0" smtClean="0">
                <a:solidFill>
                  <a:srgbClr val="7030A0"/>
                </a:solidFill>
              </a:rPr>
              <a:t>)</a:t>
            </a:r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b="1" dirty="0" err="1" smtClean="0">
                <a:solidFill>
                  <a:srgbClr val="7030A0"/>
                </a:solidFill>
              </a:rPr>
              <a:t>Nononcogenic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err="1" smtClean="0">
                <a:solidFill>
                  <a:srgbClr val="7030A0"/>
                </a:solidFill>
              </a:rPr>
              <a:t>types</a:t>
            </a:r>
            <a:r>
              <a:rPr lang="tr-TR" b="1" dirty="0" smtClean="0">
                <a:solidFill>
                  <a:srgbClr val="7030A0"/>
                </a:solidFill>
              </a:rPr>
              <a:t>: </a:t>
            </a:r>
            <a:r>
              <a:rPr lang="tr-TR" b="1" dirty="0" smtClean="0">
                <a:solidFill>
                  <a:srgbClr val="7030A0"/>
                </a:solidFill>
              </a:rPr>
              <a:t>HPV 6 </a:t>
            </a:r>
            <a:r>
              <a:rPr lang="tr-TR" b="1" dirty="0" err="1" smtClean="0">
                <a:solidFill>
                  <a:srgbClr val="7030A0"/>
                </a:solidFill>
              </a:rPr>
              <a:t>and</a:t>
            </a:r>
            <a:r>
              <a:rPr lang="tr-TR" b="1" dirty="0" smtClean="0">
                <a:solidFill>
                  <a:srgbClr val="7030A0"/>
                </a:solidFill>
              </a:rPr>
              <a:t> </a:t>
            </a:r>
            <a:r>
              <a:rPr lang="tr-TR" b="1" dirty="0" smtClean="0">
                <a:solidFill>
                  <a:srgbClr val="7030A0"/>
                </a:solidFill>
              </a:rPr>
              <a:t>HPV 11 </a:t>
            </a:r>
            <a:r>
              <a:rPr lang="tr-TR" b="1" dirty="0" smtClean="0">
                <a:solidFill>
                  <a:srgbClr val="7030A0"/>
                </a:solidFill>
              </a:rPr>
              <a:t>(</a:t>
            </a:r>
            <a:r>
              <a:rPr lang="tr-TR" b="1" dirty="0" err="1" smtClean="0">
                <a:solidFill>
                  <a:srgbClr val="7030A0"/>
                </a:solidFill>
              </a:rPr>
              <a:t>Wart</a:t>
            </a:r>
            <a:r>
              <a:rPr lang="tr-TR" b="1" dirty="0" smtClean="0">
                <a:solidFill>
                  <a:srgbClr val="7030A0"/>
                </a:solidFill>
              </a:rPr>
              <a:t>)</a:t>
            </a:r>
            <a:endParaRPr lang="tr-T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1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760" y="884124"/>
            <a:ext cx="115750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Cancer types caused by HPV:</a:t>
            </a:r>
            <a:endParaRPr lang="en-US" sz="2400" b="1" dirty="0" smtClean="0">
              <a:solidFill>
                <a:srgbClr val="FF6600"/>
              </a:solidFill>
            </a:endParaRPr>
          </a:p>
          <a:p>
            <a:r>
              <a:rPr lang="en-US" sz="2400" dirty="0" smtClean="0"/>
              <a:t>HPV types which are classified as “high risk” can induce cancer.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Cervical </a:t>
            </a:r>
            <a:r>
              <a:rPr lang="en-US" sz="2400" b="1" dirty="0" smtClean="0"/>
              <a:t>c</a:t>
            </a:r>
            <a:r>
              <a:rPr lang="en-US" sz="2400" b="1" dirty="0" smtClean="0"/>
              <a:t>ancer</a:t>
            </a:r>
            <a:r>
              <a:rPr lang="en-US" sz="2400" dirty="0" smtClean="0"/>
              <a:t>: </a:t>
            </a:r>
            <a:r>
              <a:rPr lang="en-US" sz="2400" dirty="0" smtClean="0"/>
              <a:t>Especially HPV16 and 18 are responsible from the 70% of all cases.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Anal </a:t>
            </a:r>
            <a:r>
              <a:rPr lang="en-US" sz="2400" b="1" dirty="0" smtClean="0"/>
              <a:t>c</a:t>
            </a:r>
            <a:r>
              <a:rPr lang="en-US" sz="2400" b="1" dirty="0" smtClean="0"/>
              <a:t>ancer</a:t>
            </a:r>
            <a:r>
              <a:rPr lang="en-US" sz="2400" dirty="0" smtClean="0"/>
              <a:t>: </a:t>
            </a:r>
            <a:r>
              <a:rPr lang="en-US" sz="2400" dirty="0"/>
              <a:t>E</a:t>
            </a:r>
            <a:r>
              <a:rPr lang="en-US" sz="2400" dirty="0" smtClean="0"/>
              <a:t>specially HPV16. </a:t>
            </a:r>
            <a:r>
              <a:rPr lang="en-US" sz="2400" dirty="0" smtClean="0"/>
              <a:t>95% of all cases are HPV-originated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Oropharynx cancers (</a:t>
            </a:r>
            <a:r>
              <a:rPr lang="en-US" sz="2400" b="1" dirty="0" err="1" smtClean="0"/>
              <a:t>pharinx</a:t>
            </a:r>
            <a:r>
              <a:rPr lang="en-US" sz="2400" b="1" dirty="0" smtClean="0"/>
              <a:t>, palate, base of the tongue and tonsils)</a:t>
            </a:r>
            <a:r>
              <a:rPr lang="en-US" sz="2400" dirty="0" smtClean="0"/>
              <a:t>: </a:t>
            </a:r>
            <a:r>
              <a:rPr lang="en-US" sz="2400" dirty="0" smtClean="0"/>
              <a:t>70% of the cases are HPV-related. According to the records in USA, more than half of the diagnosed cases are associated with HPV16.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Rare cancers</a:t>
            </a:r>
            <a:r>
              <a:rPr lang="en-US" sz="2400" dirty="0" smtClean="0"/>
              <a:t>: 65% of vaginal cancers, 50% of vulvar cancers and 35% of </a:t>
            </a:r>
            <a:r>
              <a:rPr lang="en-US" sz="2400" dirty="0" err="1" smtClean="0"/>
              <a:t>penil</a:t>
            </a:r>
            <a:r>
              <a:rPr lang="en-US" sz="2400" dirty="0" smtClean="0"/>
              <a:t> cancers are associated with HPV (esp. HPV16).</a:t>
            </a:r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2400" u="sng" dirty="0" smtClean="0">
                <a:solidFill>
                  <a:srgbClr val="FF0000"/>
                </a:solidFill>
              </a:rPr>
              <a:t>High risk HPV types are </a:t>
            </a:r>
            <a:r>
              <a:rPr lang="en-US" sz="2400" u="sng" dirty="0" smtClean="0">
                <a:solidFill>
                  <a:srgbClr val="FF0000"/>
                </a:solidFill>
              </a:rPr>
              <a:t>responsible from the 5% of the whole cancer cases seen in the world</a:t>
            </a:r>
            <a:r>
              <a:rPr lang="en-US" sz="2400" u="sng" dirty="0" smtClean="0">
                <a:solidFill>
                  <a:srgbClr val="FF0000"/>
                </a:solidFill>
              </a:rPr>
              <a:t>. 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7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pv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3" y="404812"/>
            <a:ext cx="6053137" cy="60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5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kran Resmi 2018-12-16 22.08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73"/>
          <a:stretch/>
        </p:blipFill>
        <p:spPr>
          <a:xfrm>
            <a:off x="1590561" y="80917"/>
            <a:ext cx="8994975" cy="1193043"/>
          </a:xfrm>
          <a:prstGeom prst="rect">
            <a:avLst/>
          </a:prstGeom>
        </p:spPr>
      </p:pic>
      <p:pic>
        <p:nvPicPr>
          <p:cNvPr id="3" name="Picture 2" descr="Ekran Resmi 2018-12-16 22.15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5" y="1335591"/>
            <a:ext cx="6697755" cy="52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ardasil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3" y="2587532"/>
            <a:ext cx="2536259" cy="169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ardasil 9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75" y="530132"/>
            <a:ext cx="7312474" cy="52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ardasil 9 ile ilgili görsel sonuc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23821" r="9623" b="34885"/>
          <a:stretch/>
        </p:blipFill>
        <p:spPr bwMode="auto">
          <a:xfrm>
            <a:off x="286603" y="4729844"/>
            <a:ext cx="338768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ervarix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3" y="491848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2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0210" t="15029" r="51678" b="72212"/>
          <a:stretch/>
        </p:blipFill>
        <p:spPr>
          <a:xfrm>
            <a:off x="3055356" y="129738"/>
            <a:ext cx="5860341" cy="14962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3719" t="24167" r="20781" b="14834"/>
          <a:stretch/>
        </p:blipFill>
        <p:spPr>
          <a:xfrm>
            <a:off x="693436" y="1935068"/>
            <a:ext cx="5577840" cy="34484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23532" t="16500" r="20781" b="22667"/>
          <a:stretch/>
        </p:blipFill>
        <p:spPr>
          <a:xfrm>
            <a:off x="6499973" y="1935068"/>
            <a:ext cx="5612017" cy="34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4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b="46790"/>
          <a:stretch/>
        </p:blipFill>
        <p:spPr>
          <a:xfrm>
            <a:off x="172977" y="-1"/>
            <a:ext cx="4482520" cy="62082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876" t="53460" r="2124" b="1262"/>
          <a:stretch/>
        </p:blipFill>
        <p:spPr>
          <a:xfrm>
            <a:off x="1667428" y="788125"/>
            <a:ext cx="4455921" cy="547035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2339" r="3646" b="47258"/>
          <a:stretch/>
        </p:blipFill>
        <p:spPr>
          <a:xfrm>
            <a:off x="5075475" y="157152"/>
            <a:ext cx="3779768" cy="621156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479" t="52486" r="3187" b="1899"/>
          <a:stretch/>
        </p:blipFill>
        <p:spPr>
          <a:xfrm>
            <a:off x="7617800" y="210154"/>
            <a:ext cx="4310293" cy="61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3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9" y="1197960"/>
            <a:ext cx="11735101" cy="44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2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086" t="2108" r="3086" b="1928"/>
          <a:stretch/>
        </p:blipFill>
        <p:spPr>
          <a:xfrm>
            <a:off x="434340" y="417195"/>
            <a:ext cx="3474720" cy="60007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023" t="3435" r="1985" b="3039"/>
          <a:stretch/>
        </p:blipFill>
        <p:spPr>
          <a:xfrm>
            <a:off x="4217670" y="1743075"/>
            <a:ext cx="3840480" cy="316611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4741" t="3264" r="3593" b="2734"/>
          <a:stretch/>
        </p:blipFill>
        <p:spPr>
          <a:xfrm>
            <a:off x="8366760" y="1544703"/>
            <a:ext cx="3669030" cy="37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7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691" r="2591" b="1681"/>
          <a:stretch/>
        </p:blipFill>
        <p:spPr>
          <a:xfrm>
            <a:off x="1684422" y="0"/>
            <a:ext cx="8983579" cy="66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7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</TotalTime>
  <Words>2278</Words>
  <Application>Microsoft Macintosh PowerPoint</Application>
  <PresentationFormat>Custom</PresentationFormat>
  <Paragraphs>189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Teması</vt:lpstr>
      <vt:lpstr>Cancer Chemotherapy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Cancer treatment:</vt:lpstr>
      <vt:lpstr>Chemotherapy vs Targeted therapy?</vt:lpstr>
      <vt:lpstr>PowerPoint Presentation</vt:lpstr>
      <vt:lpstr>PowerPoint Presentation</vt:lpstr>
      <vt:lpstr>PowerPoint Presentation</vt:lpstr>
      <vt:lpstr>PowerPoint Presentation</vt:lpstr>
      <vt:lpstr>Philadelphia chromosome: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Işıl Özakca</dc:creator>
  <cp:lastModifiedBy>Isil Ozakca</cp:lastModifiedBy>
  <cp:revision>125</cp:revision>
  <dcterms:created xsi:type="dcterms:W3CDTF">2017-04-27T11:00:53Z</dcterms:created>
  <dcterms:modified xsi:type="dcterms:W3CDTF">2019-09-15T10:47:43Z</dcterms:modified>
</cp:coreProperties>
</file>