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7" r:id="rId2"/>
    <p:sldId id="260" r:id="rId3"/>
    <p:sldId id="261" r:id="rId4"/>
    <p:sldId id="262" r:id="rId5"/>
    <p:sldId id="263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92" d="100"/>
          <a:sy n="92" d="100"/>
        </p:scale>
        <p:origin x="49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4268EC-62E9-48AA-810C-13ACACE9A6BD}" type="datetimeFigureOut">
              <a:rPr lang="en-US" smtClean="0">
                <a:solidFill>
                  <a:prstClr val="black">
                    <a:lumMod val="95000"/>
                    <a:lumOff val="5000"/>
                  </a:prstClr>
                </a:solidFill>
              </a:rPr>
              <a:pPr/>
              <a:t>10/26/2017</a:t>
            </a:fld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E12C69-A483-465A-8C8D-FEE177686BE4}" type="slidenum">
              <a:rPr lang="en-US" smtClean="0">
                <a:solidFill>
                  <a:prstClr val="black">
                    <a:lumMod val="95000"/>
                    <a:lumOff val="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223119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4268EC-62E9-48AA-810C-13ACACE9A6BD}" type="datetimeFigureOut">
              <a:rPr lang="en-US" smtClean="0">
                <a:solidFill>
                  <a:prstClr val="black">
                    <a:lumMod val="95000"/>
                    <a:lumOff val="5000"/>
                  </a:prstClr>
                </a:solidFill>
              </a:rPr>
              <a:pPr/>
              <a:t>10/26/2017</a:t>
            </a:fld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E12C69-A483-465A-8C8D-FEE177686BE4}" type="slidenum">
              <a:rPr lang="en-US" smtClean="0">
                <a:solidFill>
                  <a:prstClr val="black">
                    <a:lumMod val="95000"/>
                    <a:lumOff val="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61128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4268EC-62E9-48AA-810C-13ACACE9A6BD}" type="datetimeFigureOut">
              <a:rPr lang="en-US" smtClean="0">
                <a:solidFill>
                  <a:prstClr val="black">
                    <a:lumMod val="95000"/>
                    <a:lumOff val="5000"/>
                  </a:prstClr>
                </a:solidFill>
              </a:rPr>
              <a:pPr/>
              <a:t>10/26/2017</a:t>
            </a:fld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E12C69-A483-465A-8C8D-FEE177686BE4}" type="slidenum">
              <a:rPr lang="en-US" smtClean="0">
                <a:solidFill>
                  <a:prstClr val="black">
                    <a:lumMod val="95000"/>
                    <a:lumOff val="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816526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4268EC-62E9-48AA-810C-13ACACE9A6BD}" type="datetimeFigureOut">
              <a:rPr lang="en-US" smtClean="0">
                <a:solidFill>
                  <a:prstClr val="black">
                    <a:lumMod val="95000"/>
                    <a:lumOff val="5000"/>
                  </a:prstClr>
                </a:solidFill>
              </a:rPr>
              <a:pPr/>
              <a:t>10/26/2017</a:t>
            </a:fld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E12C69-A483-465A-8C8D-FEE177686BE4}" type="slidenum">
              <a:rPr lang="en-US" smtClean="0">
                <a:solidFill>
                  <a:prstClr val="black">
                    <a:lumMod val="95000"/>
                    <a:lumOff val="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526852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4268EC-62E9-48AA-810C-13ACACE9A6BD}" type="datetimeFigureOut">
              <a:rPr lang="en-US" smtClean="0">
                <a:solidFill>
                  <a:prstClr val="black">
                    <a:lumMod val="95000"/>
                    <a:lumOff val="5000"/>
                  </a:prstClr>
                </a:solidFill>
              </a:rPr>
              <a:pPr/>
              <a:t>10/26/2017</a:t>
            </a:fld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E12C69-A483-465A-8C8D-FEE177686BE4}" type="slidenum">
              <a:rPr lang="en-US" smtClean="0">
                <a:solidFill>
                  <a:prstClr val="black">
                    <a:lumMod val="95000"/>
                    <a:lumOff val="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975506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4268EC-62E9-48AA-810C-13ACACE9A6BD}" type="datetimeFigureOut">
              <a:rPr lang="en-US" smtClean="0">
                <a:solidFill>
                  <a:prstClr val="black">
                    <a:lumMod val="95000"/>
                    <a:lumOff val="5000"/>
                  </a:prstClr>
                </a:solidFill>
              </a:rPr>
              <a:pPr/>
              <a:t>10/26/2017</a:t>
            </a:fld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E12C69-A483-465A-8C8D-FEE177686BE4}" type="slidenum">
              <a:rPr lang="en-US" smtClean="0">
                <a:solidFill>
                  <a:prstClr val="black">
                    <a:lumMod val="95000"/>
                    <a:lumOff val="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89236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4268EC-62E9-48AA-810C-13ACACE9A6BD}" type="datetimeFigureOut">
              <a:rPr lang="en-US" smtClean="0">
                <a:solidFill>
                  <a:prstClr val="black">
                    <a:lumMod val="95000"/>
                    <a:lumOff val="5000"/>
                  </a:prstClr>
                </a:solidFill>
              </a:rPr>
              <a:pPr/>
              <a:t>10/26/2017</a:t>
            </a:fld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E12C69-A483-465A-8C8D-FEE177686BE4}" type="slidenum">
              <a:rPr lang="en-US" smtClean="0">
                <a:solidFill>
                  <a:prstClr val="black">
                    <a:lumMod val="95000"/>
                    <a:lumOff val="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773746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4268EC-62E9-48AA-810C-13ACACE9A6BD}" type="datetimeFigureOut">
              <a:rPr lang="en-US" smtClean="0">
                <a:solidFill>
                  <a:prstClr val="black">
                    <a:lumMod val="95000"/>
                    <a:lumOff val="5000"/>
                  </a:prstClr>
                </a:solidFill>
              </a:rPr>
              <a:pPr/>
              <a:t>10/26/2017</a:t>
            </a:fld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E12C69-A483-465A-8C8D-FEE177686BE4}" type="slidenum">
              <a:rPr lang="en-US" smtClean="0">
                <a:solidFill>
                  <a:prstClr val="black">
                    <a:lumMod val="95000"/>
                    <a:lumOff val="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566954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4268EC-62E9-48AA-810C-13ACACE9A6BD}" type="datetimeFigureOut">
              <a:rPr lang="en-US" smtClean="0">
                <a:solidFill>
                  <a:prstClr val="black">
                    <a:lumMod val="95000"/>
                    <a:lumOff val="5000"/>
                  </a:prstClr>
                </a:solidFill>
              </a:rPr>
              <a:pPr/>
              <a:t>10/26/2017</a:t>
            </a:fld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E12C69-A483-465A-8C8D-FEE177686BE4}" type="slidenum">
              <a:rPr lang="en-US" smtClean="0">
                <a:solidFill>
                  <a:prstClr val="black">
                    <a:lumMod val="95000"/>
                    <a:lumOff val="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61924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024268EC-62E9-48AA-810C-13ACACE9A6BD}" type="datetimeFigureOut">
              <a:rPr lang="en-US" smtClean="0">
                <a:solidFill>
                  <a:prstClr val="black">
                    <a:lumMod val="95000"/>
                    <a:lumOff val="5000"/>
                  </a:prstClr>
                </a:solidFill>
              </a:rPr>
              <a:pPr/>
              <a:t>10/26/2017</a:t>
            </a:fld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7E12C69-A483-465A-8C8D-FEE177686BE4}" type="slidenum">
              <a:rPr lang="en-US" smtClean="0">
                <a:solidFill>
                  <a:prstClr val="black">
                    <a:lumMod val="95000"/>
                    <a:lumOff val="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64058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4268EC-62E9-48AA-810C-13ACACE9A6BD}" type="datetimeFigureOut">
              <a:rPr lang="en-US" smtClean="0">
                <a:solidFill>
                  <a:prstClr val="black">
                    <a:lumMod val="95000"/>
                    <a:lumOff val="5000"/>
                  </a:prstClr>
                </a:solidFill>
              </a:rPr>
              <a:pPr/>
              <a:t>10/26/2017</a:t>
            </a:fld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E12C69-A483-465A-8C8D-FEE177686BE4}" type="slidenum">
              <a:rPr lang="en-US" smtClean="0">
                <a:solidFill>
                  <a:prstClr val="black">
                    <a:lumMod val="95000"/>
                    <a:lumOff val="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69715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7601D47C-4F6D-4EDB-AB50-79E27E2CF29D}" type="datetimeFigureOut">
              <a:rPr lang="en-US" smtClean="0"/>
              <a:t>10/26/2017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3D0630D1-1EF9-4F5B-B443-60FEEF4368BB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19720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MADDE BAĞIMLILIĞINDA TEDAVİ VE REHABİLİTASYON </a:t>
            </a:r>
            <a:endParaRPr lang="en-US" dirty="0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dirty="0" smtClean="0"/>
              <a:t>POLİTİKALAR, TEDAVİ YAKLAŞIMLARI VE UYGULAMALARI </a:t>
            </a:r>
          </a:p>
          <a:p>
            <a:r>
              <a:rPr lang="tr-TR" dirty="0" smtClean="0"/>
              <a:t>DOÇ.DR.GONCA POLAT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66011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 Madde Bağımlılığı Tedavisi 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Tedavinin amacı:</a:t>
            </a:r>
          </a:p>
          <a:p>
            <a:r>
              <a:rPr lang="en-US" dirty="0" err="1" smtClean="0"/>
              <a:t>Madde</a:t>
            </a:r>
            <a:r>
              <a:rPr lang="tr-TR" dirty="0" smtClean="0"/>
              <a:t> </a:t>
            </a:r>
            <a:r>
              <a:rPr lang="en-US" dirty="0" err="1" smtClean="0"/>
              <a:t>kullanımının</a:t>
            </a:r>
            <a:r>
              <a:rPr lang="en-US" dirty="0" smtClean="0"/>
              <a:t> </a:t>
            </a:r>
            <a:r>
              <a:rPr lang="en-US" dirty="0" err="1"/>
              <a:t>azaltılması</a:t>
            </a:r>
            <a:r>
              <a:rPr lang="en-US" dirty="0"/>
              <a:t>, </a:t>
            </a:r>
            <a:r>
              <a:rPr lang="en-US" dirty="0" err="1"/>
              <a:t>ortadan</a:t>
            </a:r>
            <a:r>
              <a:rPr lang="en-US" dirty="0"/>
              <a:t> </a:t>
            </a:r>
            <a:r>
              <a:rPr lang="en-US" dirty="0" err="1"/>
              <a:t>kaldırılması</a:t>
            </a:r>
            <a:r>
              <a:rPr lang="en-US" dirty="0"/>
              <a:t>, </a:t>
            </a:r>
            <a:r>
              <a:rPr lang="en-US" dirty="0" err="1"/>
              <a:t>yoksunluk</a:t>
            </a:r>
            <a:r>
              <a:rPr lang="en-US" dirty="0"/>
              <a:t> </a:t>
            </a:r>
            <a:r>
              <a:rPr lang="en-US" dirty="0" err="1"/>
              <a:t>ile</a:t>
            </a:r>
            <a:r>
              <a:rPr lang="en-US" dirty="0"/>
              <a:t> </a:t>
            </a:r>
            <a:r>
              <a:rPr lang="en-US" dirty="0" err="1"/>
              <a:t>ilgili</a:t>
            </a:r>
            <a:r>
              <a:rPr lang="en-US" dirty="0"/>
              <a:t> </a:t>
            </a:r>
            <a:r>
              <a:rPr lang="en-US" dirty="0" err="1"/>
              <a:t>sorunların</a:t>
            </a:r>
            <a:r>
              <a:rPr lang="en-US" dirty="0"/>
              <a:t> </a:t>
            </a:r>
            <a:r>
              <a:rPr lang="en-US" dirty="0" err="1"/>
              <a:t>giderilmesi</a:t>
            </a:r>
            <a:r>
              <a:rPr lang="en-US" dirty="0"/>
              <a:t>,</a:t>
            </a:r>
          </a:p>
          <a:p>
            <a:r>
              <a:rPr lang="tr-TR" dirty="0" err="1" smtClean="0"/>
              <a:t>T</a:t>
            </a:r>
            <a:r>
              <a:rPr lang="en-US" dirty="0" err="1" smtClean="0"/>
              <a:t>ekrar</a:t>
            </a:r>
            <a:r>
              <a:rPr lang="en-US" dirty="0" smtClean="0"/>
              <a:t> </a:t>
            </a:r>
            <a:r>
              <a:rPr lang="en-US" dirty="0" err="1"/>
              <a:t>madde</a:t>
            </a:r>
            <a:r>
              <a:rPr lang="en-US" dirty="0"/>
              <a:t> </a:t>
            </a:r>
            <a:r>
              <a:rPr lang="en-US" dirty="0" err="1"/>
              <a:t>kullanmaya</a:t>
            </a:r>
            <a:r>
              <a:rPr lang="en-US" dirty="0"/>
              <a:t> </a:t>
            </a:r>
            <a:r>
              <a:rPr lang="en-US" dirty="0" err="1"/>
              <a:t>başlamanın</a:t>
            </a:r>
            <a:r>
              <a:rPr lang="en-US" dirty="0"/>
              <a:t> </a:t>
            </a:r>
            <a:r>
              <a:rPr lang="en-US" dirty="0" err="1" smtClean="0"/>
              <a:t>önlenmesi</a:t>
            </a:r>
            <a:r>
              <a:rPr lang="tr-TR" dirty="0" smtClean="0"/>
              <a:t> (</a:t>
            </a:r>
            <a:r>
              <a:rPr lang="tr-TR" dirty="0" err="1" smtClean="0"/>
              <a:t>relaps</a:t>
            </a:r>
            <a:r>
              <a:rPr lang="tr-TR" dirty="0" smtClean="0"/>
              <a:t> önleme)</a:t>
            </a:r>
          </a:p>
          <a:p>
            <a:r>
              <a:rPr lang="tr-TR" dirty="0" smtClean="0"/>
              <a:t>P</a:t>
            </a:r>
            <a:r>
              <a:rPr lang="en-US" dirty="0" err="1" smtClean="0"/>
              <a:t>sikolojik</a:t>
            </a:r>
            <a:r>
              <a:rPr lang="en-US" dirty="0" smtClean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sosyal</a:t>
            </a:r>
            <a:r>
              <a:rPr lang="en-US" dirty="0"/>
              <a:t> </a:t>
            </a:r>
            <a:r>
              <a:rPr lang="en-US" dirty="0" err="1" smtClean="0"/>
              <a:t>işlevsellikte</a:t>
            </a:r>
            <a:r>
              <a:rPr lang="tr-TR" dirty="0" smtClean="0"/>
              <a:t> </a:t>
            </a:r>
            <a:r>
              <a:rPr lang="en-US" dirty="0" err="1" smtClean="0"/>
              <a:t>düzelme</a:t>
            </a:r>
            <a:r>
              <a:rPr lang="en-US" dirty="0" smtClean="0"/>
              <a:t> </a:t>
            </a:r>
            <a:r>
              <a:rPr lang="en-US" dirty="0" err="1"/>
              <a:t>sağlanması</a:t>
            </a:r>
            <a:r>
              <a:rPr lang="en-US" dirty="0"/>
              <a:t> </a:t>
            </a:r>
            <a:r>
              <a:rPr lang="en-US" dirty="0" err="1" smtClean="0"/>
              <a:t>amacını</a:t>
            </a:r>
            <a:r>
              <a:rPr lang="tr-TR" dirty="0" smtClean="0"/>
              <a:t> </a:t>
            </a:r>
            <a:r>
              <a:rPr lang="en-US" dirty="0" err="1" smtClean="0"/>
              <a:t>taşımaktadır</a:t>
            </a:r>
            <a:r>
              <a:rPr lang="en-US" dirty="0"/>
              <a:t>. </a:t>
            </a:r>
            <a:r>
              <a:rPr lang="tr-TR" dirty="0" smtClean="0"/>
              <a:t>(Rehabilitasyon ve toplumla yeniden bütünleşme) 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55917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TEDAVİ OLANAKLARI 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en-US" dirty="0" err="1" smtClean="0"/>
              <a:t>Detoksifikasyon</a:t>
            </a:r>
            <a:r>
              <a:rPr lang="en-US" dirty="0" smtClean="0"/>
              <a:t> (3 </a:t>
            </a:r>
            <a:r>
              <a:rPr lang="en-US" dirty="0" err="1" smtClean="0"/>
              <a:t>hafta</a:t>
            </a:r>
            <a:r>
              <a:rPr lang="en-US" dirty="0" smtClean="0"/>
              <a:t>)</a:t>
            </a:r>
          </a:p>
          <a:p>
            <a:r>
              <a:rPr lang="en-US" dirty="0" err="1" smtClean="0"/>
              <a:t>Farmakolojik+Psikoterapötik</a:t>
            </a:r>
            <a:r>
              <a:rPr lang="en-US" dirty="0" smtClean="0"/>
              <a:t> </a:t>
            </a:r>
            <a:r>
              <a:rPr lang="en-US" dirty="0" err="1" smtClean="0"/>
              <a:t>yöntemler</a:t>
            </a:r>
            <a:r>
              <a:rPr lang="en-US" dirty="0" smtClean="0"/>
              <a:t> </a:t>
            </a:r>
          </a:p>
          <a:p>
            <a:r>
              <a:rPr lang="en-US" dirty="0" err="1" smtClean="0"/>
              <a:t>Motivasyonel</a:t>
            </a:r>
            <a:r>
              <a:rPr lang="en-US" dirty="0" smtClean="0"/>
              <a:t> </a:t>
            </a:r>
            <a:r>
              <a:rPr lang="en-US" dirty="0" err="1" smtClean="0"/>
              <a:t>görüşme</a:t>
            </a:r>
            <a:r>
              <a:rPr lang="en-US" dirty="0" smtClean="0"/>
              <a:t> </a:t>
            </a:r>
          </a:p>
          <a:p>
            <a:r>
              <a:rPr lang="en-US" dirty="0" err="1" smtClean="0"/>
              <a:t>Relaps</a:t>
            </a:r>
            <a:r>
              <a:rPr lang="en-US" dirty="0" smtClean="0"/>
              <a:t> </a:t>
            </a:r>
            <a:r>
              <a:rPr lang="en-US" dirty="0" err="1" smtClean="0"/>
              <a:t>önleme</a:t>
            </a:r>
            <a:r>
              <a:rPr lang="en-US" dirty="0" smtClean="0"/>
              <a:t> </a:t>
            </a:r>
            <a:r>
              <a:rPr lang="en-US" dirty="0" err="1" smtClean="0"/>
              <a:t>için</a:t>
            </a:r>
            <a:r>
              <a:rPr lang="en-US" dirty="0" smtClean="0"/>
              <a:t> </a:t>
            </a:r>
            <a:r>
              <a:rPr lang="en-US" dirty="0" err="1" smtClean="0"/>
              <a:t>bilişsel</a:t>
            </a:r>
            <a:r>
              <a:rPr lang="en-US" dirty="0" smtClean="0"/>
              <a:t> </a:t>
            </a:r>
            <a:r>
              <a:rPr lang="en-US" dirty="0" err="1" smtClean="0"/>
              <a:t>terapiler</a:t>
            </a:r>
            <a:r>
              <a:rPr lang="en-US" dirty="0" smtClean="0"/>
              <a:t> </a:t>
            </a:r>
          </a:p>
          <a:p>
            <a:r>
              <a:rPr lang="en-US" dirty="0" smtClean="0"/>
              <a:t> </a:t>
            </a:r>
          </a:p>
          <a:p>
            <a:r>
              <a:rPr lang="en-US" dirty="0" err="1" smtClean="0"/>
              <a:t>Sınırlı</a:t>
            </a:r>
            <a:r>
              <a:rPr lang="en-US" dirty="0" smtClean="0"/>
              <a:t> </a:t>
            </a:r>
            <a:r>
              <a:rPr lang="en-US" dirty="0" err="1" smtClean="0"/>
              <a:t>sunulan</a:t>
            </a:r>
            <a:r>
              <a:rPr lang="en-US" dirty="0" smtClean="0"/>
              <a:t> </a:t>
            </a:r>
            <a:r>
              <a:rPr lang="en-US" dirty="0" err="1" smtClean="0"/>
              <a:t>hizmetler</a:t>
            </a:r>
            <a:r>
              <a:rPr lang="en-US" dirty="0" smtClean="0"/>
              <a:t>:</a:t>
            </a:r>
          </a:p>
          <a:p>
            <a:r>
              <a:rPr lang="en-US" dirty="0" err="1" smtClean="0"/>
              <a:t>Kendine</a:t>
            </a:r>
            <a:r>
              <a:rPr lang="en-US" dirty="0" smtClean="0"/>
              <a:t> </a:t>
            </a:r>
            <a:r>
              <a:rPr lang="en-US" dirty="0" err="1" smtClean="0"/>
              <a:t>yardım</a:t>
            </a:r>
            <a:r>
              <a:rPr lang="en-US" dirty="0" smtClean="0"/>
              <a:t> </a:t>
            </a:r>
            <a:r>
              <a:rPr lang="en-US" dirty="0" err="1" smtClean="0"/>
              <a:t>grupları</a:t>
            </a:r>
            <a:r>
              <a:rPr lang="en-US" dirty="0" smtClean="0"/>
              <a:t> </a:t>
            </a:r>
          </a:p>
          <a:p>
            <a:r>
              <a:rPr lang="en-US" dirty="0" err="1" smtClean="0"/>
              <a:t>Rehabilitasyon</a:t>
            </a:r>
            <a:r>
              <a:rPr lang="en-US" dirty="0" smtClean="0"/>
              <a:t> </a:t>
            </a:r>
            <a:r>
              <a:rPr lang="en-US" dirty="0" err="1" smtClean="0"/>
              <a:t>olanakları</a:t>
            </a:r>
            <a:r>
              <a:rPr lang="en-US" dirty="0" smtClean="0"/>
              <a:t>, </a:t>
            </a:r>
            <a:r>
              <a:rPr lang="en-US" dirty="0" err="1" smtClean="0"/>
              <a:t>programları</a:t>
            </a:r>
            <a:r>
              <a:rPr lang="en-US" dirty="0" smtClean="0"/>
              <a:t> </a:t>
            </a:r>
          </a:p>
          <a:p>
            <a:r>
              <a:rPr lang="en-US" dirty="0" smtClean="0"/>
              <a:t> </a:t>
            </a:r>
          </a:p>
          <a:p>
            <a:r>
              <a:rPr lang="en-US" dirty="0" err="1" smtClean="0"/>
              <a:t>Bulunmayan</a:t>
            </a:r>
            <a:r>
              <a:rPr lang="en-US" dirty="0" smtClean="0"/>
              <a:t> </a:t>
            </a:r>
            <a:r>
              <a:rPr lang="en-US" dirty="0" err="1" smtClean="0"/>
              <a:t>hizmetler</a:t>
            </a:r>
            <a:r>
              <a:rPr lang="en-US" dirty="0" smtClean="0"/>
              <a:t>:</a:t>
            </a:r>
          </a:p>
          <a:p>
            <a:r>
              <a:rPr lang="en-US" dirty="0" err="1" smtClean="0"/>
              <a:t>Opiyat</a:t>
            </a:r>
            <a:r>
              <a:rPr lang="en-US" dirty="0" smtClean="0"/>
              <a:t> </a:t>
            </a:r>
            <a:r>
              <a:rPr lang="en-US" dirty="0" err="1" smtClean="0"/>
              <a:t>Sürdürme</a:t>
            </a:r>
            <a:r>
              <a:rPr lang="en-US" dirty="0" smtClean="0"/>
              <a:t> </a:t>
            </a:r>
            <a:r>
              <a:rPr lang="en-US" dirty="0" err="1" smtClean="0"/>
              <a:t>tedavisi</a:t>
            </a:r>
            <a:r>
              <a:rPr lang="en-US" dirty="0" smtClean="0"/>
              <a:t> (OMT) (</a:t>
            </a:r>
            <a:r>
              <a:rPr lang="en-US" dirty="0" err="1" smtClean="0"/>
              <a:t>Yasal</a:t>
            </a:r>
            <a:r>
              <a:rPr lang="en-US" dirty="0" smtClean="0"/>
              <a:t> </a:t>
            </a:r>
            <a:r>
              <a:rPr lang="en-US" dirty="0" err="1" smtClean="0"/>
              <a:t>düzenleme</a:t>
            </a:r>
            <a:r>
              <a:rPr lang="en-US" dirty="0" smtClean="0"/>
              <a:t> </a:t>
            </a:r>
            <a:r>
              <a:rPr lang="en-US" dirty="0" err="1" smtClean="0"/>
              <a:t>halen</a:t>
            </a:r>
            <a:r>
              <a:rPr lang="en-US" dirty="0" smtClean="0"/>
              <a:t> </a:t>
            </a:r>
            <a:r>
              <a:rPr lang="en-US" dirty="0" err="1" smtClean="0"/>
              <a:t>devam</a:t>
            </a:r>
            <a:r>
              <a:rPr lang="en-US" dirty="0" smtClean="0"/>
              <a:t> </a:t>
            </a:r>
            <a:r>
              <a:rPr lang="en-US" dirty="0" err="1" smtClean="0"/>
              <a:t>etmektedir</a:t>
            </a:r>
            <a:r>
              <a:rPr lang="en-US" dirty="0" smtClean="0"/>
              <a:t>)</a:t>
            </a:r>
          </a:p>
          <a:p>
            <a:r>
              <a:rPr lang="en-US" dirty="0" err="1" smtClean="0"/>
              <a:t>Damar</a:t>
            </a:r>
            <a:r>
              <a:rPr lang="en-US" dirty="0" smtClean="0"/>
              <a:t> </a:t>
            </a:r>
            <a:r>
              <a:rPr lang="en-US" dirty="0" err="1" smtClean="0"/>
              <a:t>içi</a:t>
            </a:r>
            <a:r>
              <a:rPr lang="en-US" dirty="0" smtClean="0"/>
              <a:t> </a:t>
            </a:r>
            <a:r>
              <a:rPr lang="en-US" dirty="0" err="1" smtClean="0"/>
              <a:t>kullanımına</a:t>
            </a:r>
            <a:r>
              <a:rPr lang="en-US" dirty="0" smtClean="0"/>
              <a:t> </a:t>
            </a:r>
            <a:r>
              <a:rPr lang="en-US" dirty="0" err="1" smtClean="0"/>
              <a:t>ilişkin</a:t>
            </a:r>
            <a:r>
              <a:rPr lang="en-US" dirty="0" smtClean="0"/>
              <a:t> </a:t>
            </a:r>
            <a:r>
              <a:rPr lang="en-US" dirty="0" err="1" smtClean="0"/>
              <a:t>şırınga</a:t>
            </a:r>
            <a:r>
              <a:rPr lang="en-US" dirty="0" smtClean="0"/>
              <a:t> </a:t>
            </a:r>
            <a:r>
              <a:rPr lang="en-US" dirty="0" err="1" smtClean="0"/>
              <a:t>değişim</a:t>
            </a:r>
            <a:r>
              <a:rPr lang="en-US" dirty="0" smtClean="0"/>
              <a:t> </a:t>
            </a:r>
            <a:r>
              <a:rPr lang="en-US" dirty="0" err="1" smtClean="0"/>
              <a:t>programları</a:t>
            </a:r>
            <a:r>
              <a:rPr lang="en-US" dirty="0" smtClean="0"/>
              <a:t> </a:t>
            </a:r>
          </a:p>
          <a:p>
            <a:r>
              <a:rPr lang="en-US" dirty="0" err="1" smtClean="0"/>
              <a:t>Toplumla</a:t>
            </a:r>
            <a:r>
              <a:rPr lang="en-US" dirty="0" smtClean="0"/>
              <a:t> </a:t>
            </a:r>
            <a:r>
              <a:rPr lang="en-US" dirty="0" err="1" smtClean="0"/>
              <a:t>yeniden</a:t>
            </a:r>
            <a:r>
              <a:rPr lang="en-US" dirty="0" smtClean="0"/>
              <a:t> </a:t>
            </a:r>
            <a:r>
              <a:rPr lang="en-US" dirty="0" err="1" smtClean="0"/>
              <a:t>bütünleşme</a:t>
            </a:r>
            <a:r>
              <a:rPr lang="en-US" dirty="0" smtClean="0"/>
              <a:t> </a:t>
            </a:r>
            <a:r>
              <a:rPr lang="en-US" dirty="0" err="1" smtClean="0"/>
              <a:t>programları</a:t>
            </a:r>
            <a:r>
              <a:rPr lang="en-US" dirty="0" smtClean="0"/>
              <a:t>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68205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Toplumla yeniden bütünleşme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B</a:t>
            </a:r>
            <a:r>
              <a:rPr lang="en-US" dirty="0" err="1" smtClean="0"/>
              <a:t>ireyin</a:t>
            </a:r>
            <a:r>
              <a:rPr lang="en-US" dirty="0"/>
              <a:t>, </a:t>
            </a:r>
            <a:r>
              <a:rPr lang="en-US" dirty="0" err="1"/>
              <a:t>eğitim</a:t>
            </a:r>
            <a:r>
              <a:rPr lang="en-US" dirty="0"/>
              <a:t>, </a:t>
            </a:r>
            <a:r>
              <a:rPr lang="en-US" dirty="0" err="1"/>
              <a:t>iş</a:t>
            </a:r>
            <a:r>
              <a:rPr lang="en-US" dirty="0"/>
              <a:t>, </a:t>
            </a:r>
            <a:r>
              <a:rPr lang="en-US" dirty="0" err="1"/>
              <a:t>barınma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 smtClean="0"/>
              <a:t>sosyal</a:t>
            </a:r>
            <a:r>
              <a:rPr lang="tr-TR" dirty="0" smtClean="0"/>
              <a:t> </a:t>
            </a:r>
            <a:r>
              <a:rPr lang="en-US" dirty="0" err="1" smtClean="0"/>
              <a:t>ilişkiler</a:t>
            </a:r>
            <a:r>
              <a:rPr lang="en-US" dirty="0" smtClean="0"/>
              <a:t>/</a:t>
            </a:r>
            <a:r>
              <a:rPr lang="en-US" dirty="0" err="1" smtClean="0"/>
              <a:t>çevre</a:t>
            </a:r>
            <a:r>
              <a:rPr lang="en-US" dirty="0" smtClean="0"/>
              <a:t> </a:t>
            </a:r>
            <a:r>
              <a:rPr lang="en-US" dirty="0" err="1"/>
              <a:t>aracılığıyla</a:t>
            </a:r>
            <a:r>
              <a:rPr lang="en-US" dirty="0"/>
              <a:t> </a:t>
            </a:r>
            <a:r>
              <a:rPr lang="en-US" dirty="0" err="1"/>
              <a:t>toplumun</a:t>
            </a:r>
            <a:r>
              <a:rPr lang="en-US" dirty="0"/>
              <a:t> </a:t>
            </a:r>
            <a:r>
              <a:rPr lang="en-US" dirty="0" err="1"/>
              <a:t>yeniden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tam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üyesi</a:t>
            </a:r>
            <a:r>
              <a:rPr lang="en-US" dirty="0"/>
              <a:t> </a:t>
            </a:r>
            <a:r>
              <a:rPr lang="en-US" dirty="0" err="1"/>
              <a:t>olmasına</a:t>
            </a:r>
            <a:r>
              <a:rPr lang="en-US" dirty="0"/>
              <a:t> </a:t>
            </a:r>
            <a:r>
              <a:rPr lang="en-US" dirty="0" err="1"/>
              <a:t>yardımcı</a:t>
            </a:r>
            <a:r>
              <a:rPr lang="en-US" dirty="0"/>
              <a:t> </a:t>
            </a:r>
            <a:r>
              <a:rPr lang="en-US" dirty="0" err="1" smtClean="0"/>
              <a:t>olacak</a:t>
            </a:r>
            <a:r>
              <a:rPr lang="tr-TR" dirty="0" smtClean="0"/>
              <a:t> </a:t>
            </a:r>
            <a:r>
              <a:rPr lang="en-US" dirty="0" err="1" smtClean="0"/>
              <a:t>müdahaleler</a:t>
            </a:r>
            <a:r>
              <a:rPr lang="en-US" dirty="0" smtClean="0"/>
              <a:t> </a:t>
            </a:r>
            <a:r>
              <a:rPr lang="tr-TR" dirty="0" smtClean="0"/>
              <a:t> </a:t>
            </a:r>
          </a:p>
          <a:p>
            <a:r>
              <a:rPr lang="tr-TR" dirty="0" smtClean="0"/>
              <a:t>E</a:t>
            </a:r>
            <a:r>
              <a:rPr lang="en-US" dirty="0" smtClean="0"/>
              <a:t>ski</a:t>
            </a:r>
            <a:r>
              <a:rPr lang="tr-TR" dirty="0" smtClean="0"/>
              <a:t> </a:t>
            </a:r>
            <a:r>
              <a:rPr lang="en-US" dirty="0" err="1" smtClean="0"/>
              <a:t>bağımlının</a:t>
            </a:r>
            <a:r>
              <a:rPr lang="en-US" dirty="0" smtClean="0"/>
              <a:t> </a:t>
            </a:r>
            <a:r>
              <a:rPr lang="en-US" dirty="0" err="1"/>
              <a:t>toplumla</a:t>
            </a:r>
            <a:r>
              <a:rPr lang="en-US" dirty="0"/>
              <a:t> </a:t>
            </a:r>
            <a:r>
              <a:rPr lang="en-US" dirty="0" err="1"/>
              <a:t>bütünleşmesini</a:t>
            </a:r>
            <a:r>
              <a:rPr lang="en-US" dirty="0"/>
              <a:t> </a:t>
            </a:r>
            <a:r>
              <a:rPr lang="en-US" dirty="0" err="1" smtClean="0"/>
              <a:t>sağlamaktır</a:t>
            </a:r>
            <a:r>
              <a:rPr lang="tr-TR" dirty="0" smtClean="0"/>
              <a:t>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14708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Toplumla yeniden bütünleşme faaliyetleri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Sosyal Destek stratejileri (Ağ terapisi) </a:t>
            </a:r>
          </a:p>
          <a:p>
            <a:r>
              <a:rPr lang="tr-TR" dirty="0" smtClean="0"/>
              <a:t>Mesleki odaklı stratejiler </a:t>
            </a:r>
          </a:p>
          <a:p>
            <a:r>
              <a:rPr lang="tr-TR" dirty="0" smtClean="0"/>
              <a:t>Aktivite odaklı stratejiler </a:t>
            </a:r>
          </a:p>
          <a:p>
            <a:r>
              <a:rPr lang="tr-TR" dirty="0" smtClean="0"/>
              <a:t>Beceri geliştirme stratejileri </a:t>
            </a:r>
          </a:p>
          <a:p>
            <a:r>
              <a:rPr lang="tr-TR" dirty="0" smtClean="0"/>
              <a:t>Kuruluş bakımı stratejileri </a:t>
            </a:r>
          </a:p>
          <a:p>
            <a:r>
              <a:rPr lang="tr-TR" dirty="0" smtClean="0"/>
              <a:t>Savunuculuk stratejileri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5815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Geçmişe bakış">
  <a:themeElements>
    <a:clrScheme name="Geçmişe bakış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Geçmişe bakış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eçmişe bakış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0</TotalTime>
  <Words>133</Words>
  <Application>Microsoft Office PowerPoint</Application>
  <PresentationFormat>Geniş ekran</PresentationFormat>
  <Paragraphs>32</Paragraphs>
  <Slides>5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5</vt:i4>
      </vt:variant>
    </vt:vector>
  </HeadingPairs>
  <TitlesOfParts>
    <vt:vector size="8" baseType="lpstr">
      <vt:lpstr>Calibri</vt:lpstr>
      <vt:lpstr>Calibri Light</vt:lpstr>
      <vt:lpstr>Geçmişe bakış</vt:lpstr>
      <vt:lpstr>MADDE BAĞIMLILIĞINDA TEDAVİ VE REHABİLİTASYON </vt:lpstr>
      <vt:lpstr> Madde Bağımlılığı Tedavisi </vt:lpstr>
      <vt:lpstr>TEDAVİ OLANAKLARI </vt:lpstr>
      <vt:lpstr>Toplumla yeniden bütünleşme</vt:lpstr>
      <vt:lpstr>Toplumla yeniden bütünleşme faaliyetleri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MADDE BAĞIMLILIĞINDA TEDAVİ VE REHABİLİTASYON </dc:title>
  <dc:creator>Gonca</dc:creator>
  <cp:lastModifiedBy> x</cp:lastModifiedBy>
  <cp:revision>4</cp:revision>
  <dcterms:created xsi:type="dcterms:W3CDTF">2017-05-23T19:17:10Z</dcterms:created>
  <dcterms:modified xsi:type="dcterms:W3CDTF">2017-10-26T08:41:03Z</dcterms:modified>
</cp:coreProperties>
</file>