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80" r:id="rId2"/>
    <p:sldId id="281" r:id="rId3"/>
    <p:sldId id="292" r:id="rId4"/>
    <p:sldId id="282" r:id="rId5"/>
    <p:sldId id="293" r:id="rId6"/>
    <p:sldId id="283" r:id="rId7"/>
    <p:sldId id="294" r:id="rId8"/>
    <p:sldId id="284" r:id="rId9"/>
    <p:sldId id="295" r:id="rId10"/>
    <p:sldId id="289" r:id="rId11"/>
    <p:sldId id="296" r:id="rId12"/>
    <p:sldId id="290" r:id="rId13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D872E-0CA6-4367-952B-442F2F5D2A2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2BAB2C3-B0FB-4349-95CD-87C03B682F4C}">
      <dgm:prSet custT="1"/>
      <dgm:spPr/>
      <dgm:t>
        <a:bodyPr/>
        <a:lstStyle/>
        <a:p>
          <a:pPr rtl="0"/>
          <a:r>
            <a:rPr lang="tr-TR" sz="2000" b="0" i="0" u="sng" dirty="0" err="1" smtClean="0"/>
            <a:t>Hipotonik</a:t>
          </a:r>
          <a:r>
            <a:rPr lang="tr-TR" sz="2000" b="0" i="0" u="sng" dirty="0" smtClean="0"/>
            <a:t> içecekler</a:t>
          </a:r>
          <a:r>
            <a:rPr lang="tr-TR" sz="2000" b="0" i="0" dirty="0" smtClean="0"/>
            <a:t>: %4‟den daha az oranda karbonhidrat ile sıvı ve elektrolit içerirler. Karbonhidrata gerek duymayan sadece sıvı gereksinimi olan jokerler ve jimnastikçiler gibi sporculara uygundur. </a:t>
          </a:r>
          <a:endParaRPr lang="tr-TR" sz="2000" dirty="0"/>
        </a:p>
      </dgm:t>
    </dgm:pt>
    <dgm:pt modelId="{590E9189-3E00-4594-961F-EBB237DBFBBB}" type="parTrans" cxnId="{240C1007-3090-40B6-BF63-DC2FAFD0EAF0}">
      <dgm:prSet/>
      <dgm:spPr/>
      <dgm:t>
        <a:bodyPr/>
        <a:lstStyle/>
        <a:p>
          <a:endParaRPr lang="tr-TR"/>
        </a:p>
      </dgm:t>
    </dgm:pt>
    <dgm:pt modelId="{15475020-8C8E-4C06-ACC3-F2AED63843DC}" type="sibTrans" cxnId="{240C1007-3090-40B6-BF63-DC2FAFD0EAF0}">
      <dgm:prSet/>
      <dgm:spPr/>
      <dgm:t>
        <a:bodyPr/>
        <a:lstStyle/>
        <a:p>
          <a:endParaRPr lang="tr-TR"/>
        </a:p>
      </dgm:t>
    </dgm:pt>
    <dgm:pt modelId="{92D23727-E681-45D9-979D-9F41EFF45D9B}">
      <dgm:prSet/>
      <dgm:spPr/>
      <dgm:t>
        <a:bodyPr/>
        <a:lstStyle/>
        <a:p>
          <a:pPr rtl="0"/>
          <a:endParaRPr lang="tr-TR" dirty="0"/>
        </a:p>
      </dgm:t>
    </dgm:pt>
    <dgm:pt modelId="{3A32E87B-BC9F-411D-B424-E301B1FE4274}" type="sibTrans" cxnId="{54CC6C6C-FEFA-4723-BB7E-9A042C4903AD}">
      <dgm:prSet/>
      <dgm:spPr/>
      <dgm:t>
        <a:bodyPr/>
        <a:lstStyle/>
        <a:p>
          <a:endParaRPr lang="tr-TR"/>
        </a:p>
      </dgm:t>
    </dgm:pt>
    <dgm:pt modelId="{5F4D3896-0F64-490D-9F69-85C73641AB47}" type="parTrans" cxnId="{54CC6C6C-FEFA-4723-BB7E-9A042C4903AD}">
      <dgm:prSet/>
      <dgm:spPr/>
      <dgm:t>
        <a:bodyPr/>
        <a:lstStyle/>
        <a:p>
          <a:endParaRPr lang="tr-TR"/>
        </a:p>
      </dgm:t>
    </dgm:pt>
    <dgm:pt modelId="{FFE15030-BFE5-48F2-AEE5-A02EC31A5D75}">
      <dgm:prSet custT="1"/>
      <dgm:spPr/>
      <dgm:t>
        <a:bodyPr/>
        <a:lstStyle/>
        <a:p>
          <a:pPr algn="ctr" rtl="0"/>
          <a:r>
            <a:rPr lang="tr-TR" sz="3200" b="0" i="0" dirty="0" smtClean="0"/>
            <a:t>Üç çeşit spor içeceği vardır</a:t>
          </a:r>
          <a:endParaRPr lang="tr-TR" sz="3200" dirty="0"/>
        </a:p>
      </dgm:t>
    </dgm:pt>
    <dgm:pt modelId="{7E92D441-6060-44BA-B2D1-23B3712F7D2B}" type="sibTrans" cxnId="{E8BBB1E2-EFE5-40F9-BABA-6F9C17759D43}">
      <dgm:prSet/>
      <dgm:spPr/>
      <dgm:t>
        <a:bodyPr/>
        <a:lstStyle/>
        <a:p>
          <a:endParaRPr lang="tr-TR"/>
        </a:p>
      </dgm:t>
    </dgm:pt>
    <dgm:pt modelId="{F72BDB12-D462-44A3-B2CE-059092F6D19C}" type="parTrans" cxnId="{E8BBB1E2-EFE5-40F9-BABA-6F9C17759D43}">
      <dgm:prSet/>
      <dgm:spPr/>
      <dgm:t>
        <a:bodyPr/>
        <a:lstStyle/>
        <a:p>
          <a:endParaRPr lang="tr-TR"/>
        </a:p>
      </dgm:t>
    </dgm:pt>
    <dgm:pt modelId="{DF2B99D9-61B9-4217-8AE0-9767239BEFE3}">
      <dgm:prSet/>
      <dgm:spPr/>
      <dgm:t>
        <a:bodyPr/>
        <a:lstStyle/>
        <a:p>
          <a:pPr rtl="0"/>
          <a:endParaRPr lang="tr-TR" dirty="0"/>
        </a:p>
      </dgm:t>
    </dgm:pt>
    <dgm:pt modelId="{721BE6B2-CA72-43D9-80C1-666D8247B958}" type="sibTrans" cxnId="{DE50D387-8ED6-40EC-AEAD-DD0E4F1DE382}">
      <dgm:prSet/>
      <dgm:spPr/>
      <dgm:t>
        <a:bodyPr/>
        <a:lstStyle/>
        <a:p>
          <a:endParaRPr lang="tr-TR"/>
        </a:p>
      </dgm:t>
    </dgm:pt>
    <dgm:pt modelId="{B00E1D0D-CD55-416F-8FA7-D4AFA75E9992}" type="parTrans" cxnId="{DE50D387-8ED6-40EC-AEAD-DD0E4F1DE382}">
      <dgm:prSet/>
      <dgm:spPr/>
      <dgm:t>
        <a:bodyPr/>
        <a:lstStyle/>
        <a:p>
          <a:endParaRPr lang="tr-TR"/>
        </a:p>
      </dgm:t>
    </dgm:pt>
    <dgm:pt modelId="{5277833B-D2EF-4ED7-8F93-84B74BB56258}" type="pres">
      <dgm:prSet presAssocID="{5EED872E-0CA6-4367-952B-442F2F5D2A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1307D6C-DC55-4C85-800E-0734F1A08403}" type="pres">
      <dgm:prSet presAssocID="{92D23727-E681-45D9-979D-9F41EFF45D9B}" presName="composite" presStyleCnt="0"/>
      <dgm:spPr/>
    </dgm:pt>
    <dgm:pt modelId="{EEC747CB-9846-4AE4-B617-BBB63672C10B}" type="pres">
      <dgm:prSet presAssocID="{92D23727-E681-45D9-979D-9F41EFF45D9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654FEB-96E7-4B85-B94C-67EF487770D6}" type="pres">
      <dgm:prSet presAssocID="{92D23727-E681-45D9-979D-9F41EFF45D9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385141-D9BB-4455-A3AE-215A8BA7CA00}" type="pres">
      <dgm:prSet presAssocID="{3A32E87B-BC9F-411D-B424-E301B1FE4274}" presName="sp" presStyleCnt="0"/>
      <dgm:spPr/>
    </dgm:pt>
    <dgm:pt modelId="{7463FFE1-9166-486B-9689-F6B26BEEDC90}" type="pres">
      <dgm:prSet presAssocID="{DF2B99D9-61B9-4217-8AE0-9767239BEFE3}" presName="composite" presStyleCnt="0"/>
      <dgm:spPr/>
    </dgm:pt>
    <dgm:pt modelId="{AE3E10D5-DEEA-4A58-A2E4-E28C4038CAF4}" type="pres">
      <dgm:prSet presAssocID="{DF2B99D9-61B9-4217-8AE0-9767239BEFE3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93BC94-7B2B-4D67-AC45-454D0FED0020}" type="pres">
      <dgm:prSet presAssocID="{DF2B99D9-61B9-4217-8AE0-9767239BEFE3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4759E80-E9FA-4439-A72E-BB3A3C6AD864}" type="presOf" srcId="{FFE15030-BFE5-48F2-AEE5-A02EC31A5D75}" destId="{F9654FEB-96E7-4B85-B94C-67EF487770D6}" srcOrd="0" destOrd="0" presId="urn:microsoft.com/office/officeart/2005/8/layout/chevron2"/>
    <dgm:cxn modelId="{54CC6C6C-FEFA-4723-BB7E-9A042C4903AD}" srcId="{5EED872E-0CA6-4367-952B-442F2F5D2A20}" destId="{92D23727-E681-45D9-979D-9F41EFF45D9B}" srcOrd="0" destOrd="0" parTransId="{5F4D3896-0F64-490D-9F69-85C73641AB47}" sibTransId="{3A32E87B-BC9F-411D-B424-E301B1FE4274}"/>
    <dgm:cxn modelId="{0E3BA7B6-F135-4367-8CD0-523A383B27CD}" type="presOf" srcId="{92D23727-E681-45D9-979D-9F41EFF45D9B}" destId="{EEC747CB-9846-4AE4-B617-BBB63672C10B}" srcOrd="0" destOrd="0" presId="urn:microsoft.com/office/officeart/2005/8/layout/chevron2"/>
    <dgm:cxn modelId="{DE50D387-8ED6-40EC-AEAD-DD0E4F1DE382}" srcId="{5EED872E-0CA6-4367-952B-442F2F5D2A20}" destId="{DF2B99D9-61B9-4217-8AE0-9767239BEFE3}" srcOrd="1" destOrd="0" parTransId="{B00E1D0D-CD55-416F-8FA7-D4AFA75E9992}" sibTransId="{721BE6B2-CA72-43D9-80C1-666D8247B958}"/>
    <dgm:cxn modelId="{C3FB36BB-F4D5-4F66-A68E-4F731DC4FC9C}" type="presOf" srcId="{DF2B99D9-61B9-4217-8AE0-9767239BEFE3}" destId="{AE3E10D5-DEEA-4A58-A2E4-E28C4038CAF4}" srcOrd="0" destOrd="0" presId="urn:microsoft.com/office/officeart/2005/8/layout/chevron2"/>
    <dgm:cxn modelId="{240C1007-3090-40B6-BF63-DC2FAFD0EAF0}" srcId="{DF2B99D9-61B9-4217-8AE0-9767239BEFE3}" destId="{12BAB2C3-B0FB-4349-95CD-87C03B682F4C}" srcOrd="0" destOrd="0" parTransId="{590E9189-3E00-4594-961F-EBB237DBFBBB}" sibTransId="{15475020-8C8E-4C06-ACC3-F2AED63843DC}"/>
    <dgm:cxn modelId="{E8BBB1E2-EFE5-40F9-BABA-6F9C17759D43}" srcId="{92D23727-E681-45D9-979D-9F41EFF45D9B}" destId="{FFE15030-BFE5-48F2-AEE5-A02EC31A5D75}" srcOrd="0" destOrd="0" parTransId="{F72BDB12-D462-44A3-B2CE-059092F6D19C}" sibTransId="{7E92D441-6060-44BA-B2D1-23B3712F7D2B}"/>
    <dgm:cxn modelId="{4B140D16-8ADA-4559-A204-44982A53B565}" type="presOf" srcId="{5EED872E-0CA6-4367-952B-442F2F5D2A20}" destId="{5277833B-D2EF-4ED7-8F93-84B74BB56258}" srcOrd="0" destOrd="0" presId="urn:microsoft.com/office/officeart/2005/8/layout/chevron2"/>
    <dgm:cxn modelId="{350DFB5A-E62E-44F2-B829-D301454C2CAC}" type="presOf" srcId="{12BAB2C3-B0FB-4349-95CD-87C03B682F4C}" destId="{4B93BC94-7B2B-4D67-AC45-454D0FED0020}" srcOrd="0" destOrd="0" presId="urn:microsoft.com/office/officeart/2005/8/layout/chevron2"/>
    <dgm:cxn modelId="{08FE8AED-5838-4D9D-BD74-52B81AFF147D}" type="presParOf" srcId="{5277833B-D2EF-4ED7-8F93-84B74BB56258}" destId="{81307D6C-DC55-4C85-800E-0734F1A08403}" srcOrd="0" destOrd="0" presId="urn:microsoft.com/office/officeart/2005/8/layout/chevron2"/>
    <dgm:cxn modelId="{B6634493-2653-4EDC-AB19-B5007C14636C}" type="presParOf" srcId="{81307D6C-DC55-4C85-800E-0734F1A08403}" destId="{EEC747CB-9846-4AE4-B617-BBB63672C10B}" srcOrd="0" destOrd="0" presId="urn:microsoft.com/office/officeart/2005/8/layout/chevron2"/>
    <dgm:cxn modelId="{17CBA69E-AC76-493B-A33C-F64F09E55A30}" type="presParOf" srcId="{81307D6C-DC55-4C85-800E-0734F1A08403}" destId="{F9654FEB-96E7-4B85-B94C-67EF487770D6}" srcOrd="1" destOrd="0" presId="urn:microsoft.com/office/officeart/2005/8/layout/chevron2"/>
    <dgm:cxn modelId="{1D48B9B3-958C-48D5-B67E-4F5895BE5B55}" type="presParOf" srcId="{5277833B-D2EF-4ED7-8F93-84B74BB56258}" destId="{BD385141-D9BB-4455-A3AE-215A8BA7CA00}" srcOrd="1" destOrd="0" presId="urn:microsoft.com/office/officeart/2005/8/layout/chevron2"/>
    <dgm:cxn modelId="{9D57BA94-77C1-487E-9C39-3875D5D4BB0B}" type="presParOf" srcId="{5277833B-D2EF-4ED7-8F93-84B74BB56258}" destId="{7463FFE1-9166-486B-9689-F6B26BEEDC90}" srcOrd="2" destOrd="0" presId="urn:microsoft.com/office/officeart/2005/8/layout/chevron2"/>
    <dgm:cxn modelId="{E4968C2B-4DE6-4F87-9802-90706FE78BBD}" type="presParOf" srcId="{7463FFE1-9166-486B-9689-F6B26BEEDC90}" destId="{AE3E10D5-DEEA-4A58-A2E4-E28C4038CAF4}" srcOrd="0" destOrd="0" presId="urn:microsoft.com/office/officeart/2005/8/layout/chevron2"/>
    <dgm:cxn modelId="{57DFD449-EBAF-4BE6-A9FC-C41DCA14F139}" type="presParOf" srcId="{7463FFE1-9166-486B-9689-F6B26BEEDC90}" destId="{4B93BC94-7B2B-4D67-AC45-454D0FED00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ED872E-0CA6-4367-952B-442F2F5D2A2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C91AC11-746D-4A8F-90ED-B5B09253DFC6}">
      <dgm:prSet/>
      <dgm:spPr/>
      <dgm:t>
        <a:bodyPr/>
        <a:lstStyle/>
        <a:p>
          <a:pPr rtl="0"/>
          <a:endParaRPr lang="tr-TR" dirty="0"/>
        </a:p>
      </dgm:t>
    </dgm:pt>
    <dgm:pt modelId="{DE184F95-2619-422E-AB3B-CF3359D66509}" type="parTrans" cxnId="{620B8E98-D01D-4F3F-838A-71C67BBAA618}">
      <dgm:prSet/>
      <dgm:spPr/>
      <dgm:t>
        <a:bodyPr/>
        <a:lstStyle/>
        <a:p>
          <a:endParaRPr lang="tr-TR"/>
        </a:p>
      </dgm:t>
    </dgm:pt>
    <dgm:pt modelId="{89BE6B0F-AC53-4BD1-BD96-2AFC51CAB81F}" type="sibTrans" cxnId="{620B8E98-D01D-4F3F-838A-71C67BBAA618}">
      <dgm:prSet/>
      <dgm:spPr/>
      <dgm:t>
        <a:bodyPr/>
        <a:lstStyle/>
        <a:p>
          <a:endParaRPr lang="tr-TR"/>
        </a:p>
      </dgm:t>
    </dgm:pt>
    <dgm:pt modelId="{86A147CD-3D49-4E6A-BA33-67D0CB051B48}">
      <dgm:prSet custT="1"/>
      <dgm:spPr/>
      <dgm:t>
        <a:bodyPr/>
        <a:lstStyle/>
        <a:p>
          <a:pPr rtl="0"/>
          <a:r>
            <a:rPr lang="tr-TR" sz="2000" b="0" i="0" u="sng" dirty="0" err="1" smtClean="0"/>
            <a:t>İzotonik</a:t>
          </a:r>
          <a:r>
            <a:rPr lang="tr-TR" sz="2000" b="0" i="0" u="sng" dirty="0" smtClean="0"/>
            <a:t> içecekler</a:t>
          </a:r>
          <a:r>
            <a:rPr lang="tr-TR" sz="2000" b="0" i="0" dirty="0" smtClean="0"/>
            <a:t>: %6-8 oranında karbonhidrat ile sıvı ve elektrolit içerirler. Bu tip spor içecekleri birçok sporcu için iyi bir seçimdir. Özellikle orta ve uzun mesafe koşu ve takım sporlarında çok uygundurlar. </a:t>
          </a:r>
          <a:r>
            <a:rPr lang="tr-TR" sz="2000" b="0" i="0" dirty="0" err="1" smtClean="0"/>
            <a:t>Powerade</a:t>
          </a:r>
          <a:r>
            <a:rPr lang="tr-TR" sz="2000" b="0" i="0" dirty="0" smtClean="0"/>
            <a:t>, </a:t>
          </a:r>
          <a:r>
            <a:rPr lang="tr-TR" sz="2000" b="0" i="0" dirty="0" err="1" smtClean="0"/>
            <a:t>Gatorade</a:t>
          </a:r>
          <a:r>
            <a:rPr lang="tr-TR" sz="2000" b="0" i="0" dirty="0" smtClean="0"/>
            <a:t>, </a:t>
          </a:r>
          <a:r>
            <a:rPr lang="tr-TR" sz="2000" b="0" i="0" dirty="0" err="1" smtClean="0"/>
            <a:t>Isostar</a:t>
          </a:r>
          <a:r>
            <a:rPr lang="tr-TR" sz="2000" b="0" i="0" dirty="0" smtClean="0"/>
            <a:t> </a:t>
          </a:r>
          <a:r>
            <a:rPr lang="tr-TR" sz="2000" b="0" i="0" dirty="0" err="1" smtClean="0"/>
            <a:t>izotonik</a:t>
          </a:r>
          <a:r>
            <a:rPr lang="tr-TR" sz="2000" b="0" i="0" dirty="0" smtClean="0"/>
            <a:t> sporcu içeceklerine örnektir</a:t>
          </a:r>
          <a:r>
            <a:rPr lang="tr-TR" sz="1600" b="0" i="0" dirty="0" smtClean="0"/>
            <a:t>.</a:t>
          </a:r>
          <a:endParaRPr lang="tr-TR" sz="1600" dirty="0"/>
        </a:p>
      </dgm:t>
    </dgm:pt>
    <dgm:pt modelId="{758C88D9-9896-48C1-B088-23ADC0A2E44A}" type="parTrans" cxnId="{784D0DBD-B9C2-49A7-B5E7-F5EF95D584D9}">
      <dgm:prSet/>
      <dgm:spPr/>
      <dgm:t>
        <a:bodyPr/>
        <a:lstStyle/>
        <a:p>
          <a:endParaRPr lang="tr-TR"/>
        </a:p>
      </dgm:t>
    </dgm:pt>
    <dgm:pt modelId="{5DFBDC29-77C7-49CE-818B-09E8399341DF}" type="sibTrans" cxnId="{784D0DBD-B9C2-49A7-B5E7-F5EF95D584D9}">
      <dgm:prSet/>
      <dgm:spPr/>
      <dgm:t>
        <a:bodyPr/>
        <a:lstStyle/>
        <a:p>
          <a:endParaRPr lang="tr-TR"/>
        </a:p>
      </dgm:t>
    </dgm:pt>
    <dgm:pt modelId="{C7389DC3-405F-47B9-9C31-6DB3C61CFFFA}">
      <dgm:prSet custT="1"/>
      <dgm:spPr/>
      <dgm:t>
        <a:bodyPr/>
        <a:lstStyle/>
        <a:p>
          <a:pPr rtl="0"/>
          <a:r>
            <a:rPr lang="tr-TR" sz="2000" b="0" i="0" u="sng" dirty="0" err="1" smtClean="0"/>
            <a:t>Hipertonik</a:t>
          </a:r>
          <a:r>
            <a:rPr lang="tr-TR" sz="2000" b="0" i="0" u="sng" dirty="0" smtClean="0"/>
            <a:t> içecekler</a:t>
          </a:r>
          <a:r>
            <a:rPr lang="tr-TR" sz="2000" b="0" i="0" dirty="0" smtClean="0"/>
            <a:t>: %8‟den daha fazla oranda karbonhidrat içerirler. Egzersiz sonrası kas glikojen sentezini artırmak için ultra dayanıklılık egzersizlerinden sonra kullanılmalıdır. </a:t>
          </a:r>
          <a:r>
            <a:rPr lang="tr-TR" sz="2000" b="0" i="0" dirty="0" err="1" smtClean="0"/>
            <a:t>Gatorlode</a:t>
          </a:r>
          <a:r>
            <a:rPr lang="tr-TR" sz="2000" b="0" i="0" dirty="0" smtClean="0"/>
            <a:t>, </a:t>
          </a:r>
          <a:r>
            <a:rPr lang="tr-TR" sz="2000" b="0" i="0" dirty="0" err="1" smtClean="0"/>
            <a:t>Exceed</a:t>
          </a:r>
          <a:r>
            <a:rPr lang="tr-TR" sz="2000" b="0" i="0" dirty="0" smtClean="0"/>
            <a:t> High, </a:t>
          </a:r>
          <a:r>
            <a:rPr lang="tr-TR" sz="2000" b="0" i="0" dirty="0" err="1" smtClean="0"/>
            <a:t>Carboplex</a:t>
          </a:r>
          <a:r>
            <a:rPr lang="tr-TR" sz="2000" b="0" i="0" dirty="0" smtClean="0"/>
            <a:t> örnek verilebilir.</a:t>
          </a:r>
          <a:endParaRPr lang="tr-TR" sz="2000" dirty="0"/>
        </a:p>
      </dgm:t>
    </dgm:pt>
    <dgm:pt modelId="{DE5EAF6D-F7B7-46D5-9A5E-D90DB225766A}" type="parTrans" cxnId="{8350E302-76B5-4F8E-9376-FF21ECA45BD8}">
      <dgm:prSet/>
      <dgm:spPr/>
      <dgm:t>
        <a:bodyPr/>
        <a:lstStyle/>
        <a:p>
          <a:endParaRPr lang="tr-TR"/>
        </a:p>
      </dgm:t>
    </dgm:pt>
    <dgm:pt modelId="{68E34654-2A78-407D-A5ED-9EF2576434F5}" type="sibTrans" cxnId="{8350E302-76B5-4F8E-9376-FF21ECA45BD8}">
      <dgm:prSet/>
      <dgm:spPr/>
      <dgm:t>
        <a:bodyPr/>
        <a:lstStyle/>
        <a:p>
          <a:endParaRPr lang="tr-TR"/>
        </a:p>
      </dgm:t>
    </dgm:pt>
    <dgm:pt modelId="{92D23727-E681-45D9-979D-9F41EFF45D9B}">
      <dgm:prSet custT="1"/>
      <dgm:spPr/>
      <dgm:t>
        <a:bodyPr/>
        <a:lstStyle/>
        <a:p>
          <a:pPr rtl="0"/>
          <a:endParaRPr lang="tr-TR" dirty="0"/>
        </a:p>
      </dgm:t>
    </dgm:pt>
    <dgm:pt modelId="{3A32E87B-BC9F-411D-B424-E301B1FE4274}" type="sibTrans" cxnId="{54CC6C6C-FEFA-4723-BB7E-9A042C4903AD}">
      <dgm:prSet/>
      <dgm:spPr/>
      <dgm:t>
        <a:bodyPr/>
        <a:lstStyle/>
        <a:p>
          <a:endParaRPr lang="tr-TR"/>
        </a:p>
      </dgm:t>
    </dgm:pt>
    <dgm:pt modelId="{5F4D3896-0F64-490D-9F69-85C73641AB47}" type="parTrans" cxnId="{54CC6C6C-FEFA-4723-BB7E-9A042C4903AD}">
      <dgm:prSet/>
      <dgm:spPr/>
      <dgm:t>
        <a:bodyPr/>
        <a:lstStyle/>
        <a:p>
          <a:endParaRPr lang="tr-TR"/>
        </a:p>
      </dgm:t>
    </dgm:pt>
    <dgm:pt modelId="{5277833B-D2EF-4ED7-8F93-84B74BB56258}" type="pres">
      <dgm:prSet presAssocID="{5EED872E-0CA6-4367-952B-442F2F5D2A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1307D6C-DC55-4C85-800E-0734F1A08403}" type="pres">
      <dgm:prSet presAssocID="{92D23727-E681-45D9-979D-9F41EFF45D9B}" presName="composite" presStyleCnt="0"/>
      <dgm:spPr/>
    </dgm:pt>
    <dgm:pt modelId="{EEC747CB-9846-4AE4-B617-BBB63672C10B}" type="pres">
      <dgm:prSet presAssocID="{92D23727-E681-45D9-979D-9F41EFF45D9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654FEB-96E7-4B85-B94C-67EF487770D6}" type="pres">
      <dgm:prSet presAssocID="{92D23727-E681-45D9-979D-9F41EFF45D9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385141-D9BB-4455-A3AE-215A8BA7CA00}" type="pres">
      <dgm:prSet presAssocID="{3A32E87B-BC9F-411D-B424-E301B1FE4274}" presName="sp" presStyleCnt="0"/>
      <dgm:spPr/>
    </dgm:pt>
    <dgm:pt modelId="{21D316FA-16C9-464E-BB54-3D6207AB7919}" type="pres">
      <dgm:prSet presAssocID="{DC91AC11-746D-4A8F-90ED-B5B09253DFC6}" presName="composite" presStyleCnt="0"/>
      <dgm:spPr/>
    </dgm:pt>
    <dgm:pt modelId="{E4E9006C-C911-4746-87B9-4AF5372D5EB0}" type="pres">
      <dgm:prSet presAssocID="{DC91AC11-746D-4A8F-90ED-B5B09253DFC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86440D-8A6C-427F-A5AC-CBEBB635E788}" type="pres">
      <dgm:prSet presAssocID="{DC91AC11-746D-4A8F-90ED-B5B09253DFC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A54F3CE-82AE-4E6F-93F9-0048E4237FC9}" type="presOf" srcId="{86A147CD-3D49-4E6A-BA33-67D0CB051B48}" destId="{F9654FEB-96E7-4B85-B94C-67EF487770D6}" srcOrd="0" destOrd="0" presId="urn:microsoft.com/office/officeart/2005/8/layout/chevron2"/>
    <dgm:cxn modelId="{C53CD0A6-5573-4577-A75A-6195F0587F71}" type="presOf" srcId="{DC91AC11-746D-4A8F-90ED-B5B09253DFC6}" destId="{E4E9006C-C911-4746-87B9-4AF5372D5EB0}" srcOrd="0" destOrd="0" presId="urn:microsoft.com/office/officeart/2005/8/layout/chevron2"/>
    <dgm:cxn modelId="{54CC6C6C-FEFA-4723-BB7E-9A042C4903AD}" srcId="{5EED872E-0CA6-4367-952B-442F2F5D2A20}" destId="{92D23727-E681-45D9-979D-9F41EFF45D9B}" srcOrd="0" destOrd="0" parTransId="{5F4D3896-0F64-490D-9F69-85C73641AB47}" sibTransId="{3A32E87B-BC9F-411D-B424-E301B1FE4274}"/>
    <dgm:cxn modelId="{620B8E98-D01D-4F3F-838A-71C67BBAA618}" srcId="{5EED872E-0CA6-4367-952B-442F2F5D2A20}" destId="{DC91AC11-746D-4A8F-90ED-B5B09253DFC6}" srcOrd="1" destOrd="0" parTransId="{DE184F95-2619-422E-AB3B-CF3359D66509}" sibTransId="{89BE6B0F-AC53-4BD1-BD96-2AFC51CAB81F}"/>
    <dgm:cxn modelId="{53DA065C-D8F7-492A-A99E-F2457A3578D5}" type="presOf" srcId="{C7389DC3-405F-47B9-9C31-6DB3C61CFFFA}" destId="{3586440D-8A6C-427F-A5AC-CBEBB635E788}" srcOrd="0" destOrd="0" presId="urn:microsoft.com/office/officeart/2005/8/layout/chevron2"/>
    <dgm:cxn modelId="{CD248EAC-AF6D-46B0-8104-BF31378187AE}" type="presOf" srcId="{5EED872E-0CA6-4367-952B-442F2F5D2A20}" destId="{5277833B-D2EF-4ED7-8F93-84B74BB56258}" srcOrd="0" destOrd="0" presId="urn:microsoft.com/office/officeart/2005/8/layout/chevron2"/>
    <dgm:cxn modelId="{5EE77C42-8958-4D4E-B57D-8064B9987F84}" type="presOf" srcId="{92D23727-E681-45D9-979D-9F41EFF45D9B}" destId="{EEC747CB-9846-4AE4-B617-BBB63672C10B}" srcOrd="0" destOrd="0" presId="urn:microsoft.com/office/officeart/2005/8/layout/chevron2"/>
    <dgm:cxn modelId="{8350E302-76B5-4F8E-9376-FF21ECA45BD8}" srcId="{DC91AC11-746D-4A8F-90ED-B5B09253DFC6}" destId="{C7389DC3-405F-47B9-9C31-6DB3C61CFFFA}" srcOrd="0" destOrd="0" parTransId="{DE5EAF6D-F7B7-46D5-9A5E-D90DB225766A}" sibTransId="{68E34654-2A78-407D-A5ED-9EF2576434F5}"/>
    <dgm:cxn modelId="{784D0DBD-B9C2-49A7-B5E7-F5EF95D584D9}" srcId="{92D23727-E681-45D9-979D-9F41EFF45D9B}" destId="{86A147CD-3D49-4E6A-BA33-67D0CB051B48}" srcOrd="0" destOrd="0" parTransId="{758C88D9-9896-48C1-B088-23ADC0A2E44A}" sibTransId="{5DFBDC29-77C7-49CE-818B-09E8399341DF}"/>
    <dgm:cxn modelId="{4388C15E-8EAB-4730-A9CA-71B4B159CF12}" type="presParOf" srcId="{5277833B-D2EF-4ED7-8F93-84B74BB56258}" destId="{81307D6C-DC55-4C85-800E-0734F1A08403}" srcOrd="0" destOrd="0" presId="urn:microsoft.com/office/officeart/2005/8/layout/chevron2"/>
    <dgm:cxn modelId="{84AFC74E-384D-4FDD-AB30-76DC35D5E7F3}" type="presParOf" srcId="{81307D6C-DC55-4C85-800E-0734F1A08403}" destId="{EEC747CB-9846-4AE4-B617-BBB63672C10B}" srcOrd="0" destOrd="0" presId="urn:microsoft.com/office/officeart/2005/8/layout/chevron2"/>
    <dgm:cxn modelId="{13E169D9-5551-45F7-B46F-08C76EE172C7}" type="presParOf" srcId="{81307D6C-DC55-4C85-800E-0734F1A08403}" destId="{F9654FEB-96E7-4B85-B94C-67EF487770D6}" srcOrd="1" destOrd="0" presId="urn:microsoft.com/office/officeart/2005/8/layout/chevron2"/>
    <dgm:cxn modelId="{8E2D6750-53C2-482B-A1C6-DEBB9F7FCAFD}" type="presParOf" srcId="{5277833B-D2EF-4ED7-8F93-84B74BB56258}" destId="{BD385141-D9BB-4455-A3AE-215A8BA7CA00}" srcOrd="1" destOrd="0" presId="urn:microsoft.com/office/officeart/2005/8/layout/chevron2"/>
    <dgm:cxn modelId="{32B4F401-9060-4802-AF93-0AEE67244037}" type="presParOf" srcId="{5277833B-D2EF-4ED7-8F93-84B74BB56258}" destId="{21D316FA-16C9-464E-BB54-3D6207AB7919}" srcOrd="2" destOrd="0" presId="urn:microsoft.com/office/officeart/2005/8/layout/chevron2"/>
    <dgm:cxn modelId="{B6962E87-C0FD-4A98-90BD-3DF9F9567E72}" type="presParOf" srcId="{21D316FA-16C9-464E-BB54-3D6207AB7919}" destId="{E4E9006C-C911-4746-87B9-4AF5372D5EB0}" srcOrd="0" destOrd="0" presId="urn:microsoft.com/office/officeart/2005/8/layout/chevron2"/>
    <dgm:cxn modelId="{500FA0F4-4C9E-4642-95FF-DD91613E4F2A}" type="presParOf" srcId="{21D316FA-16C9-464E-BB54-3D6207AB7919}" destId="{3586440D-8A6C-427F-A5AC-CBEBB635E7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747CB-9846-4AE4-B617-BBB63672C10B}">
      <dsp:nvSpPr>
        <dsp:cNvPr id="0" name=""/>
        <dsp:cNvSpPr/>
      </dsp:nvSpPr>
      <dsp:spPr>
        <a:xfrm rot="5400000">
          <a:off x="-350622" y="351638"/>
          <a:ext cx="2337480" cy="16362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500" kern="1200" dirty="0"/>
        </a:p>
      </dsp:txBody>
      <dsp:txXfrm rot="-5400000">
        <a:off x="0" y="819134"/>
        <a:ext cx="1636236" cy="701244"/>
      </dsp:txXfrm>
    </dsp:sp>
    <dsp:sp modelId="{F9654FEB-96E7-4B85-B94C-67EF487770D6}">
      <dsp:nvSpPr>
        <dsp:cNvPr id="0" name=""/>
        <dsp:cNvSpPr/>
      </dsp:nvSpPr>
      <dsp:spPr>
        <a:xfrm rot="5400000">
          <a:off x="4940420" y="-3303168"/>
          <a:ext cx="1519362" cy="8127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ctr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b="0" i="0" kern="1200" dirty="0" smtClean="0"/>
            <a:t>Üç çeşit spor içeceği vardır</a:t>
          </a:r>
          <a:endParaRPr lang="tr-TR" sz="3200" kern="1200" dirty="0"/>
        </a:p>
      </dsp:txBody>
      <dsp:txXfrm rot="-5400000">
        <a:off x="1636237" y="75184"/>
        <a:ext cx="8053561" cy="1371024"/>
      </dsp:txXfrm>
    </dsp:sp>
    <dsp:sp modelId="{AE3E10D5-DEEA-4A58-A2E4-E28C4038CAF4}">
      <dsp:nvSpPr>
        <dsp:cNvPr id="0" name=""/>
        <dsp:cNvSpPr/>
      </dsp:nvSpPr>
      <dsp:spPr>
        <a:xfrm rot="5400000">
          <a:off x="-350622" y="2404015"/>
          <a:ext cx="2337480" cy="16362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500" kern="1200" dirty="0"/>
        </a:p>
      </dsp:txBody>
      <dsp:txXfrm rot="-5400000">
        <a:off x="0" y="2871511"/>
        <a:ext cx="1636236" cy="701244"/>
      </dsp:txXfrm>
    </dsp:sp>
    <dsp:sp modelId="{4B93BC94-7B2B-4D67-AC45-454D0FED0020}">
      <dsp:nvSpPr>
        <dsp:cNvPr id="0" name=""/>
        <dsp:cNvSpPr/>
      </dsp:nvSpPr>
      <dsp:spPr>
        <a:xfrm rot="5400000">
          <a:off x="4940420" y="-1250790"/>
          <a:ext cx="1519362" cy="81277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0" i="0" u="sng" kern="1200" dirty="0" err="1" smtClean="0"/>
            <a:t>Hipotonik</a:t>
          </a:r>
          <a:r>
            <a:rPr lang="tr-TR" sz="2000" b="0" i="0" u="sng" kern="1200" dirty="0" smtClean="0"/>
            <a:t> içecekler</a:t>
          </a:r>
          <a:r>
            <a:rPr lang="tr-TR" sz="2000" b="0" i="0" kern="1200" dirty="0" smtClean="0"/>
            <a:t>: %4‟den daha az oranda karbonhidrat ile sıvı ve elektrolit içerirler. Karbonhidrata gerek duymayan sadece sıvı gereksinimi olan jokerler ve jimnastikçiler gibi sporculara uygundur. </a:t>
          </a:r>
          <a:endParaRPr lang="tr-TR" sz="2000" kern="1200" dirty="0"/>
        </a:p>
      </dsp:txBody>
      <dsp:txXfrm rot="-5400000">
        <a:off x="1636237" y="2127562"/>
        <a:ext cx="8053561" cy="1371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747CB-9846-4AE4-B617-BBB63672C10B}">
      <dsp:nvSpPr>
        <dsp:cNvPr id="0" name=""/>
        <dsp:cNvSpPr/>
      </dsp:nvSpPr>
      <dsp:spPr>
        <a:xfrm rot="5400000">
          <a:off x="-350279" y="353439"/>
          <a:ext cx="2335197" cy="1634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/>
        </a:p>
      </dsp:txBody>
      <dsp:txXfrm rot="-5400000">
        <a:off x="1" y="820478"/>
        <a:ext cx="1634638" cy="700559"/>
      </dsp:txXfrm>
    </dsp:sp>
    <dsp:sp modelId="{F9654FEB-96E7-4B85-B94C-67EF487770D6}">
      <dsp:nvSpPr>
        <dsp:cNvPr id="0" name=""/>
        <dsp:cNvSpPr/>
      </dsp:nvSpPr>
      <dsp:spPr>
        <a:xfrm rot="5400000">
          <a:off x="4940363" y="-3302565"/>
          <a:ext cx="1517878" cy="81293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0" i="0" u="sng" kern="1200" dirty="0" err="1" smtClean="0"/>
            <a:t>İzotonik</a:t>
          </a:r>
          <a:r>
            <a:rPr lang="tr-TR" sz="2000" b="0" i="0" u="sng" kern="1200" dirty="0" smtClean="0"/>
            <a:t> içecekler</a:t>
          </a:r>
          <a:r>
            <a:rPr lang="tr-TR" sz="2000" b="0" i="0" kern="1200" dirty="0" smtClean="0"/>
            <a:t>: %6-8 oranında karbonhidrat ile sıvı ve elektrolit içerirler. Bu tip spor içecekleri birçok sporcu için iyi bir seçimdir. Özellikle orta ve uzun mesafe koşu ve takım sporlarında çok uygundurlar. </a:t>
          </a:r>
          <a:r>
            <a:rPr lang="tr-TR" sz="2000" b="0" i="0" kern="1200" dirty="0" err="1" smtClean="0"/>
            <a:t>Powerade</a:t>
          </a:r>
          <a:r>
            <a:rPr lang="tr-TR" sz="2000" b="0" i="0" kern="1200" dirty="0" smtClean="0"/>
            <a:t>, </a:t>
          </a:r>
          <a:r>
            <a:rPr lang="tr-TR" sz="2000" b="0" i="0" kern="1200" dirty="0" err="1" smtClean="0"/>
            <a:t>Gatorade</a:t>
          </a:r>
          <a:r>
            <a:rPr lang="tr-TR" sz="2000" b="0" i="0" kern="1200" dirty="0" smtClean="0"/>
            <a:t>, </a:t>
          </a:r>
          <a:r>
            <a:rPr lang="tr-TR" sz="2000" b="0" i="0" kern="1200" dirty="0" err="1" smtClean="0"/>
            <a:t>Isostar</a:t>
          </a:r>
          <a:r>
            <a:rPr lang="tr-TR" sz="2000" b="0" i="0" kern="1200" dirty="0" smtClean="0"/>
            <a:t> </a:t>
          </a:r>
          <a:r>
            <a:rPr lang="tr-TR" sz="2000" b="0" i="0" kern="1200" dirty="0" err="1" smtClean="0"/>
            <a:t>izotonik</a:t>
          </a:r>
          <a:r>
            <a:rPr lang="tr-TR" sz="2000" b="0" i="0" kern="1200" dirty="0" smtClean="0"/>
            <a:t> sporcu içeceklerine örnektir</a:t>
          </a:r>
          <a:r>
            <a:rPr lang="tr-TR" sz="1600" b="0" i="0" kern="1200" dirty="0" smtClean="0"/>
            <a:t>.</a:t>
          </a:r>
          <a:endParaRPr lang="tr-TR" sz="1600" kern="1200" dirty="0"/>
        </a:p>
      </dsp:txBody>
      <dsp:txXfrm rot="-5400000">
        <a:off x="1634639" y="77256"/>
        <a:ext cx="8055231" cy="1369684"/>
      </dsp:txXfrm>
    </dsp:sp>
    <dsp:sp modelId="{E4E9006C-C911-4746-87B9-4AF5372D5EB0}">
      <dsp:nvSpPr>
        <dsp:cNvPr id="0" name=""/>
        <dsp:cNvSpPr/>
      </dsp:nvSpPr>
      <dsp:spPr>
        <a:xfrm rot="5400000">
          <a:off x="-350279" y="2403812"/>
          <a:ext cx="2335197" cy="1634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500" kern="1200" dirty="0"/>
        </a:p>
      </dsp:txBody>
      <dsp:txXfrm rot="-5400000">
        <a:off x="1" y="2870851"/>
        <a:ext cx="1634638" cy="700559"/>
      </dsp:txXfrm>
    </dsp:sp>
    <dsp:sp modelId="{3586440D-8A6C-427F-A5AC-CBEBB635E788}">
      <dsp:nvSpPr>
        <dsp:cNvPr id="0" name=""/>
        <dsp:cNvSpPr/>
      </dsp:nvSpPr>
      <dsp:spPr>
        <a:xfrm rot="5400000">
          <a:off x="4940363" y="-1252192"/>
          <a:ext cx="1517878" cy="81293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0" i="0" u="sng" kern="1200" dirty="0" err="1" smtClean="0"/>
            <a:t>Hipertonik</a:t>
          </a:r>
          <a:r>
            <a:rPr lang="tr-TR" sz="2000" b="0" i="0" u="sng" kern="1200" dirty="0" smtClean="0"/>
            <a:t> içecekler</a:t>
          </a:r>
          <a:r>
            <a:rPr lang="tr-TR" sz="2000" b="0" i="0" kern="1200" dirty="0" smtClean="0"/>
            <a:t>: %8‟den daha fazla oranda karbonhidrat içerirler. Egzersiz sonrası kas glikojen sentezini artırmak için ultra dayanıklılık egzersizlerinden sonra kullanılmalıdır. </a:t>
          </a:r>
          <a:r>
            <a:rPr lang="tr-TR" sz="2000" b="0" i="0" kern="1200" dirty="0" err="1" smtClean="0"/>
            <a:t>Gatorlode</a:t>
          </a:r>
          <a:r>
            <a:rPr lang="tr-TR" sz="2000" b="0" i="0" kern="1200" dirty="0" smtClean="0"/>
            <a:t>, </a:t>
          </a:r>
          <a:r>
            <a:rPr lang="tr-TR" sz="2000" b="0" i="0" kern="1200" dirty="0" err="1" smtClean="0"/>
            <a:t>Exceed</a:t>
          </a:r>
          <a:r>
            <a:rPr lang="tr-TR" sz="2000" b="0" i="0" kern="1200" dirty="0" smtClean="0"/>
            <a:t> High, </a:t>
          </a:r>
          <a:r>
            <a:rPr lang="tr-TR" sz="2000" b="0" i="0" kern="1200" dirty="0" err="1" smtClean="0"/>
            <a:t>Carboplex</a:t>
          </a:r>
          <a:r>
            <a:rPr lang="tr-TR" sz="2000" b="0" i="0" kern="1200" dirty="0" smtClean="0"/>
            <a:t> örnek verilebilir.</a:t>
          </a:r>
          <a:endParaRPr lang="tr-TR" sz="2000" kern="1200" dirty="0"/>
        </a:p>
      </dsp:txBody>
      <dsp:txXfrm rot="-5400000">
        <a:off x="1634639" y="2127629"/>
        <a:ext cx="8055231" cy="1369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B6F0B-9047-4DFC-AD40-3F89669D3A0B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EE68B-9626-45DD-8562-A0E69B264F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561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0B7EF-353E-410B-94CA-07DE37493A6F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1DB24-C8B0-4E92-9B83-6D358B947B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09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0446641-1E9A-43CD-BB7E-55F743F64D4C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tr-TR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27A85019-B406-44EB-8783-86FAB43C4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067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6641-1E9A-43CD-BB7E-55F743F64D4C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5019-B406-44EB-8783-86FAB43C4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758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6641-1E9A-43CD-BB7E-55F743F64D4C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5019-B406-44EB-8783-86FAB43C4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56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6641-1E9A-43CD-BB7E-55F743F64D4C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5019-B406-44EB-8783-86FAB43C4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5768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6641-1E9A-43CD-BB7E-55F743F64D4C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5019-B406-44EB-8783-86FAB43C4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6966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6641-1E9A-43CD-BB7E-55F743F64D4C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5019-B406-44EB-8783-86FAB43C4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28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6641-1E9A-43CD-BB7E-55F743F64D4C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5019-B406-44EB-8783-86FAB43C4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745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6641-1E9A-43CD-BB7E-55F743F64D4C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5019-B406-44EB-8783-86FAB43C4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904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6641-1E9A-43CD-BB7E-55F743F64D4C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5019-B406-44EB-8783-86FAB43C4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01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6641-1E9A-43CD-BB7E-55F743F64D4C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5019-B406-44EB-8783-86FAB43C4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160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6641-1E9A-43CD-BB7E-55F743F64D4C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5019-B406-44EB-8783-86FAB43C4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98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6641-1E9A-43CD-BB7E-55F743F64D4C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5019-B406-44EB-8783-86FAB43C4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173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6641-1E9A-43CD-BB7E-55F743F64D4C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5019-B406-44EB-8783-86FAB43C4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42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6641-1E9A-43CD-BB7E-55F743F64D4C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5019-B406-44EB-8783-86FAB43C4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577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6641-1E9A-43CD-BB7E-55F743F64D4C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5019-B406-44EB-8783-86FAB43C4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2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6641-1E9A-43CD-BB7E-55F743F64D4C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5019-B406-44EB-8783-86FAB43C4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26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46641-1E9A-43CD-BB7E-55F743F64D4C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5019-B406-44EB-8783-86FAB43C4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589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0446641-1E9A-43CD-BB7E-55F743F64D4C}" type="datetimeFigureOut">
              <a:rPr lang="tr-TR" smtClean="0"/>
              <a:t>8.11.2017</a:t>
            </a:fld>
            <a:endParaRPr lang="tr-TR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7A85019-B406-44EB-8783-86FAB43C48C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966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SPORCU İÇECEKLERİ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4008" y="2354118"/>
            <a:ext cx="8761413" cy="3416300"/>
          </a:xfrm>
        </p:spPr>
        <p:txBody>
          <a:bodyPr/>
          <a:lstStyle/>
          <a:p>
            <a:pPr algn="just"/>
            <a:r>
              <a:rPr lang="tr-TR" dirty="0" smtClean="0"/>
              <a:t>Spor </a:t>
            </a:r>
            <a:r>
              <a:rPr lang="tr-TR" dirty="0"/>
              <a:t>içecekleri; sporcunun kaybettiği sıvı ve elektrolitlerle birlikte </a:t>
            </a:r>
            <a:r>
              <a:rPr lang="tr-TR" dirty="0" smtClean="0"/>
              <a:t>karbonhidrat da </a:t>
            </a:r>
            <a:r>
              <a:rPr lang="tr-TR" dirty="0"/>
              <a:t>sağlayan, antrenman öncesi ve sonrası ile yarışma dönemlerinde en ideal </a:t>
            </a:r>
            <a:r>
              <a:rPr lang="tr-TR" dirty="0" smtClean="0"/>
              <a:t>sıvıdır.</a:t>
            </a:r>
            <a:endParaRPr lang="tr-TR" dirty="0" smtClean="0"/>
          </a:p>
          <a:p>
            <a:pPr algn="just"/>
            <a:endParaRPr lang="tr-TR" dirty="0"/>
          </a:p>
        </p:txBody>
      </p:sp>
      <p:pic>
        <p:nvPicPr>
          <p:cNvPr id="17410" name="Picture 2" descr="Sporcu içecekler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56" y="3963406"/>
            <a:ext cx="5874326" cy="2894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9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EBEBEB"/>
                </a:solidFill>
              </a:rPr>
              <a:t>Enerji İçecekleri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499"/>
            <a:ext cx="9928015" cy="399560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/>
              <a:t>Enerji içeceği,  </a:t>
            </a:r>
            <a:r>
              <a:rPr lang="tr-TR" sz="2400" dirty="0"/>
              <a:t>terimi de aslında yanlış adlandırılmaktadır ve standart </a:t>
            </a:r>
            <a:r>
              <a:rPr lang="tr-TR" sz="2400" dirty="0" smtClean="0"/>
              <a:t>bir meşrubattan </a:t>
            </a:r>
            <a:r>
              <a:rPr lang="tr-TR" sz="2400" dirty="0"/>
              <a:t>daha fazla enerji içermemektedir. Enerji içecekleri daha </a:t>
            </a:r>
            <a:r>
              <a:rPr lang="tr-TR" sz="2400" dirty="0" smtClean="0"/>
              <a:t>çok </a:t>
            </a:r>
            <a:r>
              <a:rPr lang="tr-TR" sz="2400" dirty="0" err="1" smtClean="0"/>
              <a:t>mental</a:t>
            </a:r>
            <a:r>
              <a:rPr lang="tr-TR" sz="2400" dirty="0"/>
              <a:t> </a:t>
            </a:r>
            <a:r>
              <a:rPr lang="tr-TR" sz="2400" dirty="0" smtClean="0"/>
              <a:t>uyarıcı </a:t>
            </a:r>
            <a:r>
              <a:rPr lang="tr-TR" sz="2400" dirty="0"/>
              <a:t>etkisi nedeniyle pazarlanmaktadır</a:t>
            </a:r>
            <a:r>
              <a:rPr lang="tr-TR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Enerji içeceklerindeki şeker miktarı (%10-12) çoğunlukla spor </a:t>
            </a:r>
            <a:r>
              <a:rPr lang="tr-TR" sz="2400" dirty="0" smtClean="0"/>
              <a:t>içeceklerinden (%</a:t>
            </a:r>
            <a:r>
              <a:rPr lang="tr-TR" sz="2400" dirty="0"/>
              <a:t>6-8) daha fazladır, bu nedenle sindirim-emilimi daha uzun sürer</a:t>
            </a:r>
            <a:r>
              <a:rPr lang="tr-TR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929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EBEBEB"/>
                </a:solidFill>
              </a:rPr>
              <a:t>Enerji İçecekleri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37335" cy="3416300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  <a:buClr>
                <a:srgbClr val="F5A408"/>
              </a:buClr>
            </a:pP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Spor içecekleri yerine, enerji içecekleri tüketildiğinde yüksek şeker konsantrasyonu, </a:t>
            </a:r>
            <a:r>
              <a:rPr lang="tr-TR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rehidrasyonu</a:t>
            </a: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yavaşlatır. Bu yüzden uzun süreli yoğun aktivitelerde uygun değildir.</a:t>
            </a:r>
          </a:p>
          <a:p>
            <a:pPr lvl="0" algn="just">
              <a:lnSpc>
                <a:spcPct val="150000"/>
              </a:lnSpc>
              <a:buClr>
                <a:srgbClr val="F5A408"/>
              </a:buClr>
            </a:pP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Ayrıca spor içecekleri kafein içermeyip, uyarıcı etkiye de sahip değildirler.</a:t>
            </a:r>
          </a:p>
          <a:p>
            <a:pPr lvl="0" algn="just">
              <a:lnSpc>
                <a:spcPct val="150000"/>
              </a:lnSpc>
              <a:buClr>
                <a:srgbClr val="F5A408"/>
              </a:buClr>
            </a:pP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Popüler enerji içecekleri ise (</a:t>
            </a:r>
            <a:r>
              <a:rPr lang="tr-TR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Rockstar</a:t>
            </a: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tr-TR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Red</a:t>
            </a: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tr-TR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Bull</a:t>
            </a: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Monster) 85 mg/250 </a:t>
            </a:r>
            <a:r>
              <a:rPr lang="tr-TR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mL</a:t>
            </a: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kafein, şeker içermeyen çeşitleri ise yaklaşık 120 mg kafein/250 </a:t>
            </a:r>
            <a:r>
              <a:rPr lang="tr-TR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mL</a:t>
            </a: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içermektedir.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501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37052" y="827830"/>
            <a:ext cx="8761413" cy="728480"/>
          </a:xfrm>
        </p:spPr>
        <p:txBody>
          <a:bodyPr/>
          <a:lstStyle/>
          <a:p>
            <a:r>
              <a:rPr lang="tr-TR" sz="2800" b="1" dirty="0" smtClean="0"/>
              <a:t>Bazı sporcu içecekleri ve diğer içeceklerin karşılaştırılması</a:t>
            </a:r>
            <a:endParaRPr lang="tr-TR" sz="28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6680" t="30966" r="21782" b="13163"/>
          <a:stretch/>
        </p:blipFill>
        <p:spPr>
          <a:xfrm>
            <a:off x="1145753" y="1676401"/>
            <a:ext cx="99922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SPORCU İÇECEKLERİ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395365"/>
              </p:ext>
            </p:extLst>
          </p:nvPr>
        </p:nvGraphicFramePr>
        <p:xfrm>
          <a:off x="277091" y="2147455"/>
          <a:ext cx="9763967" cy="439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 descr="İlgili resi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865" y="2909453"/>
            <a:ext cx="1212599" cy="121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koşucu karikatür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188" y="4225635"/>
            <a:ext cx="1245060" cy="106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kaslı sporcu karikatür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658" y="5294312"/>
            <a:ext cx="936120" cy="132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SPORCU İÇECEKLERİ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376308"/>
              </p:ext>
            </p:extLst>
          </p:nvPr>
        </p:nvGraphicFramePr>
        <p:xfrm>
          <a:off x="277091" y="2147455"/>
          <a:ext cx="9763967" cy="4391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 descr="İlgili resi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865" y="2909453"/>
            <a:ext cx="1212599" cy="121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koşucu karikatür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188" y="4225635"/>
            <a:ext cx="1245060" cy="106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kaslı sporcu karikatür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658" y="5294312"/>
            <a:ext cx="936120" cy="132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SPORCU İÇECEKLERİ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8373" y="2996587"/>
            <a:ext cx="7060792" cy="337650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Karbonhidratları %6-8 konsantrasyonunda bulunduran solüsyonların, </a:t>
            </a:r>
            <a:r>
              <a:rPr lang="tr-TR" sz="2400" dirty="0" smtClean="0"/>
              <a:t>özellikle 60 </a:t>
            </a:r>
            <a:r>
              <a:rPr lang="tr-TR" sz="2400" dirty="0"/>
              <a:t>dakikadan daha uzun süren dayanıklılık/ultra-dayanıklılık egzersizlerde </a:t>
            </a:r>
            <a:r>
              <a:rPr lang="tr-TR" sz="2400" dirty="0" smtClean="0"/>
              <a:t>sporcu performansına katkı sağlar. </a:t>
            </a:r>
          </a:p>
        </p:txBody>
      </p:sp>
      <p:pic>
        <p:nvPicPr>
          <p:cNvPr id="19460" name="Picture 4" descr="sporcu içeceği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r="25993"/>
          <a:stretch/>
        </p:blipFill>
        <p:spPr bwMode="auto">
          <a:xfrm>
            <a:off x="7509165" y="2367397"/>
            <a:ext cx="4170219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4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EBEBEB"/>
                </a:solidFill>
              </a:rPr>
              <a:t>SPORCU İÇECEKLERİ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9729711" cy="3416300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50000"/>
              </a:lnSpc>
              <a:buClr>
                <a:srgbClr val="F5A408"/>
              </a:buClr>
            </a:pP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Egzersizin süresi 60 dakikayı aştığında, spor içecekleri çalışan kasların enerji kaynağı olarak yararlı olabilecek ve ince </a:t>
            </a:r>
            <a:r>
              <a:rPr lang="tr-TR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barsaklardan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su ve glikozun emilimini hızlandırabilecektir.</a:t>
            </a:r>
          </a:p>
          <a:p>
            <a:pPr lvl="0" algn="just">
              <a:lnSpc>
                <a:spcPct val="150000"/>
              </a:lnSpc>
              <a:buClr>
                <a:srgbClr val="F5A408"/>
              </a:buClr>
            </a:pPr>
            <a:r>
              <a:rPr lang="fi-FI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Bir saat veya daha kısa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süren aktiviteler öncesinde ve süresince sade su, sporcu için uygun bir içecektir. İdeal spor içecekleri kaybedilen sıvıyı ve enerjiyi yerine koyabilmek amacıyla kullanılmalıdır.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125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Sporcu İçeceklerinin Avantajları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3" y="2298700"/>
            <a:ext cx="8761413" cy="4559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Karbonhidrattan zengin (%6-8) olup, sodyum (10-20 </a:t>
            </a:r>
            <a:r>
              <a:rPr lang="tr-TR" sz="2400" dirty="0" err="1"/>
              <a:t>mmol</a:t>
            </a:r>
            <a:r>
              <a:rPr lang="tr-TR" sz="2400" dirty="0"/>
              <a:t>/L) ve potasyum (</a:t>
            </a:r>
            <a:r>
              <a:rPr lang="tr-TR" sz="2400" dirty="0" smtClean="0"/>
              <a:t>3-5 </a:t>
            </a:r>
            <a:r>
              <a:rPr lang="tr-TR" sz="2400" dirty="0" err="1" smtClean="0"/>
              <a:t>mmol</a:t>
            </a:r>
            <a:r>
              <a:rPr lang="tr-TR" sz="2400" dirty="0" smtClean="0"/>
              <a:t>/L</a:t>
            </a:r>
            <a:r>
              <a:rPr lang="tr-TR" sz="2400" dirty="0"/>
              <a:t>) içermektedir</a:t>
            </a:r>
            <a:r>
              <a:rPr lang="tr-TR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Tadının beğenilmesi nedeniyle, suya göre sıvı tüketimine daha fazla </a:t>
            </a:r>
            <a:r>
              <a:rPr lang="tr-TR" sz="2400" dirty="0" smtClean="0"/>
              <a:t>katkıda bulunmakta </a:t>
            </a:r>
            <a:r>
              <a:rPr lang="tr-TR" sz="2400" dirty="0"/>
              <a:t>ve sıvı alımı terle kaybedilen miktara çok </a:t>
            </a:r>
            <a:r>
              <a:rPr lang="tr-TR" sz="2400" dirty="0" smtClean="0"/>
              <a:t>yaklaşmaktadır.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Mideden hızla boşalmakta, ince </a:t>
            </a:r>
            <a:r>
              <a:rPr lang="tr-TR" sz="2400" dirty="0" err="1"/>
              <a:t>barsaklardan</a:t>
            </a:r>
            <a:r>
              <a:rPr lang="tr-TR" sz="2400" dirty="0"/>
              <a:t> hızla emilmektedir</a:t>
            </a:r>
            <a:r>
              <a:rPr lang="tr-TR" sz="2400" dirty="0" smtClean="0"/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52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EBEBEB"/>
                </a:solidFill>
              </a:rPr>
              <a:t>Sporcu İçeceklerinin Avantajları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9586492" cy="3852384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  <a:buClr>
                <a:srgbClr val="F5A408"/>
              </a:buClr>
            </a:pP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Sıvı, elektrolit ve karbonhidrat kaybını karşılayarak, performansı artırmaktadır.</a:t>
            </a:r>
          </a:p>
          <a:p>
            <a:pPr lvl="0">
              <a:lnSpc>
                <a:spcPct val="150000"/>
              </a:lnSpc>
              <a:buClr>
                <a:srgbClr val="F5A408"/>
              </a:buClr>
            </a:pP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Egzersiz sonrası karbonhidrat desteği sağlayarak, karbonhidrat </a:t>
            </a:r>
            <a:r>
              <a:rPr lang="tr-TR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rejenerasyonu</a:t>
            </a: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sağlamakta, </a:t>
            </a:r>
            <a:r>
              <a:rPr lang="tr-TR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immün</a:t>
            </a: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sistem baskılanmasını azaltmaktadır.</a:t>
            </a:r>
          </a:p>
          <a:p>
            <a:pPr lvl="0">
              <a:lnSpc>
                <a:spcPct val="150000"/>
              </a:lnSpc>
              <a:buClr>
                <a:srgbClr val="F5A408"/>
              </a:buClr>
            </a:pP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Sodyum desteği ise, susama isteğinin sürdürülmesini ve idrar kaybını önleyerek, tüketilen sıvının vücutta kalmasını artırmaktadır.</a:t>
            </a:r>
          </a:p>
          <a:p>
            <a:pPr lvl="0">
              <a:lnSpc>
                <a:spcPct val="150000"/>
              </a:lnSpc>
              <a:buClr>
                <a:srgbClr val="F5A408"/>
              </a:buClr>
            </a:pPr>
            <a:r>
              <a:rPr lang="tr-TR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Bu yararları sağlamadığı durumlarda bile, performansı olumsuz yönde etkilememektedir.</a:t>
            </a:r>
          </a:p>
          <a:p>
            <a:pPr lvl="0">
              <a:buClr>
                <a:srgbClr val="F5A408"/>
              </a:buClr>
            </a:pPr>
            <a:endParaRPr lang="tr-T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000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Enerji İçecekleri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6809" y="2381827"/>
            <a:ext cx="10829227" cy="3416300"/>
          </a:xfrm>
        </p:spPr>
        <p:txBody>
          <a:bodyPr>
            <a:normAutofit/>
          </a:bodyPr>
          <a:lstStyle/>
          <a:p>
            <a:pPr algn="ctr"/>
            <a:r>
              <a:rPr lang="tr-TR" sz="3200" dirty="0"/>
              <a:t>Enerji içecekleri genellikle spor içecekleriyle karıştırılmaktadır. </a:t>
            </a:r>
          </a:p>
          <a:p>
            <a:pPr marL="0" indent="0" algn="just">
              <a:buNone/>
            </a:pPr>
            <a:endParaRPr lang="tr-TR" dirty="0"/>
          </a:p>
        </p:txBody>
      </p:sp>
      <p:pic>
        <p:nvPicPr>
          <p:cNvPr id="20482" name="Picture 2" descr="enerji içecekler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809" y="3548809"/>
            <a:ext cx="557212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2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EBEBEB"/>
                </a:solidFill>
              </a:rPr>
              <a:t>Enerji İçecekleri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58521" cy="39515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Türk Gıda </a:t>
            </a:r>
            <a:r>
              <a:rPr lang="tr-TR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Kodeksi‟ne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göre enerji içecekleri; bileşimindeki yararlanılabilir karbonhidrat içeriği nedeniyle insan vücuduna enerji sağlayan ve ürün özelliklerinde limitleri belirlenen fonksiyonel maddeleri (alkol, </a:t>
            </a:r>
            <a:r>
              <a:rPr lang="tr-TR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inositol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kafein, </a:t>
            </a:r>
            <a:r>
              <a:rPr lang="tr-TR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taurin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tr-TR" sz="24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glucronolactone</a:t>
            </a:r>
            <a:r>
              <a:rPr lang="tr-T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), vitamin ve mineralleri de içeren içecekleri ifade etmektedir. İçeriği bu uyarıcı maddeler nedeniyle bilişsel performansı (hafıza, dikkat…) artırır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0956602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1070</TotalTime>
  <Words>524</Words>
  <Application>Microsoft Office PowerPoint</Application>
  <PresentationFormat>Geniş ekran</PresentationFormat>
  <Paragraphs>34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İyon Toplantı Odası</vt:lpstr>
      <vt:lpstr>SPORCU İÇECEKLERİ</vt:lpstr>
      <vt:lpstr>SPORCU İÇECEKLERİ</vt:lpstr>
      <vt:lpstr>SPORCU İÇECEKLERİ</vt:lpstr>
      <vt:lpstr>SPORCU İÇECEKLERİ</vt:lpstr>
      <vt:lpstr>SPORCU İÇECEKLERİ</vt:lpstr>
      <vt:lpstr>Sporcu İçeceklerinin Avantajları</vt:lpstr>
      <vt:lpstr>Sporcu İçeceklerinin Avantajları</vt:lpstr>
      <vt:lpstr>Enerji İçecekleri</vt:lpstr>
      <vt:lpstr>Enerji İçecekleri</vt:lpstr>
      <vt:lpstr>Enerji İçecekleri</vt:lpstr>
      <vt:lpstr>Enerji İçecekleri</vt:lpstr>
      <vt:lpstr>Bazı sporcu içecekleri ve diğer içeceklerin karşılaştırılması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SPORCULARDA SIVI TÜKETİMİ</dc:title>
  <dc:creator>ömer</dc:creator>
  <cp:lastModifiedBy>exper</cp:lastModifiedBy>
  <cp:revision>40</cp:revision>
  <cp:lastPrinted>2017-11-03T09:44:42Z</cp:lastPrinted>
  <dcterms:created xsi:type="dcterms:W3CDTF">2017-11-01T06:45:21Z</dcterms:created>
  <dcterms:modified xsi:type="dcterms:W3CDTF">2017-11-08T11:01:57Z</dcterms:modified>
</cp:coreProperties>
</file>