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85" r:id="rId4"/>
    <p:sldId id="286" r:id="rId5"/>
    <p:sldId id="287" r:id="rId6"/>
    <p:sldId id="288" r:id="rId7"/>
    <p:sldId id="289" r:id="rId8"/>
    <p:sldId id="293" r:id="rId9"/>
    <p:sldId id="290" r:id="rId10"/>
    <p:sldId id="294" r:id="rId11"/>
    <p:sldId id="291" r:id="rId12"/>
    <p:sldId id="292"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98" d="100"/>
          <a:sy n="98" d="100"/>
        </p:scale>
        <p:origin x="116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15.11.2018</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Eğitim Ekonomisi Dersi Notları – </a:t>
            </a:r>
            <a:r>
              <a:rPr lang="tr-TR" sz="2200" b="1" dirty="0"/>
              <a:t>3</a:t>
            </a: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buNone/>
            </a:pPr>
            <a:endParaRPr lang="tr-TR" dirty="0" smtClean="0"/>
          </a:p>
          <a:p>
            <a:pPr>
              <a:buNone/>
            </a:pPr>
            <a:endParaRPr lang="tr-TR" dirty="0"/>
          </a:p>
          <a:p>
            <a:pPr>
              <a:buNone/>
            </a:pPr>
            <a:r>
              <a:rPr lang="tr-TR" dirty="0" smtClean="0"/>
              <a:t>* Üretilmiş </a:t>
            </a:r>
            <a:r>
              <a:rPr lang="tr-TR" dirty="0"/>
              <a:t>üretim araçları daha nitelikli ve üretken hale getirildiği takdirde eğitim alanında nicel ve nitel olarak gelişim sağlanabilir mi?</a:t>
            </a:r>
          </a:p>
          <a:p>
            <a:pPr>
              <a:buNone/>
            </a:pPr>
            <a:r>
              <a:rPr lang="tr-TR" dirty="0"/>
              <a:t>* Eğitim ile toprak (tabiat) arasında nasıl bir bağ kurulabilir?</a:t>
            </a:r>
          </a:p>
          <a:p>
            <a:endParaRPr lang="tr-TR" dirty="0"/>
          </a:p>
        </p:txBody>
      </p:sp>
    </p:spTree>
    <p:extLst>
      <p:ext uri="{BB962C8B-B14F-4D97-AF65-F5344CB8AC3E}">
        <p14:creationId xmlns:p14="http://schemas.microsoft.com/office/powerpoint/2010/main" val="1547175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85000" lnSpcReduction="10000"/>
          </a:bodyPr>
          <a:lstStyle/>
          <a:p>
            <a:pPr>
              <a:buNone/>
            </a:pPr>
            <a:r>
              <a:rPr lang="tr-TR" dirty="0" smtClean="0"/>
              <a:t> * Eğitim ile işgücü (ve girişimci) arasında nasıl bir ilişki vardır?</a:t>
            </a:r>
          </a:p>
          <a:p>
            <a:pPr>
              <a:buNone/>
            </a:pPr>
            <a:r>
              <a:rPr lang="tr-TR" dirty="0" smtClean="0"/>
              <a:t> * Eğitim almış kişi daha nitelikli ve çok miktarda mal ve hizmet üretebilir mi?</a:t>
            </a:r>
          </a:p>
          <a:p>
            <a:pPr>
              <a:buNone/>
            </a:pPr>
            <a:r>
              <a:rPr lang="tr-TR" dirty="0" smtClean="0"/>
              <a:t>   * Eğitim almış kişi daha rahat iş bulup, daha elverişli koşullarda (daha yüksek ücret, daha iyi özlük hakları (iş güvencesi, kariyer güvencesi, sosyal güvenlik hakları gibi), daha elverişli çalışma koşulları ile istihdam edilebilir mi?</a:t>
            </a:r>
          </a:p>
          <a:p>
            <a:pPr>
              <a:buNone/>
            </a:pPr>
            <a:r>
              <a:rPr lang="tr-TR" dirty="0" smtClean="0"/>
              <a:t>   * Eğitim almış kişi aldığı eğitimin program içeriği dolayısıyla mı elverişli koşullarda iş bulur yoksa sahip olduğu diploma dolayısıyla mı?</a:t>
            </a:r>
          </a:p>
          <a:p>
            <a:pPr>
              <a:buNone/>
            </a:pPr>
            <a:r>
              <a:rPr lang="tr-TR" dirty="0" smtClean="0"/>
              <a:t>   </a:t>
            </a:r>
          </a:p>
          <a:p>
            <a:pPr>
              <a:buNone/>
            </a:pPr>
            <a:r>
              <a:rPr lang="tr-TR" dirty="0" smtClean="0"/>
              <a:t> </a:t>
            </a:r>
            <a:r>
              <a:rPr lang="tr-TR" dirty="0" err="1" smtClean="0">
                <a:solidFill>
                  <a:srgbClr val="FF0000"/>
                </a:solidFill>
              </a:rPr>
              <a:t>Overeducated</a:t>
            </a:r>
            <a:r>
              <a:rPr lang="tr-TR" dirty="0" smtClean="0">
                <a:solidFill>
                  <a:srgbClr val="FF0000"/>
                </a:solidFill>
              </a:rPr>
              <a:t> – </a:t>
            </a:r>
            <a:r>
              <a:rPr lang="tr-TR" dirty="0" err="1" smtClean="0">
                <a:solidFill>
                  <a:srgbClr val="FF0000"/>
                </a:solidFill>
              </a:rPr>
              <a:t>educate</a:t>
            </a:r>
            <a:r>
              <a:rPr lang="tr-TR" dirty="0" smtClean="0">
                <a:solidFill>
                  <a:srgbClr val="FF0000"/>
                </a:solidFill>
              </a:rPr>
              <a:t> </a:t>
            </a:r>
            <a:r>
              <a:rPr lang="tr-TR" dirty="0" err="1" smtClean="0">
                <a:solidFill>
                  <a:srgbClr val="FF0000"/>
                </a:solidFill>
              </a:rPr>
              <a:t>more</a:t>
            </a:r>
            <a:r>
              <a:rPr lang="tr-TR" dirty="0" smtClean="0">
                <a:solidFill>
                  <a:srgbClr val="FF0000"/>
                </a:solidFill>
              </a:rPr>
              <a:t> </a:t>
            </a:r>
            <a:r>
              <a:rPr lang="tr-TR" dirty="0" err="1" smtClean="0">
                <a:solidFill>
                  <a:srgbClr val="FF0000"/>
                </a:solidFill>
              </a:rPr>
              <a:t>than</a:t>
            </a:r>
            <a:r>
              <a:rPr lang="tr-TR" dirty="0" smtClean="0">
                <a:solidFill>
                  <a:srgbClr val="FF0000"/>
                </a:solidFill>
              </a:rPr>
              <a:t> </a:t>
            </a:r>
            <a:r>
              <a:rPr lang="tr-TR" dirty="0" err="1" smtClean="0">
                <a:solidFill>
                  <a:srgbClr val="FF0000"/>
                </a:solidFill>
              </a:rPr>
              <a:t>necessary</a:t>
            </a:r>
            <a:endParaRPr lang="tr-TR" dirty="0" smtClean="0">
              <a:solidFill>
                <a:srgbClr val="FF0000"/>
              </a:solidFill>
            </a:endParaRPr>
          </a:p>
          <a:p>
            <a:pPr>
              <a:buNone/>
            </a:pPr>
            <a:endParaRPr lang="tr-TR" dirty="0" smtClean="0"/>
          </a:p>
          <a:p>
            <a:pPr>
              <a:buNone/>
            </a:pPr>
            <a:r>
              <a:rPr lang="tr-TR" dirty="0" smtClean="0"/>
              <a:t>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
            </a:r>
            <a:br>
              <a:rPr lang="tr-TR" dirty="0" smtClean="0"/>
            </a:br>
            <a:r>
              <a:rPr lang="tr-TR" sz="3100" dirty="0" smtClean="0">
                <a:solidFill>
                  <a:srgbClr val="0070C0"/>
                </a:solidFill>
                <a:latin typeface="Arial" pitchFamily="34" charset="0"/>
                <a:cs typeface="Arial" pitchFamily="34" charset="0"/>
              </a:rPr>
              <a:t>Eğitimle İstihdam Arasındaki İlişkileri Açıklamaya Yönelik Kuramlar</a:t>
            </a:r>
            <a:endParaRPr lang="tr-TR" sz="3100" dirty="0">
              <a:solidFill>
                <a:srgbClr val="0070C0"/>
              </a:solidFill>
              <a:latin typeface="Arial" pitchFamily="34" charset="0"/>
              <a:cs typeface="Arial" pitchFamily="34" charset="0"/>
            </a:endParaRPr>
          </a:p>
        </p:txBody>
      </p:sp>
      <p:sp>
        <p:nvSpPr>
          <p:cNvPr id="3" name="2 İçerik Yer Tutucusu"/>
          <p:cNvSpPr>
            <a:spLocks noGrp="1"/>
          </p:cNvSpPr>
          <p:nvPr>
            <p:ph sz="quarter" idx="1"/>
          </p:nvPr>
        </p:nvSpPr>
        <p:spPr/>
        <p:txBody>
          <a:bodyPr/>
          <a:lstStyle/>
          <a:p>
            <a:pPr>
              <a:buNone/>
            </a:pPr>
            <a:endParaRPr lang="tr-TR" dirty="0" smtClean="0"/>
          </a:p>
          <a:p>
            <a:pPr>
              <a:buNone/>
            </a:pPr>
            <a:r>
              <a:rPr lang="tr-TR" dirty="0" smtClean="0"/>
              <a:t>* İnsan Sermayesi Kuramı (Beşeri Sermaye Kavramsallaştırması)</a:t>
            </a:r>
          </a:p>
          <a:p>
            <a:pPr>
              <a:buNone/>
            </a:pPr>
            <a:r>
              <a:rPr lang="tr-TR" dirty="0" smtClean="0"/>
              <a:t>* Eleme Hipotezi</a:t>
            </a:r>
          </a:p>
          <a:p>
            <a:pPr>
              <a:buNone/>
            </a:pPr>
            <a:r>
              <a:rPr lang="tr-TR" dirty="0" smtClean="0"/>
              <a:t>* Kuyruk Hipotezi</a:t>
            </a:r>
          </a:p>
          <a:p>
            <a:pPr>
              <a:buNone/>
            </a:pPr>
            <a:r>
              <a:rPr lang="tr-TR" dirty="0" smtClean="0"/>
              <a:t>* Bölünmüş İşgücü Piyasası Kuramları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solidFill>
                  <a:srgbClr val="FF0000"/>
                </a:solidFill>
              </a:rPr>
              <a:t>Hatırlayalım!</a:t>
            </a:r>
            <a:endParaRPr lang="tr-TR" sz="3200" b="1" dirty="0">
              <a:solidFill>
                <a:srgbClr val="FF0000"/>
              </a:solidFill>
            </a:endParaRPr>
          </a:p>
        </p:txBody>
      </p:sp>
      <p:sp>
        <p:nvSpPr>
          <p:cNvPr id="3" name="2 İçerik Yer Tutucusu"/>
          <p:cNvSpPr>
            <a:spLocks noGrp="1"/>
          </p:cNvSpPr>
          <p:nvPr>
            <p:ph sz="quarter" idx="1"/>
          </p:nvPr>
        </p:nvSpPr>
        <p:spPr/>
        <p:txBody>
          <a:bodyPr>
            <a:normAutofit/>
          </a:bodyPr>
          <a:lstStyle/>
          <a:p>
            <a:pPr algn="just"/>
            <a:endParaRPr lang="tr-TR" sz="2400" dirty="0" smtClean="0">
              <a:solidFill>
                <a:srgbClr val="0070C0"/>
              </a:solidFill>
              <a:latin typeface="Arial" panose="020B0604020202020204" pitchFamily="34" charset="0"/>
              <a:cs typeface="Arial" panose="020B0604020202020204" pitchFamily="34" charset="0"/>
            </a:endParaRPr>
          </a:p>
          <a:p>
            <a:pPr algn="just"/>
            <a:r>
              <a:rPr lang="tr-TR" sz="2400" dirty="0" smtClean="0">
                <a:solidFill>
                  <a:srgbClr val="0070C0"/>
                </a:solidFill>
                <a:latin typeface="Arial" panose="020B0604020202020204" pitchFamily="34" charset="0"/>
                <a:cs typeface="Arial" panose="020B0604020202020204" pitchFamily="34" charset="0"/>
              </a:rPr>
              <a:t>Eğitim ekonomisi, ekonomi disiplininin temel kavram ve kuramları üzerinden eğitsel konuları çözümlemeyi hedefleyen bir akademik disiplindir. </a:t>
            </a:r>
            <a:r>
              <a:rPr lang="tr-TR" sz="2400" dirty="0" smtClean="0">
                <a:latin typeface="Arial" panose="020B0604020202020204" pitchFamily="34" charset="0"/>
                <a:cs typeface="Arial" panose="020B0604020202020204" pitchFamily="34" charset="0"/>
              </a:rPr>
              <a:t>Bir başka ifade ile, eğitsel gerçekliği ekonominin kuram, kavram ve yaklaşımları ile çözümlemeyi hedefleyen bilimsel bir çalışma alanıdır.</a:t>
            </a:r>
          </a:p>
          <a:p>
            <a:pPr algn="just"/>
            <a:r>
              <a:rPr lang="tr-TR" sz="2400" dirty="0" smtClean="0">
                <a:latin typeface="Arial" panose="020B0604020202020204" pitchFamily="34" charset="0"/>
                <a:cs typeface="Arial" panose="020B0604020202020204" pitchFamily="34" charset="0"/>
              </a:rPr>
              <a:t>Bu hafta eğitim-istihdam ilişkileri konusu üzerinde durulacaktır.</a:t>
            </a:r>
          </a:p>
          <a:p>
            <a:pPr algn="just">
              <a:buNone/>
            </a:pPr>
            <a:endParaRPr lang="tr-TR" sz="2400" dirty="0" smtClean="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28662" y="214290"/>
            <a:ext cx="7772400" cy="1143000"/>
          </a:xfrm>
        </p:spPr>
        <p:txBody>
          <a:bodyPr>
            <a:normAutofit/>
          </a:bodyPr>
          <a:lstStyle/>
          <a:p>
            <a:pPr algn="ctr"/>
            <a:r>
              <a:rPr lang="tr-TR" sz="2400" b="1" dirty="0" smtClean="0">
                <a:solidFill>
                  <a:srgbClr val="0070C0"/>
                </a:solidFill>
                <a:latin typeface="Arial" pitchFamily="34" charset="0"/>
                <a:cs typeface="Arial" pitchFamily="34" charset="0"/>
              </a:rPr>
              <a:t>Eğitim ve İstihdam</a:t>
            </a:r>
            <a:endParaRPr lang="tr-TR" sz="2400" b="1" dirty="0">
              <a:solidFill>
                <a:srgbClr val="0070C0"/>
              </a:solidFill>
              <a:latin typeface="Arial" pitchFamily="34" charset="0"/>
              <a:cs typeface="Arial" pitchFamily="34" charset="0"/>
            </a:endParaRPr>
          </a:p>
        </p:txBody>
      </p:sp>
      <p:sp>
        <p:nvSpPr>
          <p:cNvPr id="3" name="2 İçerik Yer Tutucusu"/>
          <p:cNvSpPr>
            <a:spLocks noGrp="1"/>
          </p:cNvSpPr>
          <p:nvPr>
            <p:ph sz="quarter" idx="1"/>
          </p:nvPr>
        </p:nvSpPr>
        <p:spPr/>
        <p:txBody>
          <a:bodyPr>
            <a:normAutofit fontScale="92500" lnSpcReduction="20000"/>
          </a:bodyPr>
          <a:lstStyle/>
          <a:p>
            <a:pPr algn="ctr">
              <a:buNone/>
            </a:pPr>
            <a:r>
              <a:rPr lang="tr-TR" b="1" dirty="0" smtClean="0">
                <a:solidFill>
                  <a:srgbClr val="FF0000"/>
                </a:solidFill>
                <a:latin typeface="Arial" pitchFamily="34" charset="0"/>
                <a:cs typeface="Arial" pitchFamily="34" charset="0"/>
              </a:rPr>
              <a:t>İşgücü  </a:t>
            </a:r>
          </a:p>
          <a:p>
            <a:pPr algn="just">
              <a:buNone/>
            </a:pPr>
            <a:r>
              <a:rPr lang="tr-TR" dirty="0" smtClean="0">
                <a:latin typeface="Arial" pitchFamily="34" charset="0"/>
                <a:cs typeface="Arial" pitchFamily="34" charset="0"/>
              </a:rPr>
              <a:t>    </a:t>
            </a:r>
            <a:r>
              <a:rPr lang="tr-TR" b="1" dirty="0" smtClean="0">
                <a:solidFill>
                  <a:srgbClr val="FF0000"/>
                </a:solidFill>
                <a:latin typeface="Arial" pitchFamily="34" charset="0"/>
                <a:cs typeface="Arial" pitchFamily="34" charset="0"/>
              </a:rPr>
              <a:t>Genel tanım</a:t>
            </a:r>
            <a:r>
              <a:rPr lang="tr-TR" dirty="0" smtClean="0">
                <a:latin typeface="Arial" pitchFamily="34" charset="0"/>
                <a:cs typeface="Arial" pitchFamily="34" charset="0"/>
              </a:rPr>
              <a:t>:  Bir ülkede, kurumda ya da işletmede, üretime ya da herhangi bir işe katılan ve bunun gerçekleşmesini sağlayan insan emeğinin tümü.</a:t>
            </a:r>
          </a:p>
          <a:p>
            <a:pPr algn="just">
              <a:buNone/>
            </a:pPr>
            <a:r>
              <a:rPr lang="tr-TR" b="1" dirty="0" smtClean="0">
                <a:latin typeface="Arial" pitchFamily="34" charset="0"/>
                <a:cs typeface="Arial" pitchFamily="34" charset="0"/>
              </a:rPr>
              <a:t>    </a:t>
            </a:r>
            <a:r>
              <a:rPr lang="tr-TR" b="1" dirty="0" smtClean="0">
                <a:solidFill>
                  <a:srgbClr val="FF0000"/>
                </a:solidFill>
                <a:latin typeface="Arial" pitchFamily="34" charset="0"/>
                <a:cs typeface="Arial" pitchFamily="34" charset="0"/>
              </a:rPr>
              <a:t>Bağlamsal Tanım</a:t>
            </a:r>
            <a:r>
              <a:rPr lang="tr-TR" dirty="0" smtClean="0">
                <a:latin typeface="Arial" pitchFamily="34" charset="0"/>
                <a:cs typeface="Arial" pitchFamily="34" charset="0"/>
              </a:rPr>
              <a:t>: Etkin nüfus içinde yer alıp, cari ücret düzeyinde ve çalışma koşullarında çalışanlar ile işsizlerin toplamı. </a:t>
            </a:r>
          </a:p>
          <a:p>
            <a:pPr algn="just">
              <a:buNone/>
            </a:pPr>
            <a:r>
              <a:rPr lang="tr-TR" dirty="0" smtClean="0">
                <a:latin typeface="Arial" pitchFamily="34" charset="0"/>
                <a:cs typeface="Arial" pitchFamily="34" charset="0"/>
              </a:rPr>
              <a:t>    Toplam nüfustan çalışamayacak durumda olan nüfusun, örneğin 15 yaşından küçük, 65 yaşından büyük olanların, ev kadınlarının, öğrencilerin, mahkumların, ordu mensuplarının, çalışmasını engelleyen fiziksel veya zihinsel engeli olanların ve çalışmak istemeyenlerin çıkarılmasıyla ulaşılan nüfus.</a:t>
            </a:r>
          </a:p>
          <a:p>
            <a:pPr>
              <a:buNone/>
            </a:pPr>
            <a:endParaRPr lang="tr-TR" dirty="0" smtClean="0"/>
          </a:p>
          <a:p>
            <a:pPr>
              <a:buNone/>
            </a:pPr>
            <a:endParaRPr lang="tr-TR" dirty="0" smtClean="0"/>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2800" b="1" dirty="0" smtClean="0">
                <a:solidFill>
                  <a:srgbClr val="0070C0"/>
                </a:solidFill>
                <a:latin typeface="Arial" pitchFamily="34" charset="0"/>
                <a:cs typeface="Arial" pitchFamily="34" charset="0"/>
              </a:rPr>
              <a:t/>
            </a:r>
            <a:br>
              <a:rPr lang="tr-TR" sz="2800" b="1" dirty="0" smtClean="0">
                <a:solidFill>
                  <a:srgbClr val="0070C0"/>
                </a:solidFill>
                <a:latin typeface="Arial" pitchFamily="34" charset="0"/>
                <a:cs typeface="Arial" pitchFamily="34" charset="0"/>
              </a:rPr>
            </a:br>
            <a:r>
              <a:rPr lang="tr-TR" sz="2800" b="1" dirty="0" smtClean="0">
                <a:solidFill>
                  <a:srgbClr val="0070C0"/>
                </a:solidFill>
                <a:latin typeface="Arial" pitchFamily="34" charset="0"/>
                <a:cs typeface="Arial" pitchFamily="34" charset="0"/>
              </a:rPr>
              <a:t/>
            </a:r>
            <a:br>
              <a:rPr lang="tr-TR" sz="2800" b="1" dirty="0" smtClean="0">
                <a:solidFill>
                  <a:srgbClr val="0070C0"/>
                </a:solidFill>
                <a:latin typeface="Arial" pitchFamily="34" charset="0"/>
                <a:cs typeface="Arial" pitchFamily="34" charset="0"/>
              </a:rPr>
            </a:br>
            <a:r>
              <a:rPr lang="tr-TR" sz="2800" b="1" dirty="0" smtClean="0">
                <a:solidFill>
                  <a:srgbClr val="0070C0"/>
                </a:solidFill>
                <a:latin typeface="Arial" pitchFamily="34" charset="0"/>
                <a:cs typeface="Arial" pitchFamily="34" charset="0"/>
              </a:rPr>
              <a:t>Eğitimde işgücü kavramı ve kapsamı</a:t>
            </a:r>
            <a:br>
              <a:rPr lang="tr-TR" sz="2800" b="1" dirty="0" smtClean="0">
                <a:solidFill>
                  <a:srgbClr val="0070C0"/>
                </a:solidFill>
                <a:latin typeface="Arial" pitchFamily="34" charset="0"/>
                <a:cs typeface="Arial" pitchFamily="34" charset="0"/>
              </a:rPr>
            </a:br>
            <a:endParaRPr lang="tr-TR" sz="2800" b="1" dirty="0">
              <a:solidFill>
                <a:srgbClr val="0070C0"/>
              </a:solidFill>
              <a:latin typeface="Arial" pitchFamily="34" charset="0"/>
              <a:cs typeface="Arial" pitchFamily="34" charset="0"/>
            </a:endParaRPr>
          </a:p>
        </p:txBody>
      </p:sp>
      <p:sp>
        <p:nvSpPr>
          <p:cNvPr id="3" name="2 İçerik Yer Tutucusu"/>
          <p:cNvSpPr>
            <a:spLocks noGrp="1"/>
          </p:cNvSpPr>
          <p:nvPr>
            <p:ph sz="quarter" idx="1"/>
          </p:nvPr>
        </p:nvSpPr>
        <p:spPr/>
        <p:txBody>
          <a:bodyPr>
            <a:normAutofit/>
          </a:bodyPr>
          <a:lstStyle/>
          <a:p>
            <a:pPr algn="just">
              <a:buNone/>
            </a:pPr>
            <a:r>
              <a:rPr lang="tr-TR" b="1" dirty="0" smtClean="0">
                <a:solidFill>
                  <a:srgbClr val="FF0000"/>
                </a:solidFill>
                <a:latin typeface="Arial" pitchFamily="34" charset="0"/>
                <a:cs typeface="Arial" pitchFamily="34" charset="0"/>
              </a:rPr>
              <a:t>    Kavramsal Tanım:</a:t>
            </a:r>
          </a:p>
          <a:p>
            <a:pPr algn="just">
              <a:buNone/>
            </a:pPr>
            <a:r>
              <a:rPr lang="tr-TR" dirty="0" smtClean="0">
                <a:latin typeface="Arial" pitchFamily="34" charset="0"/>
                <a:cs typeface="Arial" pitchFamily="34" charset="0"/>
              </a:rPr>
              <a:t>    Bir ülkede bulunan eğitim kurumlarında eğitim/öğretim ve yetiştirme etkinliklerine hizmet verici/sunucu olarak katılan insan emeğinin tümü.</a:t>
            </a:r>
          </a:p>
          <a:p>
            <a:pPr algn="just">
              <a:buNone/>
            </a:pPr>
            <a:r>
              <a:rPr lang="tr-TR" b="1" dirty="0" smtClean="0">
                <a:solidFill>
                  <a:srgbClr val="FF0000"/>
                </a:solidFill>
                <a:latin typeface="Arial" pitchFamily="34" charset="0"/>
                <a:cs typeface="Arial" pitchFamily="34" charset="0"/>
              </a:rPr>
              <a:t>    Bağlamsal Tanım</a:t>
            </a:r>
            <a:r>
              <a:rPr lang="tr-TR" dirty="0" smtClean="0">
                <a:solidFill>
                  <a:srgbClr val="FF0000"/>
                </a:solidFill>
                <a:latin typeface="Arial" pitchFamily="34" charset="0"/>
                <a:cs typeface="Arial" pitchFamily="34" charset="0"/>
              </a:rPr>
              <a:t>: </a:t>
            </a:r>
          </a:p>
          <a:p>
            <a:pPr algn="just">
              <a:buNone/>
            </a:pPr>
            <a:r>
              <a:rPr lang="tr-TR" dirty="0" smtClean="0">
                <a:latin typeface="Arial" pitchFamily="34" charset="0"/>
                <a:cs typeface="Arial" pitchFamily="34" charset="0"/>
              </a:rPr>
              <a:t>    Etkin nüfus içinde yer alıp, cari ücret düzeyinde ve çalışma koşullarında eğitim kurumlarında eğitim/öğretim ve yetiştirme etkinliklerine hizmet verici/sunucu olarak katılanlar ile katılabilecek yeterliği ve isteği olanların toplamı. </a:t>
            </a:r>
          </a:p>
          <a:p>
            <a:pPr algn="just">
              <a:buNone/>
            </a:pPr>
            <a:endParaRPr lang="tr-TR" dirty="0" smtClean="0">
              <a:latin typeface="Arial" pitchFamily="34" charset="0"/>
              <a:cs typeface="Arial" pitchFamily="34" charset="0"/>
            </a:endParaRP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rgbClr val="0070C0"/>
                </a:solidFill>
                <a:latin typeface="Arial" pitchFamily="34" charset="0"/>
                <a:cs typeface="Arial" pitchFamily="34" charset="0"/>
              </a:rPr>
              <a:t>İstihdam Kavramı</a:t>
            </a:r>
            <a:endParaRPr lang="tr-TR" sz="2800" b="1" dirty="0">
              <a:solidFill>
                <a:srgbClr val="0070C0"/>
              </a:solidFill>
              <a:latin typeface="Arial" pitchFamily="34" charset="0"/>
              <a:cs typeface="Arial" pitchFamily="34" charset="0"/>
            </a:endParaRPr>
          </a:p>
        </p:txBody>
      </p:sp>
      <p:sp>
        <p:nvSpPr>
          <p:cNvPr id="3" name="2 İçerik Yer Tutucusu"/>
          <p:cNvSpPr>
            <a:spLocks noGrp="1"/>
          </p:cNvSpPr>
          <p:nvPr>
            <p:ph sz="quarter" idx="1"/>
          </p:nvPr>
        </p:nvSpPr>
        <p:spPr/>
        <p:txBody>
          <a:bodyPr>
            <a:normAutofit lnSpcReduction="10000"/>
          </a:bodyPr>
          <a:lstStyle/>
          <a:p>
            <a:pPr algn="just">
              <a:buNone/>
            </a:pPr>
            <a:r>
              <a:rPr lang="tr-TR" dirty="0" smtClean="0"/>
              <a:t>   </a:t>
            </a:r>
            <a:r>
              <a:rPr lang="tr-TR" b="1" dirty="0" smtClean="0">
                <a:solidFill>
                  <a:srgbClr val="FF0000"/>
                </a:solidFill>
              </a:rPr>
              <a:t>Ekonomide İstihdam</a:t>
            </a:r>
            <a:r>
              <a:rPr lang="tr-TR" dirty="0" smtClean="0"/>
              <a:t>: İstihdam(</a:t>
            </a:r>
            <a:r>
              <a:rPr lang="tr-TR" dirty="0" err="1" smtClean="0"/>
              <a:t>employment</a:t>
            </a:r>
            <a:r>
              <a:rPr lang="tr-TR" dirty="0" smtClean="0"/>
              <a:t>) üretim faktörlerinin gelir sağlamak amacıyla çalışması ya da çalıştırılmasıdır. Yani bir ülkede bulunan üretim faktörlerinin (sermaye, toprak (tabiat), işgücü ve kimi yaklaşımlara göre girişimci) mal ve hizmet üretmek üzere kullanılmasıdır.</a:t>
            </a:r>
          </a:p>
          <a:p>
            <a:pPr algn="just">
              <a:buNone/>
            </a:pPr>
            <a:r>
              <a:rPr lang="tr-TR" b="1" dirty="0" smtClean="0"/>
              <a:t>   Bu açıdan </a:t>
            </a:r>
            <a:r>
              <a:rPr lang="tr-TR" b="1" dirty="0" smtClean="0">
                <a:solidFill>
                  <a:srgbClr val="FF0000"/>
                </a:solidFill>
              </a:rPr>
              <a:t>tam istihdam </a:t>
            </a:r>
            <a:r>
              <a:rPr lang="tr-TR" b="1" dirty="0" smtClean="0"/>
              <a:t>ve </a:t>
            </a:r>
            <a:r>
              <a:rPr lang="tr-TR" b="1" dirty="0" smtClean="0">
                <a:solidFill>
                  <a:srgbClr val="FF0000"/>
                </a:solidFill>
              </a:rPr>
              <a:t>eksik istihdam </a:t>
            </a:r>
            <a:r>
              <a:rPr lang="tr-TR" b="1" dirty="0" smtClean="0"/>
              <a:t>diye iki durumdan söz edilebilir.  </a:t>
            </a:r>
          </a:p>
          <a:p>
            <a:pPr algn="just">
              <a:buNone/>
            </a:pPr>
            <a:r>
              <a:rPr lang="tr-TR" dirty="0" smtClean="0"/>
              <a:t>    </a:t>
            </a:r>
            <a:r>
              <a:rPr lang="tr-TR" dirty="0" smtClean="0">
                <a:solidFill>
                  <a:srgbClr val="FF0000"/>
                </a:solidFill>
              </a:rPr>
              <a:t>Ekonomide istihdam yukarıdaki gibi tüm üretim faktörleriyle ilgili bir kavram olarak kullanılırken çalışma ekonomisi alanında ya da gündelik dilde istihdam denildiğinde asıl olarak işgücüne özgü bir durumu anlarız.</a:t>
            </a:r>
            <a:endParaRPr lang="tr-TR"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rgbClr val="FF0000"/>
                </a:solidFill>
              </a:rPr>
              <a:t> </a:t>
            </a:r>
            <a:r>
              <a:rPr lang="tr-TR" sz="3100" b="1" dirty="0" smtClean="0">
                <a:solidFill>
                  <a:srgbClr val="0070C0"/>
                </a:solidFill>
              </a:rPr>
              <a:t>İşgücü faktörü ile sınırlı bir kavram olarak istihdam:</a:t>
            </a:r>
            <a:endParaRPr lang="tr-TR" sz="3100" b="1" dirty="0">
              <a:solidFill>
                <a:srgbClr val="0070C0"/>
              </a:solidFill>
            </a:endParaRPr>
          </a:p>
        </p:txBody>
      </p:sp>
      <p:sp>
        <p:nvSpPr>
          <p:cNvPr id="3" name="2 İçerik Yer Tutucusu"/>
          <p:cNvSpPr>
            <a:spLocks noGrp="1"/>
          </p:cNvSpPr>
          <p:nvPr>
            <p:ph sz="quarter" idx="1"/>
          </p:nvPr>
        </p:nvSpPr>
        <p:spPr/>
        <p:txBody>
          <a:bodyPr>
            <a:normAutofit/>
          </a:bodyPr>
          <a:lstStyle/>
          <a:p>
            <a:pPr>
              <a:buNone/>
            </a:pPr>
            <a:r>
              <a:rPr lang="tr-TR" dirty="0" smtClean="0">
                <a:solidFill>
                  <a:srgbClr val="FF0000"/>
                </a:solidFill>
              </a:rPr>
              <a:t>   </a:t>
            </a:r>
          </a:p>
          <a:p>
            <a:pPr>
              <a:buNone/>
            </a:pPr>
            <a:r>
              <a:rPr lang="tr-TR" dirty="0" smtClean="0">
                <a:solidFill>
                  <a:srgbClr val="FF0000"/>
                </a:solidFill>
              </a:rPr>
              <a:t>   </a:t>
            </a:r>
            <a:r>
              <a:rPr lang="tr-TR" dirty="0" smtClean="0">
                <a:solidFill>
                  <a:srgbClr val="FF0000"/>
                </a:solidFill>
                <a:latin typeface="Arial" pitchFamily="34" charset="0"/>
                <a:cs typeface="Arial" pitchFamily="34" charset="0"/>
              </a:rPr>
              <a:t>Dar anlamda: </a:t>
            </a:r>
            <a:r>
              <a:rPr lang="tr-TR" dirty="0" smtClean="0">
                <a:latin typeface="Arial" pitchFamily="34" charset="0"/>
                <a:cs typeface="Arial" pitchFamily="34" charset="0"/>
              </a:rPr>
              <a:t>Kişinin bir işe yerleş(tiril)</a:t>
            </a:r>
            <a:r>
              <a:rPr lang="tr-TR" dirty="0" err="1" smtClean="0">
                <a:latin typeface="Arial" pitchFamily="34" charset="0"/>
                <a:cs typeface="Arial" pitchFamily="34" charset="0"/>
              </a:rPr>
              <a:t>mesini</a:t>
            </a:r>
            <a:r>
              <a:rPr lang="tr-TR" dirty="0" smtClean="0">
                <a:latin typeface="Arial" pitchFamily="34" charset="0"/>
                <a:cs typeface="Arial" pitchFamily="34" charset="0"/>
              </a:rPr>
              <a:t> ve çalışanın çalışma usul ve esaslarını akla getirir.</a:t>
            </a:r>
          </a:p>
          <a:p>
            <a:pPr>
              <a:buNone/>
            </a:pPr>
            <a:r>
              <a:rPr lang="tr-TR" dirty="0" smtClean="0">
                <a:solidFill>
                  <a:srgbClr val="FF0000"/>
                </a:solidFill>
                <a:latin typeface="Arial" pitchFamily="34" charset="0"/>
                <a:cs typeface="Arial" pitchFamily="34" charset="0"/>
              </a:rPr>
              <a:t>   Geniş anlamda:  </a:t>
            </a:r>
            <a:r>
              <a:rPr lang="tr-TR" dirty="0" smtClean="0">
                <a:latin typeface="Arial" pitchFamily="34" charset="0"/>
                <a:cs typeface="Arial" pitchFamily="34" charset="0"/>
              </a:rPr>
              <a:t>Kişinin işe alınma öncesindeki yetiştirilme süreçlerini, işe alınmasını, </a:t>
            </a:r>
            <a:r>
              <a:rPr lang="tr-TR" dirty="0" err="1" smtClean="0">
                <a:latin typeface="Arial" pitchFamily="34" charset="0"/>
                <a:cs typeface="Arial" pitchFamily="34" charset="0"/>
              </a:rPr>
              <a:t>hizmetiçi</a:t>
            </a:r>
            <a:r>
              <a:rPr lang="tr-TR" dirty="0" smtClean="0">
                <a:latin typeface="Arial" pitchFamily="34" charset="0"/>
                <a:cs typeface="Arial" pitchFamily="34" charset="0"/>
              </a:rPr>
              <a:t> eğitimini, denetimini ve değerlendirilmesini, ücret sistemini, mesleki örgütlenmesini, tabi olduğu istihdam biçimi ve görev türünü içinde barındırır. Bu açıdan kavram personel yönetimi ya da insan kaynakları yönetimi ile örtüşür. </a:t>
            </a:r>
          </a:p>
          <a:p>
            <a:pPr>
              <a:buNone/>
            </a:pPr>
            <a:endParaRPr lang="tr-TR"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buNone/>
            </a:pPr>
            <a:r>
              <a:rPr lang="tr-TR" dirty="0" smtClean="0"/>
              <a:t>     </a:t>
            </a:r>
            <a:r>
              <a:rPr lang="tr-TR" dirty="0" smtClean="0">
                <a:solidFill>
                  <a:srgbClr val="FF0000"/>
                </a:solidFill>
              </a:rPr>
              <a:t>Esnek istihdam: </a:t>
            </a:r>
          </a:p>
          <a:p>
            <a:pPr>
              <a:buNone/>
            </a:pPr>
            <a:r>
              <a:rPr lang="tr-TR" dirty="0" smtClean="0">
                <a:solidFill>
                  <a:srgbClr val="FF0000"/>
                </a:solidFill>
              </a:rPr>
              <a:t>     </a:t>
            </a:r>
            <a:r>
              <a:rPr lang="tr-TR" dirty="0" smtClean="0"/>
              <a:t>Çalışma yaşamında esneklik, çalışma süreleri, biçimleri, mekanı, çalışan ücretlerinin türü ve miktarı gibi bir dizi unsurun, sabit kurallara dayalı olmaksızın belirlenmesi anlamına gelmektedir. Devletin çalışma yaşamına olabildiğince az müdahalede bulunması ve bu alandaki düzenleyici kuralların azaltılarak çalışma yaşamının işçi ve işveren arasındaki sözleşmelere göre düzenlenmesi esnekleştirme söylemini karşılamaktadır. </a:t>
            </a:r>
            <a:endParaRPr lang="tr-TR"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t>Kamu </a:t>
            </a:r>
            <a:r>
              <a:rPr lang="tr-TR" dirty="0"/>
              <a:t>alanı açısından düşünüldüğünde, statü hukukundan uzaklaşma, sözleşme hukukuna yaklaşma, piyasacı usullere uygun bir yönetim, denetim ve değerlendirme sistemi oluşturma gibi politika ve uygulamalar kamu alanında esnekleştirme bağlamı içinde değerlendirilebilir.</a:t>
            </a:r>
          </a:p>
          <a:p>
            <a:endParaRPr lang="tr-TR" dirty="0"/>
          </a:p>
        </p:txBody>
      </p:sp>
    </p:spTree>
    <p:extLst>
      <p:ext uri="{BB962C8B-B14F-4D97-AF65-F5344CB8AC3E}">
        <p14:creationId xmlns:p14="http://schemas.microsoft.com/office/powerpoint/2010/main" val="4289066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 </a:t>
            </a:r>
            <a:r>
              <a:rPr lang="tr-TR" sz="3100" b="1" dirty="0" smtClean="0">
                <a:solidFill>
                  <a:srgbClr val="0070C0"/>
                </a:solidFill>
                <a:latin typeface="Arial" pitchFamily="34" charset="0"/>
                <a:cs typeface="Arial" pitchFamily="34" charset="0"/>
              </a:rPr>
              <a:t>Eğitim ile Genel Anlamda İstihdam Arasında      Nasıl Bir bağ vardır?</a:t>
            </a:r>
            <a:endParaRPr lang="tr-TR" sz="3100" b="1" dirty="0">
              <a:solidFill>
                <a:srgbClr val="0070C0"/>
              </a:solidFill>
              <a:latin typeface="Arial" pitchFamily="34" charset="0"/>
              <a:cs typeface="Arial" pitchFamily="34" charset="0"/>
            </a:endParaRPr>
          </a:p>
        </p:txBody>
      </p:sp>
      <p:sp>
        <p:nvSpPr>
          <p:cNvPr id="3" name="2 İçerik Yer Tutucusu"/>
          <p:cNvSpPr>
            <a:spLocks noGrp="1"/>
          </p:cNvSpPr>
          <p:nvPr>
            <p:ph sz="quarter" idx="1"/>
          </p:nvPr>
        </p:nvSpPr>
        <p:spPr/>
        <p:txBody>
          <a:bodyPr/>
          <a:lstStyle/>
          <a:p>
            <a:pPr>
              <a:buNone/>
            </a:pPr>
            <a:endParaRPr lang="tr-TR" dirty="0" smtClean="0"/>
          </a:p>
          <a:p>
            <a:pPr>
              <a:buNone/>
            </a:pPr>
            <a:endParaRPr lang="tr-TR" dirty="0"/>
          </a:p>
          <a:p>
            <a:pPr>
              <a:buNone/>
            </a:pPr>
            <a:r>
              <a:rPr lang="tr-TR" dirty="0" smtClean="0"/>
              <a:t>*  Genel anlamda istihdam bir ekonomide üretim faktörlerinin kullanımı ile ilgili bir kavramdır.</a:t>
            </a:r>
          </a:p>
          <a:p>
            <a:pPr>
              <a:buNone/>
            </a:pPr>
            <a:r>
              <a:rPr lang="tr-TR" dirty="0" smtClean="0"/>
              <a:t>* Eğitim ile sermaye, toprak, işgücü (ve girişimci) arasında nasıl bir bağ olabilir?</a:t>
            </a:r>
          </a:p>
          <a:p>
            <a:pPr>
              <a:buNone/>
            </a:pPr>
            <a:r>
              <a:rPr lang="tr-TR" dirty="0" smtClean="0"/>
              <a:t>* Eğitimin gelişimi ile birlikte üretilmiş üretim araçları (sermaye) daha nitelikli ve üretken hale getirilebilir mi?</a:t>
            </a:r>
          </a:p>
          <a:p>
            <a:pPr>
              <a:buNone/>
            </a:pP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685</TotalTime>
  <Words>671</Words>
  <Application>Microsoft Office PowerPoint</Application>
  <PresentationFormat>Ekran Gösterisi (4:3)</PresentationFormat>
  <Paragraphs>54</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Franklin Gothic Book</vt:lpstr>
      <vt:lpstr>Perpetua</vt:lpstr>
      <vt:lpstr>Wingdings 2</vt:lpstr>
      <vt:lpstr>Hisse Senedi</vt:lpstr>
      <vt:lpstr>Eğitim Ekonomisi Dersi Notları – 3</vt:lpstr>
      <vt:lpstr>Hatırlayalım!</vt:lpstr>
      <vt:lpstr>Eğitim ve İstihdam</vt:lpstr>
      <vt:lpstr>  Eğitimde işgücü kavramı ve kapsamı </vt:lpstr>
      <vt:lpstr>İstihdam Kavramı</vt:lpstr>
      <vt:lpstr> İşgücü faktörü ile sınırlı bir kavram olarak istihdam:</vt:lpstr>
      <vt:lpstr>PowerPoint Sunusu</vt:lpstr>
      <vt:lpstr>PowerPoint Sunusu</vt:lpstr>
      <vt:lpstr> Eğitim ile Genel Anlamda İstihdam Arasında      Nasıl Bir bağ vardır?</vt:lpstr>
      <vt:lpstr>PowerPoint Sunusu</vt:lpstr>
      <vt:lpstr>PowerPoint Sunusu</vt:lpstr>
      <vt:lpstr> Eğitimle İstihdam Arasındaki İlişkileri Açıklamaya Yönelik Kuramlar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174</cp:revision>
  <dcterms:created xsi:type="dcterms:W3CDTF">2014-05-05T08:01:07Z</dcterms:created>
  <dcterms:modified xsi:type="dcterms:W3CDTF">2018-11-15T12:07:57Z</dcterms:modified>
</cp:coreProperties>
</file>