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206" y="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2">
        <a:schemeClr val="bg1"/>
      </p:bgRef>
    </p:bg>
    <p:spTree>
      <p:nvGrpSpPr>
        <p:cNvPr id="1" name=""/>
        <p:cNvGrpSpPr/>
        <p:nvPr/>
      </p:nvGrpSpPr>
      <p:grpSpPr>
        <a:xfrm>
          <a:off x="0" y="0"/>
          <a:ext cx="0" cy="0"/>
          <a:chOff x="0" y="0"/>
          <a:chExt cx="0" cy="0"/>
        </a:xfrm>
      </p:grpSpPr>
      <p:sp>
        <p:nvSpPr>
          <p:cNvPr id="8" name="7 Dikdörtgen"/>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Düz Bağlayıcı"/>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Başlık"/>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tr-TR" smtClean="0"/>
              <a:t>Asıl başlık stili için tıklatın</a:t>
            </a:r>
            <a:endParaRPr kumimoji="0" lang="en-US"/>
          </a:p>
        </p:txBody>
      </p:sp>
      <p:sp>
        <p:nvSpPr>
          <p:cNvPr id="25" name="24 Alt Başlık"/>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31" name="30 Veri Yer Tutucusu"/>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D9F75050-0E15-4C5B-92B0-66D068882F1F}" type="datetimeFigureOut">
              <a:rPr lang="tr-TR" smtClean="0"/>
              <a:pPr/>
              <a:t>13.10.2019</a:t>
            </a:fld>
            <a:endParaRPr lang="tr-TR"/>
          </a:p>
        </p:txBody>
      </p:sp>
      <p:sp>
        <p:nvSpPr>
          <p:cNvPr id="18" name="17 Altbilgi Yer Tutucusu"/>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tr-TR"/>
          </a:p>
        </p:txBody>
      </p:sp>
      <p:sp>
        <p:nvSpPr>
          <p:cNvPr id="29" name="28 Slayt Numarası Yer Tutucusu"/>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13.10.2019</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553200" y="274955"/>
            <a:ext cx="1524000" cy="5851525"/>
          </a:xfrm>
        </p:spPr>
        <p:txBody>
          <a:bodyPr vert="eaVert" ancho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42"/>
            <a:ext cx="60198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a:xfrm>
            <a:off x="4242816" y="6557946"/>
            <a:ext cx="2002464" cy="226902"/>
          </a:xfrm>
        </p:spPr>
        <p:txBody>
          <a:bodyPr/>
          <a:lstStyle>
            <a:extLst/>
          </a:lstStyle>
          <a:p>
            <a:fld id="{D9F75050-0E15-4C5B-92B0-66D068882F1F}" type="datetimeFigureOut">
              <a:rPr lang="tr-TR" smtClean="0"/>
              <a:pPr/>
              <a:t>13.10.2019</a:t>
            </a:fld>
            <a:endParaRPr lang="tr-TR"/>
          </a:p>
        </p:txBody>
      </p:sp>
      <p:sp>
        <p:nvSpPr>
          <p:cNvPr id="5" name="4 Altbilgi Yer Tutucusu"/>
          <p:cNvSpPr>
            <a:spLocks noGrp="1"/>
          </p:cNvSpPr>
          <p:nvPr>
            <p:ph type="ftr" sz="quarter" idx="11"/>
          </p:nvPr>
        </p:nvSpPr>
        <p:spPr>
          <a:xfrm>
            <a:off x="457200" y="6556248"/>
            <a:ext cx="3657600" cy="228600"/>
          </a:xfrm>
        </p:spPr>
        <p:txBody>
          <a:bodyPr/>
          <a:lstStyle>
            <a:extLst/>
          </a:lstStyle>
          <a:p>
            <a:endParaRPr lang="tr-TR"/>
          </a:p>
        </p:txBody>
      </p:sp>
      <p:sp>
        <p:nvSpPr>
          <p:cNvPr id="6" name="5 Slayt Numarası Yer Tutucusu"/>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13.10.2019</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1">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D9F75050-0E15-4C5B-92B0-66D068882F1F}" type="datetimeFigureOut">
              <a:rPr lang="tr-TR" smtClean="0"/>
              <a:pPr/>
              <a:t>13.10.2019</a:t>
            </a:fld>
            <a:endParaRPr lang="tr-TR"/>
          </a:p>
        </p:txBody>
      </p:sp>
      <p:sp>
        <p:nvSpPr>
          <p:cNvPr id="5" name="4 Altbilgi Yer Tutucusu"/>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tr-TR"/>
          </a:p>
        </p:txBody>
      </p:sp>
      <p:sp>
        <p:nvSpPr>
          <p:cNvPr id="6" name="5 Slayt Numarası Yer Tutucusu"/>
          <p:cNvSpPr>
            <a:spLocks noGrp="1"/>
          </p:cNvSpPr>
          <p:nvPr>
            <p:ph type="sldNum" sz="quarter" idx="12"/>
          </p:nvPr>
        </p:nvSpPr>
        <p:spPr>
          <a:xfrm>
            <a:off x="6733952" y="6555112"/>
            <a:ext cx="588336" cy="228600"/>
          </a:xfrm>
        </p:spPr>
        <p:txBody>
          <a:bodyPr/>
          <a:lstStyle>
            <a:extLst/>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D9F75050-0E15-4C5B-92B0-66D068882F1F}" type="datetimeFigureOut">
              <a:rPr lang="tr-TR" smtClean="0"/>
              <a:pPr/>
              <a:t>13.10.2019</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nchor="b"/>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D9F75050-0E15-4C5B-92B0-66D068882F1F}" type="datetimeFigureOut">
              <a:rPr lang="tr-TR" smtClean="0"/>
              <a:pPr/>
              <a:t>13.10.2019</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D9F75050-0E15-4C5B-92B0-66D068882F1F}" type="datetimeFigureOut">
              <a:rPr lang="tr-TR" smtClean="0"/>
              <a:pPr/>
              <a:t>13.10.2019</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lvl1pPr>
              <a:defRPr>
                <a:solidFill>
                  <a:schemeClr val="tx2"/>
                </a:solidFill>
              </a:defRPr>
            </a:lvl1pPr>
            <a:extLst/>
          </a:lstStyle>
          <a:p>
            <a:fld id="{D9F75050-0E15-4C5B-92B0-66D068882F1F}" type="datetimeFigureOut">
              <a:rPr lang="tr-TR" smtClean="0"/>
              <a:pPr/>
              <a:t>13.10.2019</a:t>
            </a:fld>
            <a:endParaRPr lang="tr-TR"/>
          </a:p>
        </p:txBody>
      </p:sp>
      <p:sp>
        <p:nvSpPr>
          <p:cNvPr id="3" name="2 Altbilgi Yer Tutucusu"/>
          <p:cNvSpPr>
            <a:spLocks noGrp="1"/>
          </p:cNvSpPr>
          <p:nvPr>
            <p:ph type="ftr" sz="quarter" idx="11"/>
          </p:nvPr>
        </p:nvSpPr>
        <p:spPr/>
        <p:txBody>
          <a:bodyPr/>
          <a:lstStyle>
            <a:lvl1pPr>
              <a:defRPr>
                <a:solidFill>
                  <a:schemeClr val="tx2"/>
                </a:solidFill>
              </a:defRPr>
            </a:lvl1pPr>
            <a:extLst/>
          </a:lstStyle>
          <a:p>
            <a:endParaRPr lang="tr-TR"/>
          </a:p>
        </p:txBody>
      </p:sp>
      <p:sp>
        <p:nvSpPr>
          <p:cNvPr id="4" name="3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D9F75050-0E15-4C5B-92B0-66D068882F1F}" type="datetimeFigureOut">
              <a:rPr lang="tr-TR" smtClean="0"/>
              <a:pPr/>
              <a:t>13.10.2019</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2"/>
      </p:bgRef>
    </p:bg>
    <p:spTree>
      <p:nvGrpSpPr>
        <p:cNvPr id="1" name=""/>
        <p:cNvGrpSpPr/>
        <p:nvPr/>
      </p:nvGrpSpPr>
      <p:grpSpPr>
        <a:xfrm>
          <a:off x="0" y="0"/>
          <a:ext cx="0" cy="0"/>
          <a:chOff x="0" y="0"/>
          <a:chExt cx="0" cy="0"/>
        </a:xfrm>
      </p:grpSpPr>
      <p:sp>
        <p:nvSpPr>
          <p:cNvPr id="8" name="7 Dikdörtgen"/>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8 Dikdörtgen"/>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Başlık"/>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tr-TR" smtClean="0"/>
              <a:t>Asıl başlık stili için tıklatın</a:t>
            </a:r>
            <a:endParaRPr kumimoji="0" lang="en-US" dirty="0"/>
          </a:p>
        </p:txBody>
      </p:sp>
      <p:sp>
        <p:nvSpPr>
          <p:cNvPr id="4" name="3 Metin Yer Tutucusu"/>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tr-TR" smtClean="0"/>
              <a:t>Asıl metin stillerini düzenlemek için tıklatın</a:t>
            </a:r>
          </a:p>
        </p:txBody>
      </p:sp>
      <p:sp>
        <p:nvSpPr>
          <p:cNvPr id="5" name="4 Veri Yer Tutucusu"/>
          <p:cNvSpPr>
            <a:spLocks noGrp="1"/>
          </p:cNvSpPr>
          <p:nvPr>
            <p:ph type="dt" sz="half" idx="10"/>
          </p:nvPr>
        </p:nvSpPr>
        <p:spPr/>
        <p:txBody>
          <a:bodyPr/>
          <a:lstStyle>
            <a:extLst/>
          </a:lstStyle>
          <a:p>
            <a:fld id="{D9F75050-0E15-4C5B-92B0-66D068882F1F}" type="datetimeFigureOut">
              <a:rPr lang="tr-TR" smtClean="0"/>
              <a:pPr/>
              <a:t>13.10.2019</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
        <p:nvSpPr>
          <p:cNvPr id="10" name="9 Resim Yer Tutucusu"/>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tr-TR" smtClean="0"/>
              <a:t>Resim eklemek için simgeyi tıklatın</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2 Başlık Yer Tutucusu"/>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tr-TR" smtClean="0"/>
              <a:t>Asıl başlık stili için tıklatın</a:t>
            </a:r>
            <a:endParaRPr kumimoji="0" lang="en-US"/>
          </a:p>
        </p:txBody>
      </p:sp>
      <p:sp>
        <p:nvSpPr>
          <p:cNvPr id="31" name="30 Metin Yer Tutucusu"/>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7" name="26 Veri Yer Tutucusu"/>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D9F75050-0E15-4C5B-92B0-66D068882F1F}" type="datetimeFigureOut">
              <a:rPr lang="tr-TR" smtClean="0"/>
              <a:pPr/>
              <a:t>13.10.2019</a:t>
            </a:fld>
            <a:endParaRPr lang="tr-TR"/>
          </a:p>
        </p:txBody>
      </p:sp>
      <p:sp>
        <p:nvSpPr>
          <p:cNvPr id="4" name="3 Altbilgi Yer Tutucusu"/>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tr-TR"/>
          </a:p>
        </p:txBody>
      </p:sp>
      <p:sp>
        <p:nvSpPr>
          <p:cNvPr id="16" name="15 Slayt Numarası Yer Tutucusu"/>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3419872" y="764704"/>
            <a:ext cx="5105400" cy="2031504"/>
          </a:xfrm>
        </p:spPr>
        <p:txBody>
          <a:bodyPr/>
          <a:lstStyle/>
          <a:p>
            <a:r>
              <a:rPr lang="tr-TR" sz="4400" dirty="0" smtClean="0"/>
              <a:t/>
            </a:r>
            <a:br>
              <a:rPr lang="tr-TR" sz="4400" dirty="0" smtClean="0"/>
            </a:br>
            <a:r>
              <a:rPr lang="tr-TR" sz="4400" dirty="0" smtClean="0"/>
              <a:t/>
            </a:r>
            <a:br>
              <a:rPr lang="tr-TR" sz="4400" dirty="0" smtClean="0"/>
            </a:br>
            <a:r>
              <a:rPr lang="tr-TR" sz="4400" dirty="0" smtClean="0"/>
              <a:t/>
            </a:r>
            <a:br>
              <a:rPr lang="tr-TR" sz="4400" dirty="0" smtClean="0"/>
            </a:br>
            <a:r>
              <a:rPr lang="tr-TR" sz="4400" dirty="0" smtClean="0"/>
              <a:t/>
            </a:r>
            <a:br>
              <a:rPr lang="tr-TR" sz="4400" dirty="0" smtClean="0"/>
            </a:br>
            <a:r>
              <a:rPr lang="tr-TR" sz="4400" dirty="0" smtClean="0"/>
              <a:t/>
            </a:r>
            <a:br>
              <a:rPr lang="tr-TR" sz="4400" dirty="0" smtClean="0"/>
            </a:br>
            <a:r>
              <a:rPr lang="tr-TR" sz="4400" dirty="0" smtClean="0"/>
              <a:t/>
            </a:r>
            <a:br>
              <a:rPr lang="tr-TR" sz="4400" dirty="0" smtClean="0"/>
            </a:br>
            <a:r>
              <a:rPr lang="tr-TR" sz="4400" dirty="0" smtClean="0"/>
              <a:t/>
            </a:r>
            <a:br>
              <a:rPr lang="tr-TR" sz="4400" dirty="0" smtClean="0"/>
            </a:br>
            <a:r>
              <a:rPr lang="tr-TR" sz="4400" dirty="0" smtClean="0"/>
              <a:t>Kur’An ve kadın</a:t>
            </a:r>
            <a:br>
              <a:rPr lang="tr-TR" sz="4400" dirty="0" smtClean="0"/>
            </a:br>
            <a:r>
              <a:rPr lang="tr-TR" sz="4400" dirty="0" smtClean="0"/>
              <a:t>amine vedud muhsİn</a:t>
            </a:r>
            <a:endParaRPr lang="tr-TR" sz="4400" dirty="0"/>
          </a:p>
        </p:txBody>
      </p:sp>
      <p:sp>
        <p:nvSpPr>
          <p:cNvPr id="4" name="Alt Başlık 3"/>
          <p:cNvSpPr>
            <a:spLocks noGrp="1"/>
          </p:cNvSpPr>
          <p:nvPr>
            <p:ph type="subTitle" idx="1"/>
          </p:nvPr>
        </p:nvSpPr>
        <p:spPr/>
        <p:txBody>
          <a:bodyPr/>
          <a:lstStyle/>
          <a:p>
            <a:endParaRPr lang="tr-T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64704"/>
            <a:ext cx="7239000" cy="5691032"/>
          </a:xfrm>
        </p:spPr>
        <p:txBody>
          <a:bodyPr>
            <a:normAutofit lnSpcReduction="10000"/>
          </a:bodyPr>
          <a:lstStyle/>
          <a:p>
            <a:r>
              <a:rPr lang="tr-TR" sz="2000" dirty="0" smtClean="0"/>
              <a:t>Fazlur Rahman’a göre tefsir süreci bugünkü durumdan Kur’an’ın nazil olduğu döneme gitmek, daha sonra da tekrar bugüne dönmekten ibaret olacak şekilde iki yönlü bir hareketten oluşur. “Çünkü Kur’an, Peygamber’in yaşadığı dönemdeki Arabistan’ın ahlaki sosyal durumuna Peygamber aracılığıyla verilmiş ilahi bir cevaptır. Kur’an ve İslam toplumunun doğuşu, tarihin ışığında ve fakat sosyal tarihi bir arka plana dayanmaksızın ortaya çıkmıştır. Kur’an o günkü duruma bir cevaptır ve büyük bir kısmı, o dönemin somut tarihi şartları içinde karşılaşılan belirli problemlere yanıt veren ahlaki, dini ve toplumsal bildirilerden oluşur.”</a:t>
            </a:r>
          </a:p>
          <a:p>
            <a:r>
              <a:rPr lang="tr-TR" sz="2000" dirty="0" smtClean="0"/>
              <a:t>Fazlur Rahman bu iki yönlü tefsir sürecini özelden –ifadenin manasını veya önemini anlayabilmek için ifadenin hitap ettiği problemin ortaya çıktığı tarihsel konumu incelemekten- genele –hususi cevapları genellemek ve bunları, sosyal ve tarihi arka planı göz önünde bulundurarak, metinden çıkartılabilecek genel ahlaki ve sosyal gerçeklerin ifadesi olarak sunmaya- doğru bir hareket olarak tanımlar.</a:t>
            </a:r>
            <a:endParaRPr lang="tr-TR" sz="20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dirty="0" smtClean="0"/>
              <a:t>Kur’an’da  adI GEÇEN VEYA ATIFTA BULUNULAN KADINLARIN ÖNEMİ</a:t>
            </a:r>
            <a:endParaRPr lang="tr-TR" sz="3200" dirty="0"/>
          </a:p>
        </p:txBody>
      </p:sp>
      <p:sp>
        <p:nvSpPr>
          <p:cNvPr id="3" name="2 İçerik Yer Tutucusu"/>
          <p:cNvSpPr>
            <a:spLocks noGrp="1"/>
          </p:cNvSpPr>
          <p:nvPr>
            <p:ph idx="1"/>
          </p:nvPr>
        </p:nvSpPr>
        <p:spPr>
          <a:xfrm>
            <a:off x="457200" y="1844824"/>
            <a:ext cx="7239000" cy="4610912"/>
          </a:xfrm>
        </p:spPr>
        <p:txBody>
          <a:bodyPr>
            <a:normAutofit/>
          </a:bodyPr>
          <a:lstStyle/>
          <a:p>
            <a:r>
              <a:rPr lang="tr-TR" sz="2000" dirty="0" smtClean="0"/>
              <a:t>Açıkça bahsi geçsin ya da konu içinde sadece değinilmiş olsun kadınların tümünü belli başlı iki sınıfa ayırdım. Bağımsız bir öneme sahip olmayanları birinci sınıfa koydum. Bu sınıfı da iki gruba ayırdım: çok yüzeysel olarak bahsi geçenler ve alışılmış kadın rolünün özelliklerine uygun işlevleri yerine getirenler. Bu iki grupta da bahsi geçen kadınlar, Kur’an’ın nihai hidayet gayesi açısından pek önemli bir yer işgal etmezler, fakat anlatılan olay ya da hikayenin anlaşılırlığı için zaruridirler. Bu grubun ikinci grubundan sayılan kadınlar ise içinde yaşadıkları belirli ortamın toplumsal sınırlarına uygun işler yapmışlardır. Kur’an bunları evrensel örnekler olarak sunmaz. </a:t>
            </a:r>
          </a:p>
          <a:p>
            <a:endParaRPr lang="tr-TR" sz="20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92696"/>
            <a:ext cx="7239000" cy="5763040"/>
          </a:xfrm>
        </p:spPr>
        <p:txBody>
          <a:bodyPr>
            <a:normAutofit/>
          </a:bodyPr>
          <a:lstStyle/>
          <a:p>
            <a:r>
              <a:rPr lang="tr-TR" sz="2000" dirty="0" smtClean="0"/>
              <a:t>Kur’an’da kadın kahramanlarla ilgili bahislerin hepsinde, kadınlara saygı göstergesi olan, kültüre özgü bir hitap şekli yer almaktadır. Hz. İsa’nın annesi Hz. Meryem hariç Kur’an’da kadınlardan hiçbirisine ismiyle hitap edilmemiştir. Pek çoğu erkeklerin eşleridir ve Kur’an onlara Arapça karı anlamına gelen sözcüklerden birini içeren iyelik yapısı aracılığıyla hitap eder. İmra’ah (kadın), nisa (kadınlar) veya zevc (eş çoğulu ezvac) ve bunun yanı sıra belirli bir erkek ismi mesela Adem’in zevc’i gibi…</a:t>
            </a:r>
          </a:p>
          <a:p>
            <a:r>
              <a:rPr lang="tr-TR" sz="2000" dirty="0" smtClean="0"/>
              <a:t>Tahrim suresinde (66) Kur’an bazı kadınlara, doğrudan örnek alınacak modeller olarak işaret eder: “Allah küfretmekte olanlara, Nuh’un eşini ve Lut’un eşini örnek olarak verdi. İkisi de ayrı ayrı kullarımızdan salih olan iki kulumuzun nikahları altındaydı, ancak onlara ihanet ettiler. Bundan dolayı onlar, kendilerine Allah’tan gelen hiçbir şeyle yarar sağlamadılar. İkisine de: ‘Ateşe diğer girenlerle birlikte girin!’ denildi.”</a:t>
            </a:r>
            <a:endParaRPr lang="tr-TR" sz="20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95536" y="1484784"/>
            <a:ext cx="7239000" cy="3456384"/>
          </a:xfrm>
        </p:spPr>
        <p:txBody>
          <a:bodyPr>
            <a:normAutofit/>
          </a:bodyPr>
          <a:lstStyle/>
          <a:p>
            <a:r>
              <a:rPr lang="tr-TR" sz="2000" dirty="0" smtClean="0"/>
              <a:t>Allah iman etmekte olanlara da Firavun’un karısını örnek olarak verdi. Hani demişti ki: “Rabbim bana kendi katında cennette bir ev yap; beni Firavun’dan ve onun yaptıklarından kurtar, beni o zalimler topluluğundan da kurtar.</a:t>
            </a:r>
          </a:p>
          <a:p>
            <a:r>
              <a:rPr lang="tr-TR" sz="2000" dirty="0" smtClean="0"/>
              <a:t>İmran’ın kızı Meryem’i de, ki o kendi ırzını korumuştu, böylece biz de ona kendi ruhumuzdan üfledik. O da Rabbinin kelimelerini ve kitaplarını tasdik etti. O Rabbi’ne gönülden bağlı olanlardan idi.</a:t>
            </a:r>
            <a:endParaRPr lang="tr-TR" sz="20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39000" cy="948720"/>
          </a:xfrm>
        </p:spPr>
        <p:txBody>
          <a:bodyPr>
            <a:normAutofit/>
          </a:bodyPr>
          <a:lstStyle/>
          <a:p>
            <a:r>
              <a:rPr lang="tr-TR" sz="3200" dirty="0" smtClean="0"/>
              <a:t>KİŞİ olarak kadIN</a:t>
            </a:r>
            <a:endParaRPr lang="tr-TR" sz="3200" dirty="0"/>
          </a:p>
        </p:txBody>
      </p:sp>
      <p:sp>
        <p:nvSpPr>
          <p:cNvPr id="3" name="2 İçerik Yer Tutucusu"/>
          <p:cNvSpPr>
            <a:spLocks noGrp="1"/>
          </p:cNvSpPr>
          <p:nvPr>
            <p:ph idx="1"/>
          </p:nvPr>
        </p:nvSpPr>
        <p:spPr/>
        <p:txBody>
          <a:bodyPr>
            <a:normAutofit/>
          </a:bodyPr>
          <a:lstStyle/>
          <a:p>
            <a:r>
              <a:rPr lang="tr-TR" sz="2000" dirty="0" smtClean="0"/>
              <a:t>Kur’an’da kadınla ilgili bu araştırmamda, bir birey olarak ve toplumun bir üyesi olarak kadın arasındaki farkı göz önünde bulundurdum. Kur’an’ın kadının yeryüzündeki varoluşunu ele alışı, çoğunlukla onun grupla olan ilişkisi, yani sosyal sistemin bir üyesi oluşu üzerinde yoğunlaşmaktadır. Fakat Kur’an’ın aynı zamanda bir kişi olarak kadın üzerinde nasıl durduğunu anlamak da çok önemlidir. Çünkü erkek olsun kadın olsun, Kur’an bireye tamamiyle aynı tavrı takınmaktadır: yani Kur’an’ın, Allahla birey arasındaki münasebet konusunda söyledikleri cinsiyetten bağımsızdır. Maneviyat hususunda ise kadınların sahip olduğu haklar, erkeklerin sahip olduğu haklardan farklı değildir. Bireysel kapasite açısından da erkekle kadın arasında hiçbir fark yoktur. Erkekle kadın kişisel arzu ve istekleri açısından da aynıdırlar. Çünkü;</a:t>
            </a:r>
            <a:endParaRPr lang="tr-TR" sz="20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92696"/>
            <a:ext cx="7239000" cy="5763040"/>
          </a:xfrm>
        </p:spPr>
        <p:txBody>
          <a:bodyPr>
            <a:normAutofit/>
          </a:bodyPr>
          <a:lstStyle/>
          <a:p>
            <a:r>
              <a:rPr lang="tr-TR" sz="2000" dirty="0" smtClean="0"/>
              <a:t>Her çağda, her toplumda insanlar kadınlarla erkeklerin sadece temel anatomileri açısından değil, anlaşılması güç olan ruh, hissiyat ve yetenek açısından da farklı olduklarına inanmışlardır. Onların aynı şeyleri yaptıkları, aynı şekilde düşündükleri veya aynı istek ve rüyaları paylaştıkları pek düşünülmemiştir. </a:t>
            </a:r>
          </a:p>
          <a:p>
            <a:r>
              <a:rPr lang="tr-TR" sz="2000" dirty="0" smtClean="0"/>
              <a:t>Birçok farklı sosyal sistem kadınla erkek arasında bir takım farklılıklar ortaya koyduğu için, genellikle bu farklılıkların aynı zamanda farklı değerlerin göstergesi olduğu sonucuna varılır. Kur’an’ın erkekle kadın arasında ruhi potansiyel açısından ezeli ve ebedi bir farklılık olduğuna kani olmamızı hedeflediği konusunda herhangi bir işaret yoktur. O halde kadınla erkek arasında var olan farklılıklar, asli bir değere delil teşkil etmez; aksi takdirde özgür irade anlamsız olurdu. Asıl problem, bu farklılıkların nasıl ve ne zaman meydana geldiği belirlenmeye çalışıldığında ortaya çıkmaktadır.</a:t>
            </a:r>
            <a:endParaRPr lang="tr-TR" sz="20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dirty="0" smtClean="0"/>
              <a:t>BİREYLER ARASINDAKİ FARKLILIK: TAKVA</a:t>
            </a:r>
            <a:endParaRPr lang="tr-TR" sz="3200" dirty="0"/>
          </a:p>
        </p:txBody>
      </p:sp>
      <p:sp>
        <p:nvSpPr>
          <p:cNvPr id="3" name="2 İçerik Yer Tutucusu"/>
          <p:cNvSpPr>
            <a:spLocks noGrp="1"/>
          </p:cNvSpPr>
          <p:nvPr>
            <p:ph idx="1"/>
          </p:nvPr>
        </p:nvSpPr>
        <p:spPr/>
        <p:txBody>
          <a:bodyPr>
            <a:normAutofit fontScale="92500" lnSpcReduction="10000"/>
          </a:bodyPr>
          <a:lstStyle/>
          <a:p>
            <a:r>
              <a:rPr lang="tr-TR" sz="2000" dirty="0" smtClean="0"/>
              <a:t>Kur’an, eşyalar arasında da, insanlar arasında da ayrım yapar. Ahiretin bu dünyadan daha değerli olduğunu ilan eder. Aynı zamanda ahiret ve dünyada da bir takım farklılıklar vazeder. Yeryüzünde insanlar arasındaki farklılıkların değeri, Hucurat suresindeki şu ifade ile özetlenebilir: “Sizi bir erkekle bir dişiden yarattık; daha sonra sizi halklar ve kabilelere ayırdık ki birbirinizle tanışasınız. Allah katında en üstün olanınız, en çok takva sahibi olanınızdır.</a:t>
            </a:r>
          </a:p>
          <a:p>
            <a:r>
              <a:rPr lang="tr-TR" sz="2000" dirty="0" smtClean="0"/>
              <a:t>Kur’ani dünya görüşünün en önemli terimlerinden biri olan takvanın pek çok farklı tanımı ve tecrübesi vardır. Bu araştırma boyunca takvayı, ahlaki bir sosyal sisteme uygun sınırlamalara dikkat eden dindar bir davranış tarzı ve sürekli Allah rızasının bilincinde olmak yani kişinin böyle bir davranış tarzını Allah’a olan saygısı nedeniyle yerine getirmesi şeklinde tercüme ettim. Kur’ani dünya görüşünde bu terim, her zaman hem davranışı hem de tutumu ifade eder. Bu çok yönlü terim, Kur’an için oldukça önemlidir. </a:t>
            </a:r>
            <a:endParaRPr lang="tr-TR" sz="20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268760"/>
            <a:ext cx="7239000" cy="5186976"/>
          </a:xfrm>
        </p:spPr>
        <p:txBody>
          <a:bodyPr>
            <a:normAutofit/>
          </a:bodyPr>
          <a:lstStyle/>
          <a:p>
            <a:r>
              <a:rPr lang="tr-TR" sz="2000" dirty="0" smtClean="0"/>
              <a:t>Bu ayetin neticesi ve bu tartışma için en önemli yönü şu ifadedir: “Allah katında en üstün olanınız, en çok takva sahibi olanınızdır.” Allah katında ayırt edici değer; takvadır. Takva hem davranış hem de tutum yönleriyle anlaşıldığı takdirde, ayet kendi kendisini açıklamaktadır. Allah insanları; servet, milliyet, cinsiyet veya tarihsel konum açısından değil, takva açısından ayrıma tabi tutar. İşte kadınla kadın, erkekle erkek ve erkekle kadın arasındaki bütün farklılıklar bu bakış açısından ele alınmalıdır.</a:t>
            </a:r>
            <a:endParaRPr lang="tr-TR" sz="2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dirty="0" smtClean="0"/>
              <a:t>KadIna bakIş açIsInIn kur’AN’IN TEFSİRİNİ ETKİLEYİŞİ</a:t>
            </a:r>
            <a:endParaRPr lang="tr-TR" sz="3200" dirty="0"/>
          </a:p>
        </p:txBody>
      </p:sp>
      <p:sp>
        <p:nvSpPr>
          <p:cNvPr id="3" name="2 İçerik Yer Tutucusu"/>
          <p:cNvSpPr>
            <a:spLocks noGrp="1"/>
          </p:cNvSpPr>
          <p:nvPr>
            <p:ph idx="1"/>
          </p:nvPr>
        </p:nvSpPr>
        <p:spPr>
          <a:xfrm>
            <a:off x="457200" y="1700808"/>
            <a:ext cx="7239000" cy="4754928"/>
          </a:xfrm>
        </p:spPr>
        <p:txBody>
          <a:bodyPr>
            <a:normAutofit lnSpcReduction="10000"/>
          </a:bodyPr>
          <a:lstStyle/>
          <a:p>
            <a:r>
              <a:rPr lang="tr-TR" sz="2000" dirty="0" smtClean="0"/>
              <a:t>Yazar, kadınla ilgili Kur’an tefsirlerini üç kategoriye ayırmıştır: geleneksel, tepkisel ve bütüncül. Kur’an’ın yorumuyla ilgili ilk kategoriye geleneksel denir. Çağımızda veya geçmiş devirlerde yapılan geleneksel tefsirler, belirli bazı amaçları göz önünde bulundurarak tüm Kur’an’ın yorumunu yaparlar. Bu tefsirlerde konuları belirlemek ve tematik olarak Kur’an’ın o konuyla ilgisini incelemek için hemen hemen hiç çaba sarf edilmez. Geleneksel tefsirlerin hepsi sadece erkekler tarafından yazılmıştır. Bu husus, tefsirlerde erkeklere ve onların deneyimlerine yer verildiği, kadınlara ve onların deneyimlerine yer verilmediği ya da erkeklerin kadın hakkındaki görüşleri, bakış açıları, arzuları veya ihtiyaçları tarafından yorumlanmış şekliyle yer verildiği anlamına gelir. Fakat bu husus, hatalı bir şekilde onların Kur’an’da seslerinin olmadığı şeklinde yorumlanmıştır.</a:t>
            </a:r>
            <a:endParaRPr lang="tr-TR" sz="2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64704"/>
            <a:ext cx="7239000" cy="5691032"/>
          </a:xfrm>
        </p:spPr>
        <p:txBody>
          <a:bodyPr>
            <a:normAutofit/>
          </a:bodyPr>
          <a:lstStyle/>
          <a:p>
            <a:r>
              <a:rPr lang="tr-TR" sz="2000" dirty="0" smtClean="0"/>
              <a:t>Kadın meselesiyle ilgili ikinci kategoride ele alınan Kur’an tefsirleri ise büyük ölçüde çağdaş düşünürlerin, kadının gerek birey gerekse de toplumun üyesi olarak, kitap’a nisbet edilen aşırı elverişsiz konumuna karşı çıkışlarından oluşmaktadır. Bu kategoride Kur’an’ın mesajına tamamen karşı çıkan birçok kadın veya kimseler vardır. Bunlar Müslüman toplumlardaki kadının aşağı statüde bulunmasını, karşı çıkışlarına haklı bir sebep olarak kullanırlar. Kur’an’ın kapsamlı bir tahlilini yapmamış olmaları, bazen onların Kur’an açısından kadının konumuyla tamamen alakasız alanlarda kadın haklarını savunma durumunda kalmalarına yol açar.</a:t>
            </a:r>
          </a:p>
          <a:p>
            <a:r>
              <a:rPr lang="tr-TR" sz="2000" dirty="0" smtClean="0"/>
              <a:t>Kadın meselesi dahil, tüm Kur’an’ın tefsirinin yeniden gözden geçirilmesi şeklindeki metodu benimseyen yorumlar ise son kategoriyi oluşturmaktadır. Bu kategori </a:t>
            </a:r>
            <a:r>
              <a:rPr lang="tr-TR" sz="2000" dirty="0" err="1" smtClean="0"/>
              <a:t>nisbeten</a:t>
            </a:r>
            <a:r>
              <a:rPr lang="tr-TR" sz="2000" dirty="0" smtClean="0"/>
              <a:t> yenidir ve Kur’an’ın bütününün ve onun ana ilkelerinin ışığında kadın meselesinin ele alındığı belli başlı bir çalışma da yoktur.</a:t>
            </a:r>
            <a:endParaRPr lang="tr-TR" sz="20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836712"/>
            <a:ext cx="7239000" cy="5328592"/>
          </a:xfrm>
        </p:spPr>
        <p:txBody>
          <a:bodyPr>
            <a:normAutofit/>
          </a:bodyPr>
          <a:lstStyle/>
          <a:p>
            <a:r>
              <a:rPr lang="tr-TR" sz="2000" dirty="0" smtClean="0"/>
              <a:t>Yazarın metodolojisine baktığımız zaman Vedud; bugüne kadar cinsiyete dayalı olarak algılanan bazı meseleleri cinsiyetsiz terimlerle ortaya koymaya çalışacağını belirtmiştir. Bugüne kadar evrensel kabul edilen bazı meselelerin de sınırlılıklarını ve yedinci yüzyıl Arabistan’ına özgü ifadelere dayandıkları için özel olduklarını gösterme isteğini yansıtmıştır.</a:t>
            </a:r>
          </a:p>
          <a:p>
            <a:r>
              <a:rPr lang="tr-TR" sz="2000" dirty="0" smtClean="0"/>
              <a:t>“Araştırmamın ardında yatan temel soru, Kur’an’ın neden erkekleri ve dişileri bazı yerlerde ayrı ayrı ifade ederken (inanan erkekler ve inanan kadınlarda olduğu gibi), bazı durumlarda daha genel bir ifade (ey inananlarda olduğu gibi) kullanılır. Benim Kur’an anlayışıma göre, Kur’an’daki eril çoğul kalıp her kullanılışında, sadece erkekleri kastettiğine dair belirgin bir işaret olmadıkça, hem erkekleri hem de kadınları eşit derecede muhatap alır.</a:t>
            </a:r>
            <a:endParaRPr lang="tr-TR" sz="2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64704"/>
            <a:ext cx="7239000" cy="5691032"/>
          </a:xfrm>
        </p:spPr>
        <p:txBody>
          <a:bodyPr>
            <a:normAutofit/>
          </a:bodyPr>
          <a:lstStyle/>
          <a:p>
            <a:r>
              <a:rPr lang="tr-TR" sz="2000" dirty="0" smtClean="0"/>
              <a:t>Kur’an, kadınlar ve erkekler arasındaki farklılıkları yok etmeye veya her toplumun kolay bir tarzda işlemesini ve ihtiyaçlarını karşılamasını sağlayan  cinsiyetler arası işlevsel farklılıkların önemini ortadan kaldırmaya çalışmaz. Hatta kadınlar ve erkekler arasındaki birbiriyle uyum içinde, birbirini destekleyen fonksiyonel ilişkiler, Kur’an’ın toplumla ilgili olarak gerçekleştirmek istediği amacın bir parçası olarak telakki edilebilir. Kur’an, kadının ve erkeğin hem birey olarak hem de toplumun bir parçası olarak işlev gördüğünü kabul eder. Fakat kültürel olarak nasıl bir fonksiyon icra edileceğine dair belirli reçeteler yoktur. </a:t>
            </a:r>
          </a:p>
          <a:p>
            <a:r>
              <a:rPr lang="tr-TR" sz="2000" dirty="0" smtClean="0"/>
              <a:t>Kur’an’ın, Araplar’ın kadınlar hakkında pek çok doğru veya yanlış fikre sahip olduğu ve onlara karşı iffetsiz bir takım tavırlar sergiledikleri yedinci yüzyıl Arabistan’ında nazil olması, Kur’an’da sadece o kültüre özgü bir takım emir ve yasakların yer almasına yol açmıştır.</a:t>
            </a:r>
            <a:endParaRPr lang="tr-TR" sz="20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39000" cy="1020728"/>
          </a:xfrm>
        </p:spPr>
        <p:txBody>
          <a:bodyPr>
            <a:normAutofit/>
          </a:bodyPr>
          <a:lstStyle/>
          <a:p>
            <a:r>
              <a:rPr lang="tr-TR" sz="3200" dirty="0" smtClean="0"/>
              <a:t>   Kur’an’Da İnsanin yaratilişi</a:t>
            </a:r>
            <a:endParaRPr lang="tr-TR" sz="3200" dirty="0"/>
          </a:p>
        </p:txBody>
      </p:sp>
      <p:sp>
        <p:nvSpPr>
          <p:cNvPr id="3" name="2 İçerik Yer Tutucusu"/>
          <p:cNvSpPr>
            <a:spLocks noGrp="1"/>
          </p:cNvSpPr>
          <p:nvPr>
            <p:ph idx="1"/>
          </p:nvPr>
        </p:nvSpPr>
        <p:spPr/>
        <p:txBody>
          <a:bodyPr>
            <a:normAutofit fontScale="92500" lnSpcReduction="20000"/>
          </a:bodyPr>
          <a:lstStyle/>
          <a:p>
            <a:r>
              <a:rPr lang="tr-TR" sz="2000" dirty="0" smtClean="0"/>
              <a:t>Kur’an, kadın olsun erkek olsun bütün insanları, inançlarını fiiliyata dökmeye teşvik eder ve bunun için onlara büyük bir mükafat vadeder. Yani Kur’an, Kitap’ın gayesi ve vadettiği mükafat açısından kadın ve erkek arasında hiçbir ayrım yapmaz. </a:t>
            </a:r>
          </a:p>
          <a:p>
            <a:r>
              <a:rPr lang="tr-TR" sz="2000" dirty="0" smtClean="0"/>
              <a:t>Her şey çift yaratılmıştır. “Her şeyden çifter çifter (zevceyn) yarattık ki düşünüp ibret alasınız. (51:49)” O halde ikilik, yaratılmışların zaruri bir özelliği olmaktadır. Bu kullanımında çift, bir tek gerçekliğin birarada var olan iki formundan oluşmaktadır. Tabiatları, özellikleri ve fonksiyonları birbirinden farklı olsa da, bu parçalar bir bütünü oluşturacak şekilde birbirini tamamlar. Çiftin her bir üyesi, semantik olarak diğerini önceden varsayar ve varoluşu tam da bu karşılıklı ilişki üzerine temellenir. Bir erkek ancak bir ‘karı’ söz konusu olduğunda ‘koca’dır. Müşahede edebildiğimiz alemde, böyle bir eşin varlığı ancak diğerinin var oluşuna bağlıdır. Bunlar Kur’ani manada eşlerdir. Gece gündüze dönüşür, aynen bir adamın bir kadına uyumla bağlantılı oluşu gibi,  bir erkek de geri dönüşü imkansız bir şekilde bir dişiye bağlıdır. </a:t>
            </a:r>
            <a:endParaRPr lang="tr-TR" sz="20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20688"/>
            <a:ext cx="7239000" cy="5835048"/>
          </a:xfrm>
        </p:spPr>
        <p:txBody>
          <a:bodyPr>
            <a:normAutofit fontScale="92500" lnSpcReduction="20000"/>
          </a:bodyPr>
          <a:lstStyle/>
          <a:p>
            <a:r>
              <a:rPr lang="tr-TR" sz="2000" dirty="0" smtClean="0"/>
              <a:t>Her yaratılmış varlık zevcinin varlığına bağlıdır. Bu durumda ilk anne babamızdan her birinin yaratılışı, geri dönülmez ve ezeli bir şekilde birbirine bağlanmıştır; yani her ikisi de eşit derecede önem ve öncelik arz etmektedir. Bu çiftlerden her birinin eşit derecede elzem olduğu konusunda apaçık Kur’ani ifadeler vardır: “ Her şeyden çifter çifter yarattık. (51:49)” “Bütün çiftleri o yaratmıştır. (43:12)” “Yerin bitirdiklerinden, insanların kendilerinden ve henüz mahiyetini bilmedikleri şeylerden bütün çiftleri yaratan Allah’ı tesbih ve takdis ederim. (36:36) Bu ayetlerden de anlaşıldığı gibi Kur’an açık bir şekilde çiftlerden birine veya diğerine belirli özellikler atfetmez. </a:t>
            </a:r>
          </a:p>
          <a:p>
            <a:r>
              <a:rPr lang="tr-TR" sz="2000" dirty="0" smtClean="0"/>
              <a:t>Elbette çocuk doğurma fonksiyonunun dişilere ait olduğu aşikardır. “Allah sizi önce topraktan, sonra bir damla sıvıdan yarattı. Sonra sizi çiftler kıldı. O’nun bilgisi olmadan hiçbir dişi ne gebe kalır, ne de doğurur. (35:11) Kur’an, çocuk doğurma fonksiyonu ile dişiler arasında apaçık bir bağlantı olduğunu ifade eder ancak çocuk bakımı ve büyütülmesi ile ilgili tüm diğer işler –eğer Kur’an’da böyle bir atıf yer alıyorsa- kesinlikle sadece dişilere özgü özellikler olarak tanımlanmaz. O halde Kur’an’da yer aldığı şekliyle annelik sadece biyolojik anneliktir, anneliğin psikolojik ve kültürel algılanışı değil.</a:t>
            </a:r>
            <a:endParaRPr lang="tr-TR" sz="20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64704"/>
            <a:ext cx="7239000" cy="5691032"/>
          </a:xfrm>
        </p:spPr>
        <p:txBody>
          <a:bodyPr>
            <a:normAutofit/>
          </a:bodyPr>
          <a:lstStyle/>
          <a:p>
            <a:r>
              <a:rPr lang="tr-TR" sz="2000" dirty="0" smtClean="0"/>
              <a:t>Dikkati çeken bir diğer husus da, Kur’an’ın bir yer hariç şeytanın Hz. Havva ve Hz. Adem’i nasıl kandırdığını ve bu ikisinin de nasıl isyana saptıklarını anlatırken hep Arapça ikil ifade tarzını kullanmış olmasıdır. Bu ikil formu muhafaza ederek Kur’an, bireysel sorumluluk üzerindeki vurgusunu ortaya koymaktadır. “Allah, bir topluluk kendisinde olanı değiştirmedikçe; onlarda bulunanı değiştirmez. (13:11, 8:53)” yani insanlar gerek tek tek, gerekse topluluk halinde kendi inisiyatiflerini kullanmadıkça iyiye veya kötüye doğru hiçbir değişiklik meydana gelmez. Kur’an tekrar tekrar her erkek ve her kadının bireysel olarak, her topluluğun da kolektif olarak sadece kendi yaptıklarından sorumlu olduklarını ifade eder.</a:t>
            </a:r>
            <a:endParaRPr lang="tr-TR" sz="20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dirty="0" smtClean="0"/>
              <a:t>Kur’an’In kadInIn bu dünyadakİ konumuyla İlgİlİ görüşü</a:t>
            </a:r>
            <a:endParaRPr lang="tr-TR" sz="3200" dirty="0"/>
          </a:p>
        </p:txBody>
      </p:sp>
      <p:sp>
        <p:nvSpPr>
          <p:cNvPr id="3" name="2 İçerik Yer Tutucusu"/>
          <p:cNvSpPr>
            <a:spLocks noGrp="1"/>
          </p:cNvSpPr>
          <p:nvPr>
            <p:ph idx="1"/>
          </p:nvPr>
        </p:nvSpPr>
        <p:spPr/>
        <p:txBody>
          <a:bodyPr>
            <a:normAutofit/>
          </a:bodyPr>
          <a:lstStyle/>
          <a:p>
            <a:r>
              <a:rPr lang="tr-TR" sz="2000" dirty="0" smtClean="0"/>
              <a:t>Kur’an’da bahsi geçen kadın şahsiyetleri ele alırken dikkat edeceğimiz iki önemli mesele bulunmaktadır: vahyin Mekke ve Medine dönemleri ve bilinen tarihi olaylara atıflar. Medine döneminde indirilen surelerdeki uzun tartışmaların, varolan topluluğa intibak çabalarını işaret ettiği ve bunun bazı durumlarda Kur’an’ın evrensel hedeflerini sınırladığı iddia edilmiştir. Böyle bir sınırlamayı aşmak için Müslüman düşünür ve hukukçular Mekke döneminin evrensel mesajlarına öncelik vermelidirler. </a:t>
            </a:r>
          </a:p>
          <a:p>
            <a:r>
              <a:rPr lang="tr-TR" sz="2000" dirty="0" smtClean="0"/>
              <a:t>Daha ilerideki gelişmeler ve hukuki düzenlemelerle ilgili temel ahlaki ilkeleri, ayrıntılardan ziyade genel ifadelere öncelik vererek belirleyen bir tefsir metodu, uygulamada pek çok sorunu çözebilir. </a:t>
            </a:r>
            <a:endParaRPr lang="tr-TR" sz="20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Zengin">
  <a:themeElements>
    <a:clrScheme name="Zengin">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Zengin">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Zengin">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383</TotalTime>
  <Words>2114</Words>
  <Application>Microsoft Office PowerPoint</Application>
  <PresentationFormat>Ekran Gösterisi (4:3)</PresentationFormat>
  <Paragraphs>34</Paragraphs>
  <Slides>17</Slides>
  <Notes>0</Notes>
  <HiddenSlides>0</HiddenSlides>
  <MMClips>0</MMClips>
  <ScaleCrop>false</ScaleCrop>
  <HeadingPairs>
    <vt:vector size="4" baseType="variant">
      <vt:variant>
        <vt:lpstr>Tema</vt:lpstr>
      </vt:variant>
      <vt:variant>
        <vt:i4>1</vt:i4>
      </vt:variant>
      <vt:variant>
        <vt:lpstr>Slayt Başlıkları</vt:lpstr>
      </vt:variant>
      <vt:variant>
        <vt:i4>17</vt:i4>
      </vt:variant>
    </vt:vector>
  </HeadingPairs>
  <TitlesOfParts>
    <vt:vector size="18" baseType="lpstr">
      <vt:lpstr>Zengin</vt:lpstr>
      <vt:lpstr>       Kur’An ve kadın amine vedud muhsİn</vt:lpstr>
      <vt:lpstr>KadIna bakIş açIsInIn kur’AN’IN TEFSİRİNİ ETKİLEYİŞİ</vt:lpstr>
      <vt:lpstr>PowerPoint Sunusu</vt:lpstr>
      <vt:lpstr>PowerPoint Sunusu</vt:lpstr>
      <vt:lpstr>PowerPoint Sunusu</vt:lpstr>
      <vt:lpstr>   Kur’an’Da İnsanin yaratilişi</vt:lpstr>
      <vt:lpstr>PowerPoint Sunusu</vt:lpstr>
      <vt:lpstr>PowerPoint Sunusu</vt:lpstr>
      <vt:lpstr>Kur’an’In kadInIn bu dünyadakİ konumuyla İlgİlİ görüşü</vt:lpstr>
      <vt:lpstr>PowerPoint Sunusu</vt:lpstr>
      <vt:lpstr>Kur’an’da  adI GEÇEN VEYA ATIFTA BULUNULAN KADINLARIN ÖNEMİ</vt:lpstr>
      <vt:lpstr>PowerPoint Sunusu</vt:lpstr>
      <vt:lpstr>PowerPoint Sunusu</vt:lpstr>
      <vt:lpstr>KİŞİ olarak kadIN</vt:lpstr>
      <vt:lpstr>PowerPoint Sunusu</vt:lpstr>
      <vt:lpstr>BİREYLER ARASINDAKİ FARKLILIK: TAKVA</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Kur’An ve kadın amine vedud-muhsin</dc:title>
  <dc:creator>YUSUFOĞLU</dc:creator>
  <cp:lastModifiedBy>Pc</cp:lastModifiedBy>
  <cp:revision>40</cp:revision>
  <dcterms:created xsi:type="dcterms:W3CDTF">2019-10-11T18:56:12Z</dcterms:created>
  <dcterms:modified xsi:type="dcterms:W3CDTF">2019-10-13T11:47:17Z</dcterms:modified>
</cp:coreProperties>
</file>