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84" r:id="rId5"/>
    <p:sldId id="281" r:id="rId6"/>
    <p:sldId id="282" r:id="rId7"/>
    <p:sldId id="283" r:id="rId8"/>
    <p:sldId id="288" r:id="rId9"/>
    <p:sldId id="285" r:id="rId10"/>
    <p:sldId id="287" r:id="rId11"/>
    <p:sldId id="273" r:id="rId12"/>
    <p:sldId id="274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5240-E53B-44E5-8447-117F3B3F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89B1-BFDB-485F-8F44-CEC1FAC6A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8F90-E69B-40F7-B94F-FE47934E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A7A9E-E430-4601-9A09-6E39CFAA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7783-89AB-4EEA-BA47-1055280C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EFD0-8771-428E-9FE6-2794D6C0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0160A-19AC-4AFF-9078-0628FB74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1B96-2728-47E6-8E5C-266B9FA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453F-AA61-484A-8180-7655DAFD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D8EBB-277E-4626-AA46-072E53DC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4BAD7-59EF-44A2-8369-C7B7B00EF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B20EE-3152-4867-AD49-BB3C461A8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D471D-A27A-4CD4-8193-256D2F82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B1CE-8906-4872-9936-F3EBEF93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FE888-D59A-4278-89A3-59BBC59B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B15D-ABA1-4B2B-AE54-3ED444D7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7BA0-4A7A-47C1-85AB-C183BF66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124A5-BE93-45DB-ACAA-F9C62FD7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3EEC-346C-4902-AED8-F7E7192C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F6343-9CB2-45BC-BB56-EC961C6C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E54D-14BC-4F17-BA08-020581C0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B0770-D47B-42C7-AD44-CB7AC71C4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A0E64-D427-4C25-A6C8-86D0362B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860B-274C-4562-B715-044E5FE8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CA90-1FBC-4525-A531-A6A8049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5560-D3F2-4AA1-8F94-75168B25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F69AB-6527-4846-A5BF-7B9C88A1B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E56F4-899A-4D10-AF37-7F7C73836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4148D-7155-48D0-990F-2A85BD01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D6BED-D161-4635-9B59-A1383744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73216-1CB0-4F34-9B31-3CCEB200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948C-B765-4A2C-BABD-4B95868A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72C9-848F-4594-9906-45D1D0A11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2D3F2-BDB4-4E5F-930F-6FAF018C7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D6E89-A937-4366-8AA6-F62C967AF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6ABA8-95C3-4B4D-88CB-593F77FBF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6CECE-FC63-4C74-AC37-244A3B85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7C729-C307-42F9-A2A8-04F4D681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AEFBE-DCB9-44D4-9CB9-3089D479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8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08A0-53ED-4325-8FF3-BB4FA242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501BC-568F-45AC-808E-B1750A83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D3BB6-D275-49AD-AF29-D2106808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139C2-B660-484B-9A7C-E773EC23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8A22-01FC-4261-AB13-23A93E89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4EDA0-F31E-489E-90F2-4969BB79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E7407-4AAB-480D-A5A4-714C1D74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34AE-D412-42EF-858C-77ACC47A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C4B0-8899-4AA0-B12C-1E9758CB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6A08B-040A-4286-A3FB-F13D69BE5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3CF2-AB65-4F29-8512-C1B45A29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E093D-1D7F-4CAB-A1D2-D7E7A352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6F6D7-E018-494A-B03B-9F1B70B8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4B05-9BEC-429F-8055-34D9FB64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70A00-B46A-4FF3-83B6-9A2C78B2C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20E7F-0805-4E4B-866A-76487563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FBD48-7EE5-494C-B6FC-3CB0233C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15079-ADF3-43AE-9C6E-CB30AE71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01145-0F82-4756-AC35-D8E9376E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BB9BE-0ED6-4100-BCBD-D38CA0EB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2030-D1BC-4E70-A287-7A771A7B5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1CEE-BA2A-4C35-B07F-3F4E25EC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1396-F6BD-4CA9-8CC7-6E542C1276F7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488A1-23C4-423C-BB75-7BE6AF0B5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961EE-CC93-4198-8E03-8571BA0D0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C9E1-CD16-42DF-A2D8-C4A4D7B4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7A98-5434-45B5-9A52-941E88CF1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Etkinlik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31967-542A-4F1F-BEEC-B0A4B3FA1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Sanayi İktisadı Ders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D72FB7B5-2357-476C-A94D-20C00D910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6858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1E59FC1F-F82F-4D13-90A0-0D274F7B8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9530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49FD8E7D-DEC3-4AF9-A2ED-40A3ADAD30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1295400"/>
            <a:ext cx="1143000" cy="1676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3E4A25DA-3F85-4611-83AD-D7D076122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143000"/>
            <a:ext cx="4800600" cy="304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BE679C06-D39E-4FD6-912E-7105FCB5C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219200"/>
            <a:ext cx="2819400" cy="3352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>
            <a:extLst>
              <a:ext uri="{FF2B5EF4-FFF2-40B4-BE49-F238E27FC236}">
                <a16:creationId xmlns:a16="http://schemas.microsoft.com/office/drawing/2014/main" id="{3C0F1087-59F3-4389-A176-E35D180CA79C}"/>
              </a:ext>
            </a:extLst>
          </p:cNvPr>
          <p:cNvSpPr>
            <a:spLocks/>
          </p:cNvSpPr>
          <p:nvPr/>
        </p:nvSpPr>
        <p:spPr bwMode="auto">
          <a:xfrm>
            <a:off x="4572000" y="3505200"/>
            <a:ext cx="2133600" cy="774700"/>
          </a:xfrm>
          <a:custGeom>
            <a:avLst/>
            <a:gdLst>
              <a:gd name="T0" fmla="*/ 0 w 1344"/>
              <a:gd name="T1" fmla="*/ 240 h 488"/>
              <a:gd name="T2" fmla="*/ 96 w 1344"/>
              <a:gd name="T3" fmla="*/ 288 h 488"/>
              <a:gd name="T4" fmla="*/ 528 w 1344"/>
              <a:gd name="T5" fmla="*/ 480 h 488"/>
              <a:gd name="T6" fmla="*/ 960 w 1344"/>
              <a:gd name="T7" fmla="*/ 336 h 488"/>
              <a:gd name="T8" fmla="*/ 1344 w 1344"/>
              <a:gd name="T9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4" h="488">
                <a:moveTo>
                  <a:pt x="0" y="240"/>
                </a:moveTo>
                <a:cubicBezTo>
                  <a:pt x="4" y="244"/>
                  <a:pt x="8" y="248"/>
                  <a:pt x="96" y="288"/>
                </a:cubicBezTo>
                <a:cubicBezTo>
                  <a:pt x="184" y="328"/>
                  <a:pt x="384" y="472"/>
                  <a:pt x="528" y="480"/>
                </a:cubicBezTo>
                <a:cubicBezTo>
                  <a:pt x="672" y="488"/>
                  <a:pt x="824" y="416"/>
                  <a:pt x="960" y="336"/>
                </a:cubicBezTo>
                <a:cubicBezTo>
                  <a:pt x="1096" y="256"/>
                  <a:pt x="1220" y="128"/>
                  <a:pt x="134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0D44CF9A-1D9E-4F94-A866-5B4B8ECED4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743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8175AE62-06AF-4DA8-84E5-A513D3E4F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6670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5FE4479B-7E66-437D-B1C9-678B62AAD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Oval 11">
            <a:extLst>
              <a:ext uri="{FF2B5EF4-FFF2-40B4-BE49-F238E27FC236}">
                <a16:creationId xmlns:a16="http://schemas.microsoft.com/office/drawing/2014/main" id="{F6C74545-7A79-4FCC-99B0-B97A6BD0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>
            <a:extLst>
              <a:ext uri="{FF2B5EF4-FFF2-40B4-BE49-F238E27FC236}">
                <a16:creationId xmlns:a16="http://schemas.microsoft.com/office/drawing/2014/main" id="{2D74DAC3-E109-4A93-B1E4-66BDAB2F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>
            <a:extLst>
              <a:ext uri="{FF2B5EF4-FFF2-40B4-BE49-F238E27FC236}">
                <a16:creationId xmlns:a16="http://schemas.microsoft.com/office/drawing/2014/main" id="{50BA93E1-0564-49F5-B164-0438CF6F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574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3CC00CBC-88D1-4F81-A907-7ED923854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1336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F0BABEA5-3B0F-4AE1-B946-0C8D4717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Price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D8EED436-D9A2-45DB-B91C-1306E13C0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1054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Quantity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CC727B07-D89C-4136-B3B7-FE01D66F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038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D</a:t>
            </a:r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4D1145C5-A5D1-41FA-8585-26C7C946F6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16764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C3FD8C25-475C-45C3-AFE1-6B6F0D883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524001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Supply curve if industry is competitive</a:t>
            </a: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77BD0BAC-8EE0-4A12-8FCB-171ACFFB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26720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MR</a:t>
            </a: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E55B0ACC-7584-4E28-8D5F-A88A0EAD6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02920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9240" name="Line 24">
            <a:extLst>
              <a:ext uri="{FF2B5EF4-FFF2-40B4-BE49-F238E27FC236}">
                <a16:creationId xmlns:a16="http://schemas.microsoft.com/office/drawing/2014/main" id="{0D251551-18E5-4146-AF67-9799D0B71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2672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69B23057-8A56-4483-A508-E98E1B79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05401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Monopolist’s </a:t>
            </a:r>
            <a:br>
              <a:rPr lang="en-US" altLang="en-US"/>
            </a:br>
            <a:r>
              <a:rPr lang="en-US" altLang="en-US"/>
              <a:t>MC curve</a:t>
            </a: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C866D5AB-5B3A-4723-9A30-57AA6ACC8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</a:t>
            </a:r>
            <a:r>
              <a:rPr lang="en-US" altLang="en-US" baseline="-25000"/>
              <a:t>C</a:t>
            </a:r>
            <a:endParaRPr lang="en-US" altLang="en-US"/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5A5D8CCF-38F5-45FA-B9AA-9A45C8E85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4384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</a:t>
            </a:r>
            <a:r>
              <a:rPr lang="en-US" altLang="en-US" baseline="-25000"/>
              <a:t>M</a:t>
            </a:r>
            <a:endParaRPr lang="en-US" altLang="en-US"/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BA119C3F-5404-4B54-BEA5-A393B706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0540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Q</a:t>
            </a:r>
            <a:r>
              <a:rPr lang="en-US" altLang="en-US" baseline="-25000"/>
              <a:t>M</a:t>
            </a:r>
            <a:endParaRPr lang="en-US" altLang="en-US"/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AB449A45-9006-448C-ADE2-4A0D6263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1000"/>
            <a:ext cx="533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en-US" b="1" dirty="0"/>
              <a:t>Dinamik olarak etkin monopol</a:t>
            </a:r>
            <a:endParaRPr lang="en-US" alt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6D9DDE-6B73-4B33-AE63-A68110AF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8272-9382-4237-AFF3-3FE30F3F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Ölçek ve kapsam ekonomileri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C3C5-B22F-4A55-B4BD-A29B69D72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</a:t>
            </a:r>
            <a:r>
              <a:rPr lang="tr-TR" dirty="0"/>
              <a:t>artar</a:t>
            </a:r>
            <a:r>
              <a:rPr lang="en-US" dirty="0"/>
              <a:t>: </a:t>
            </a:r>
            <a:r>
              <a:rPr lang="tr-TR" dirty="0"/>
              <a:t>ölçeğin azalan verimi</a:t>
            </a:r>
            <a:endParaRPr lang="en-US" dirty="0"/>
          </a:p>
          <a:p>
            <a:r>
              <a:rPr lang="en-US" dirty="0"/>
              <a:t>AC </a:t>
            </a:r>
            <a:r>
              <a:rPr lang="tr-TR" dirty="0"/>
              <a:t>azalır</a:t>
            </a:r>
            <a:r>
              <a:rPr lang="en-US" dirty="0"/>
              <a:t>: </a:t>
            </a:r>
            <a:r>
              <a:rPr lang="tr-TR" dirty="0"/>
              <a:t>ölçeğin artan verimi</a:t>
            </a:r>
            <a:endParaRPr lang="en-US" dirty="0"/>
          </a:p>
          <a:p>
            <a:r>
              <a:rPr lang="tr-TR" dirty="0"/>
              <a:t>Neden AC tabak şeklindedir?</a:t>
            </a:r>
            <a:endParaRPr lang="en-US" dirty="0"/>
          </a:p>
          <a:p>
            <a:r>
              <a:rPr lang="tr-TR" dirty="0"/>
              <a:t>Minimum etkin ölçek!</a:t>
            </a:r>
            <a:endParaRPr lang="en-US" dirty="0"/>
          </a:p>
          <a:p>
            <a:r>
              <a:rPr lang="tr-TR" dirty="0"/>
              <a:t>Kapsam ekonomileri</a:t>
            </a:r>
            <a:r>
              <a:rPr lang="en-US" dirty="0"/>
              <a:t>: </a:t>
            </a:r>
            <a:r>
              <a:rPr lang="tr-TR" dirty="0"/>
              <a:t>Farklı ürünleri aynı anda üretmek maliyeti azaltıyor: et ve deri örneğin.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AC9F8-D65C-4CAA-8E57-FC0BD9F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5552617"/>
            <a:ext cx="5217662" cy="4771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17842-8112-449D-AF1A-9C2C93F9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8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8272-9382-4237-AFF3-3FE30F3F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 ençoklama</a:t>
            </a:r>
            <a:endParaRPr lang="en-US" noProof="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466CA4-BC69-46A3-8645-8316145F7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11315"/>
            <a:ext cx="3745775" cy="571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6E9F13-1BCA-4C3C-A80A-BD82B9A3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719247"/>
            <a:ext cx="2011604" cy="589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A915E-8147-441D-8FA1-4BC7A9DC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3815140"/>
            <a:ext cx="4336497" cy="571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A9720-5B99-4321-89DA-4D5D7E7F6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3" y="5013060"/>
            <a:ext cx="2867176" cy="14785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5C0B5-FC56-49A4-8739-D78F9DA2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8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F8E1-1D42-48CA-9B28-EAF64913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794C-2E9D-4546-9FB8-EF53333D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Esneklik sıfırdan büyük olduğundan marjinal hasıla her zaman fiyattan küçüktür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tr-TR" dirty="0"/>
              <a:t>Neden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90900-1FC0-4AE7-91BF-5658905F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63" y="2492095"/>
            <a:ext cx="1656185" cy="8540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4FA9-7F8C-4232-A6C4-73EB652E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658C-C1B7-4E6D-9ECF-3A867BE2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Etkinlik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6F4C-329A-49A8-9427-B9BC21A6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Mikro iktisatta etkinlik temel amaçtır.</a:t>
            </a:r>
            <a:endParaRPr lang="en-US" dirty="0"/>
          </a:p>
          <a:p>
            <a:r>
              <a:rPr lang="tr-TR" dirty="0"/>
              <a:t>Dağıtımda etkinlik</a:t>
            </a:r>
            <a:endParaRPr lang="en-US" dirty="0"/>
          </a:p>
          <a:p>
            <a:r>
              <a:rPr lang="tr-TR" dirty="0"/>
              <a:t>Tüketici fazlası</a:t>
            </a:r>
            <a:endParaRPr lang="en-US" dirty="0"/>
          </a:p>
          <a:p>
            <a:r>
              <a:rPr lang="tr-TR" dirty="0"/>
              <a:t>Üretici fazlası</a:t>
            </a:r>
            <a:r>
              <a:rPr lang="en-US" dirty="0"/>
              <a:t>: </a:t>
            </a:r>
            <a:r>
              <a:rPr lang="tr-TR" dirty="0"/>
              <a:t>Karla aynı ama sabit maliyeti içermiyor.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0EFE9-40F7-49F9-BA3C-776331DD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4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3DF5-5943-4F49-80CF-12DBCBC0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5FB8D2-C81F-4FF3-81D5-E8BEBB88F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510890"/>
            <a:ext cx="8432760" cy="58362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D8527-DD29-4807-8226-824A54FD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3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2A76-9DF9-4221-A78A-7E715A08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Dinamik Etkinlik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86CC-CA2D-4868-8154-64A1543E5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Ürün olmasa piyasada bir artık da olmazdı!</a:t>
            </a:r>
            <a:endParaRPr lang="en-US" dirty="0"/>
          </a:p>
          <a:p>
            <a:r>
              <a:rPr lang="tr-TR" dirty="0"/>
              <a:t>Yeni ürünlerin piyasaya giriş oranı dinamik etkinlikle ölçülür.</a:t>
            </a:r>
          </a:p>
          <a:p>
            <a:r>
              <a:rPr lang="tr-TR" dirty="0"/>
              <a:t>Dinamik etkinliğin ölçümü zordur ve üretim ve dağıtım etkinliği gibi statik kavramlarla kıyaslanması daha da zordur.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5B79E-D2D6-4A33-B852-E353EE8B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3209-9D47-47F1-969B-9B322ABE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E9F9-434B-42CF-93DB-63F2D088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5DE24-EC19-4BA8-9282-E034BE81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D6545-66E6-4000-B1B2-FC662427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0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0AE-193D-4617-8722-BE8A10FE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36526"/>
            <a:ext cx="10515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D6CB-ABC8-4D0E-AD8D-F45E1AF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18518"/>
            <a:ext cx="9905999" cy="5172683"/>
          </a:xfrm>
        </p:spPr>
        <p:txBody>
          <a:bodyPr>
            <a:normAutofit/>
          </a:bodyPr>
          <a:lstStyle/>
          <a:p>
            <a:r>
              <a:rPr lang="tr-TR" dirty="0"/>
              <a:t>Dinamik ve statik etkinlikler arasında ödünleşme vardır. Tam rekabette yeni ürün ortaya çıkarılmaz.</a:t>
            </a:r>
            <a:endParaRPr lang="en-US" dirty="0"/>
          </a:p>
          <a:p>
            <a:r>
              <a:rPr lang="tr-TR" dirty="0"/>
              <a:t>Özellikle teknolojinin hızlı ilerlediği sektörlerde dinamik etkinlik birinci plana geçer.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6D8DF-9AA6-4166-B912-F6E29632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4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253F-CBAC-49AA-83D8-0695A4CE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8216-5767-4D2F-898B-1E3E7379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664BD-FBAC-47DC-BBAF-EA91BDF2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904C-47B6-4E5E-9CE6-7B8F35C8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9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3ECB-D1DC-43D0-8FBD-1BC94B18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29518-081B-4B14-A397-222B342A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000FF-CB7D-4D70-A415-3AE634F1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C06A-45C0-4EDA-A24D-CBDECEF5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2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847C-0887-4584-AEA6-6831F2D7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F98D-EB77-4602-9C63-B53A16139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400CB-75B0-4690-BE89-CD76E752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3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B069-B700-4FBD-8905-BD76214D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AE4C-A207-4FB2-A3F7-398506D7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2569C-2273-425F-8B6E-87B3A98E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13B7-021E-44B3-9EA5-C28F9986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6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Etkinlik </vt:lpstr>
      <vt:lpstr>PowerPoint Presentation</vt:lpstr>
      <vt:lpstr>Dinamik Etkinlik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Ölçek ve kapsam ekonomileri</vt:lpstr>
      <vt:lpstr>Kar ençoklama</vt:lpstr>
      <vt:lpstr>PowerPoint Presentation</vt:lpstr>
      <vt:lpstr>Etkinlik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Etkinlik</dc:title>
  <dc:creator>Umut Öneş</dc:creator>
  <cp:lastModifiedBy>Umut Öneş</cp:lastModifiedBy>
  <cp:revision>2</cp:revision>
  <dcterms:created xsi:type="dcterms:W3CDTF">2020-01-20T08:00:37Z</dcterms:created>
  <dcterms:modified xsi:type="dcterms:W3CDTF">2020-01-20T08:02:27Z</dcterms:modified>
</cp:coreProperties>
</file>