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56" r:id="rId4"/>
    <p:sldId id="270" r:id="rId5"/>
    <p:sldId id="271" r:id="rId6"/>
    <p:sldId id="257" r:id="rId7"/>
    <p:sldId id="259" r:id="rId8"/>
    <p:sldId id="260" r:id="rId9"/>
    <p:sldId id="261" r:id="rId10"/>
    <p:sldId id="262" r:id="rId11"/>
    <p:sldId id="263" r:id="rId12"/>
    <p:sldId id="264" r:id="rId13"/>
    <p:sldId id="269" r:id="rId14"/>
    <p:sldId id="272" r:id="rId15"/>
    <p:sldId id="273" r:id="rId16"/>
    <p:sldId id="265" r:id="rId17"/>
    <p:sldId id="266" r:id="rId18"/>
    <p:sldId id="267" r:id="rId19"/>
    <p:sldId id="268" r:id="rId20"/>
    <p:sldId id="258"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21.12.2017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21.12.2017</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21.12.2017</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21.12.2017</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21.12.2017</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21.12.2017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21.12.2017</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21.12.2017</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21.12.2017</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21.12.2017</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21.12.2017</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21.12.2017</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21.12.2017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21.12.2017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85720" y="5929330"/>
            <a:ext cx="2357454" cy="928670"/>
          </a:xfrm>
        </p:spPr>
        <p:txBody>
          <a:bodyPr>
            <a:normAutofit lnSpcReduction="10000"/>
          </a:bodyPr>
          <a:lstStyle/>
          <a:p>
            <a:pPr algn="just"/>
            <a:r>
              <a:rPr lang="tr-TR" b="1" dirty="0" smtClean="0">
                <a:solidFill>
                  <a:schemeClr val="accent1"/>
                </a:solidFill>
                <a:latin typeface="Times New Roman" pitchFamily="18" charset="0"/>
                <a:cs typeface="Times New Roman" pitchFamily="18" charset="0"/>
              </a:rPr>
              <a:t>Oğuz BAŞ</a:t>
            </a:r>
          </a:p>
          <a:p>
            <a:pPr algn="just"/>
            <a:r>
              <a:rPr lang="tr-TR" b="1" dirty="0" smtClean="0">
                <a:solidFill>
                  <a:schemeClr val="accent1"/>
                </a:solidFill>
                <a:latin typeface="Times New Roman" pitchFamily="18" charset="0"/>
                <a:cs typeface="Times New Roman" pitchFamily="18" charset="0"/>
              </a:rPr>
              <a:t>NO:13290347</a:t>
            </a:r>
            <a:endParaRPr lang="tr-TR" b="1" dirty="0">
              <a:solidFill>
                <a:schemeClr val="accent1"/>
              </a:solidFill>
              <a:latin typeface="Times New Roman" pitchFamily="18" charset="0"/>
              <a:cs typeface="Times New Roman" pitchFamily="18" charset="0"/>
            </a:endParaRPr>
          </a:p>
        </p:txBody>
      </p:sp>
      <p:sp>
        <p:nvSpPr>
          <p:cNvPr id="2" name="1 Başlık"/>
          <p:cNvSpPr>
            <a:spLocks noGrp="1"/>
          </p:cNvSpPr>
          <p:nvPr>
            <p:ph type="ctrTitle"/>
          </p:nvPr>
        </p:nvSpPr>
        <p:spPr/>
        <p:txBody>
          <a:bodyPr/>
          <a:lstStyle/>
          <a:p>
            <a:r>
              <a:rPr lang="tr-TR" dirty="0" smtClean="0"/>
              <a:t>Kuyu Logları Ve Sismik Yöntem İle İlişkisi</a:t>
            </a:r>
            <a:endParaRPr lang="tr-TR" dirty="0"/>
          </a:p>
        </p:txBody>
      </p:sp>
      <p:sp>
        <p:nvSpPr>
          <p:cNvPr id="13316" name="AutoShape 4" descr="Well log &amp; rock physics analy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317" name="Picture 5" descr="C:\Users\Win7\Desktop\well log picture\1.png"/>
          <p:cNvPicPr>
            <a:picLocks noChangeAspect="1" noChangeArrowheads="1"/>
          </p:cNvPicPr>
          <p:nvPr/>
        </p:nvPicPr>
        <p:blipFill>
          <a:blip r:embed="rId2"/>
          <a:srcRect/>
          <a:stretch>
            <a:fillRect/>
          </a:stretch>
        </p:blipFill>
        <p:spPr bwMode="auto">
          <a:xfrm>
            <a:off x="428596" y="3286124"/>
            <a:ext cx="2571768" cy="2393173"/>
          </a:xfrm>
          <a:prstGeom prst="rect">
            <a:avLst/>
          </a:prstGeom>
          <a:noFill/>
        </p:spPr>
      </p:pic>
      <p:pic>
        <p:nvPicPr>
          <p:cNvPr id="13318" name="Picture 6" descr="C:\Users\Win7\Desktop\well log picture\2.png"/>
          <p:cNvPicPr>
            <a:picLocks noChangeAspect="1" noChangeArrowheads="1"/>
          </p:cNvPicPr>
          <p:nvPr/>
        </p:nvPicPr>
        <p:blipFill>
          <a:blip r:embed="rId3"/>
          <a:srcRect/>
          <a:stretch>
            <a:fillRect/>
          </a:stretch>
        </p:blipFill>
        <p:spPr bwMode="auto">
          <a:xfrm>
            <a:off x="5572132" y="3500438"/>
            <a:ext cx="3000396" cy="29584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0"/>
            <a:ext cx="7467600" cy="1143000"/>
          </a:xfrm>
        </p:spPr>
        <p:txBody>
          <a:bodyPr/>
          <a:lstStyle/>
          <a:p>
            <a:pPr algn="ctr"/>
            <a:r>
              <a:rPr lang="tr-TR" dirty="0" smtClean="0">
                <a:solidFill>
                  <a:srgbClr val="C00000"/>
                </a:solidFill>
              </a:rPr>
              <a:t>Nötron Logu (NPHI)</a:t>
            </a:r>
            <a:r>
              <a:rPr lang="tr-TR" b="1" dirty="0" smtClean="0"/>
              <a:t/>
            </a:r>
            <a:br>
              <a:rPr lang="tr-TR" b="1" dirty="0" smtClean="0"/>
            </a:br>
            <a:endParaRPr lang="tr-TR" dirty="0"/>
          </a:p>
        </p:txBody>
      </p:sp>
      <p:sp>
        <p:nvSpPr>
          <p:cNvPr id="3" name="2 İçerik Yer Tutucusu"/>
          <p:cNvSpPr>
            <a:spLocks noGrp="1"/>
          </p:cNvSpPr>
          <p:nvPr>
            <p:ph sz="quarter" idx="1"/>
          </p:nvPr>
        </p:nvSpPr>
        <p:spPr>
          <a:xfrm>
            <a:off x="4714876" y="1357298"/>
            <a:ext cx="4214842" cy="4686320"/>
          </a:xfrm>
        </p:spPr>
        <p:txBody>
          <a:bodyPr>
            <a:normAutofit fontScale="85000" lnSpcReduction="20000"/>
          </a:bodyPr>
          <a:lstStyle/>
          <a:p>
            <a:pPr>
              <a:buFont typeface="Wingdings" pitchFamily="2" charset="2"/>
              <a:buChar char="Ø"/>
            </a:pPr>
            <a:r>
              <a:rPr lang="tr-TR" dirty="0" smtClean="0"/>
              <a:t>Bu log alımı esnasında formasyon radyoaktif bir kaynak tarafından nötron bombardımanına tutulur. Bu bombardıman sonucunda içerisindeki hidrojen miktarına bağlı olarak kayadan gama ışınları çıkar ve bunlar log aleti üzerindeki bir alıcı vasıtası ile kaydedilir.</a:t>
            </a:r>
          </a:p>
          <a:p>
            <a:pPr>
              <a:buFont typeface="Wingdings" pitchFamily="2" charset="2"/>
              <a:buChar char="Ø"/>
            </a:pPr>
            <a:r>
              <a:rPr lang="tr-TR" dirty="0" smtClean="0"/>
              <a:t>Hidrojen, formasyon içerisindeki minerallerde bulunmamasına karşılık bütün formasyon sıvılarında (petrol, gaz, su) mevcuttur. Bu nedenle nötron bombardımanına kayanın vereceği tepki doğrudan kayanın gözenekliliği ile ilgilidir.</a:t>
            </a:r>
          </a:p>
          <a:p>
            <a:endParaRPr lang="tr-TR" dirty="0"/>
          </a:p>
        </p:txBody>
      </p:sp>
      <p:pic>
        <p:nvPicPr>
          <p:cNvPr id="4098" name="Picture 2" descr="C:\Users\Win7\Desktop\well log picture\8.jpg"/>
          <p:cNvPicPr>
            <a:picLocks noChangeAspect="1" noChangeArrowheads="1"/>
          </p:cNvPicPr>
          <p:nvPr/>
        </p:nvPicPr>
        <p:blipFill>
          <a:blip r:embed="rId2"/>
          <a:srcRect/>
          <a:stretch>
            <a:fillRect/>
          </a:stretch>
        </p:blipFill>
        <p:spPr bwMode="auto">
          <a:xfrm>
            <a:off x="214282" y="1500173"/>
            <a:ext cx="4572032" cy="51435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428652"/>
            <a:ext cx="7467600" cy="1143000"/>
          </a:xfrm>
        </p:spPr>
        <p:txBody>
          <a:bodyPr/>
          <a:lstStyle/>
          <a:p>
            <a:pPr algn="ctr"/>
            <a:r>
              <a:rPr lang="tr-TR" dirty="0" smtClean="0">
                <a:solidFill>
                  <a:srgbClr val="C00000"/>
                </a:solidFill>
              </a:rPr>
              <a:t>Kuyu logu çalışma örneği</a:t>
            </a:r>
            <a:endParaRPr lang="tr-TR" dirty="0">
              <a:solidFill>
                <a:srgbClr val="C00000"/>
              </a:solidFill>
            </a:endParaRPr>
          </a:p>
        </p:txBody>
      </p:sp>
      <p:pic>
        <p:nvPicPr>
          <p:cNvPr id="7170" name="Picture 2" descr="C:\Users\Win7\Desktop\well log picture\11.png"/>
          <p:cNvPicPr>
            <a:picLocks noChangeAspect="1" noChangeArrowheads="1"/>
          </p:cNvPicPr>
          <p:nvPr/>
        </p:nvPicPr>
        <p:blipFill>
          <a:blip r:embed="rId2"/>
          <a:srcRect/>
          <a:stretch>
            <a:fillRect/>
          </a:stretch>
        </p:blipFill>
        <p:spPr bwMode="auto">
          <a:xfrm>
            <a:off x="1643042" y="785794"/>
            <a:ext cx="5500726" cy="607220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14338"/>
            <a:ext cx="7467600" cy="1143000"/>
          </a:xfrm>
        </p:spPr>
        <p:txBody>
          <a:bodyPr/>
          <a:lstStyle/>
          <a:p>
            <a:pPr algn="ctr"/>
            <a:r>
              <a:rPr lang="tr-TR" dirty="0" smtClean="0">
                <a:solidFill>
                  <a:srgbClr val="C00000"/>
                </a:solidFill>
              </a:rPr>
              <a:t>Kuyu logu çalışma örneği</a:t>
            </a:r>
            <a:endParaRPr lang="tr-TR" dirty="0"/>
          </a:p>
        </p:txBody>
      </p:sp>
      <p:pic>
        <p:nvPicPr>
          <p:cNvPr id="45058" name="Picture 2" descr="C:\Users\Win7\Desktop\2.png"/>
          <p:cNvPicPr>
            <a:picLocks noChangeAspect="1" noChangeArrowheads="1"/>
          </p:cNvPicPr>
          <p:nvPr/>
        </p:nvPicPr>
        <p:blipFill>
          <a:blip r:embed="rId2"/>
          <a:srcRect/>
          <a:stretch>
            <a:fillRect/>
          </a:stretch>
        </p:blipFill>
        <p:spPr bwMode="auto">
          <a:xfrm>
            <a:off x="1857356" y="928670"/>
            <a:ext cx="5286412" cy="59293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357214"/>
            <a:ext cx="7467600" cy="1143000"/>
          </a:xfrm>
        </p:spPr>
        <p:txBody>
          <a:bodyPr/>
          <a:lstStyle/>
          <a:p>
            <a:pPr algn="ctr"/>
            <a:r>
              <a:rPr lang="tr-TR" dirty="0" smtClean="0">
                <a:solidFill>
                  <a:srgbClr val="C00000"/>
                </a:solidFill>
              </a:rPr>
              <a:t>Kuyu logu çalışma örneği</a:t>
            </a:r>
            <a:endParaRPr lang="tr-TR" dirty="0"/>
          </a:p>
        </p:txBody>
      </p:sp>
      <p:pic>
        <p:nvPicPr>
          <p:cNvPr id="46082" name="Picture 2" descr="C:\Users\Win7\Desktop\3.png"/>
          <p:cNvPicPr>
            <a:picLocks noChangeAspect="1" noChangeArrowheads="1"/>
          </p:cNvPicPr>
          <p:nvPr/>
        </p:nvPicPr>
        <p:blipFill>
          <a:blip r:embed="rId2"/>
          <a:srcRect/>
          <a:stretch>
            <a:fillRect/>
          </a:stretch>
        </p:blipFill>
        <p:spPr bwMode="auto">
          <a:xfrm>
            <a:off x="2071670" y="812780"/>
            <a:ext cx="5357850" cy="60452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0"/>
            <a:ext cx="7467600" cy="1143000"/>
          </a:xfrm>
        </p:spPr>
        <p:txBody>
          <a:bodyPr/>
          <a:lstStyle/>
          <a:p>
            <a:pPr algn="ctr"/>
            <a:r>
              <a:rPr lang="tr-TR" dirty="0" smtClean="0">
                <a:solidFill>
                  <a:srgbClr val="C00000"/>
                </a:solidFill>
              </a:rPr>
              <a:t>Sentetik sismogram ile derinlikten zamana geçiş</a:t>
            </a:r>
            <a:endParaRPr lang="tr-TR" dirty="0">
              <a:solidFill>
                <a:srgbClr val="C00000"/>
              </a:solidFill>
            </a:endParaRPr>
          </a:p>
        </p:txBody>
      </p:sp>
      <p:sp>
        <p:nvSpPr>
          <p:cNvPr id="5" name="4 İçerik Yer Tutucusu"/>
          <p:cNvSpPr>
            <a:spLocks noGrp="1"/>
          </p:cNvSpPr>
          <p:nvPr>
            <p:ph sz="quarter" idx="1"/>
          </p:nvPr>
        </p:nvSpPr>
        <p:spPr>
          <a:xfrm>
            <a:off x="500034" y="1214422"/>
            <a:ext cx="7858180" cy="2143140"/>
          </a:xfrm>
        </p:spPr>
        <p:txBody>
          <a:bodyPr>
            <a:normAutofit fontScale="92500" lnSpcReduction="20000"/>
          </a:bodyPr>
          <a:lstStyle/>
          <a:p>
            <a:r>
              <a:rPr lang="tr-TR" dirty="0" smtClean="0"/>
              <a:t>Sentetik sismogram; verilen yer içi şartları için bir sisimk kaydın neye benzeyeceğinin bir tahminidir.</a:t>
            </a:r>
          </a:p>
          <a:p>
            <a:r>
              <a:rPr lang="tr-TR" dirty="0" smtClean="0"/>
              <a:t>sentetik sismogram elde edebilmek için sonic logdaki değişimlerden bir refleksiyon katsayısı hesaplanır. Sonic log zamanın fonksiyonu şekline dönüştürüldükten sonra logaritmasının alınması ve daha sonra bunun türevinin alınarak yansıma fonksiyonun elde edilmesidir.</a:t>
            </a:r>
            <a:endParaRPr lang="tr-TR" dirty="0"/>
          </a:p>
        </p:txBody>
      </p:sp>
      <p:pic>
        <p:nvPicPr>
          <p:cNvPr id="6" name="5 Resim" descr="C:\Users\Win7\Desktop\Adsız.png"/>
          <p:cNvPicPr/>
          <p:nvPr/>
        </p:nvPicPr>
        <p:blipFill>
          <a:blip r:embed="rId2"/>
          <a:srcRect/>
          <a:stretch>
            <a:fillRect/>
          </a:stretch>
        </p:blipFill>
        <p:spPr bwMode="auto">
          <a:xfrm>
            <a:off x="142844" y="3286124"/>
            <a:ext cx="7929618" cy="3376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0"/>
            <a:ext cx="7467600" cy="1143000"/>
          </a:xfrm>
        </p:spPr>
        <p:txBody>
          <a:bodyPr/>
          <a:lstStyle/>
          <a:p>
            <a:pPr algn="ctr"/>
            <a:r>
              <a:rPr lang="tr-TR" dirty="0" smtClean="0">
                <a:solidFill>
                  <a:srgbClr val="C00000"/>
                </a:solidFill>
              </a:rPr>
              <a:t>Sentetik sismogram ile derinlikten zamana geçiş örneği</a:t>
            </a:r>
            <a:endParaRPr lang="tr-TR" dirty="0"/>
          </a:p>
        </p:txBody>
      </p:sp>
      <p:pic>
        <p:nvPicPr>
          <p:cNvPr id="5123" name="Picture 3" descr="C:\Users\Win7\Desktop\well log picture\9.png"/>
          <p:cNvPicPr>
            <a:picLocks noChangeAspect="1" noChangeArrowheads="1"/>
          </p:cNvPicPr>
          <p:nvPr/>
        </p:nvPicPr>
        <p:blipFill>
          <a:blip r:embed="rId2"/>
          <a:srcRect/>
          <a:stretch>
            <a:fillRect/>
          </a:stretch>
        </p:blipFill>
        <p:spPr bwMode="auto">
          <a:xfrm>
            <a:off x="1857356" y="1285860"/>
            <a:ext cx="5072098" cy="55721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7467600" cy="1143000"/>
          </a:xfrm>
        </p:spPr>
        <p:txBody>
          <a:bodyPr/>
          <a:lstStyle/>
          <a:p>
            <a:pPr algn="ctr"/>
            <a:r>
              <a:rPr lang="tr-TR" dirty="0" smtClean="0">
                <a:solidFill>
                  <a:srgbClr val="C00000"/>
                </a:solidFill>
              </a:rPr>
              <a:t>Sentetik sismogram ile derinlikten zamana geçiş örneği</a:t>
            </a:r>
            <a:endParaRPr lang="tr-TR" dirty="0"/>
          </a:p>
        </p:txBody>
      </p:sp>
      <p:pic>
        <p:nvPicPr>
          <p:cNvPr id="6146" name="Picture 2" descr="C:\Users\Win7\Desktop\well log picture\10.png"/>
          <p:cNvPicPr>
            <a:picLocks noChangeAspect="1" noChangeArrowheads="1"/>
          </p:cNvPicPr>
          <p:nvPr/>
        </p:nvPicPr>
        <p:blipFill>
          <a:blip r:embed="rId2"/>
          <a:srcRect/>
          <a:stretch>
            <a:fillRect/>
          </a:stretch>
        </p:blipFill>
        <p:spPr bwMode="auto">
          <a:xfrm>
            <a:off x="2000232" y="1285860"/>
            <a:ext cx="4648200" cy="557214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C00000"/>
                </a:solidFill>
              </a:rPr>
              <a:t>Check Shot</a:t>
            </a:r>
            <a:r>
              <a:rPr lang="tr-TR" b="1" dirty="0" smtClean="0"/>
              <a:t/>
            </a:r>
            <a:br>
              <a:rPr lang="tr-TR" b="1" dirty="0" smtClean="0"/>
            </a:br>
            <a:endParaRPr lang="tr-TR" dirty="0"/>
          </a:p>
        </p:txBody>
      </p:sp>
      <p:pic>
        <p:nvPicPr>
          <p:cNvPr id="4" name="3 Resim" descr="C:\Users\Win7\Desktop\ebx_-1924682495.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42844" y="1214422"/>
            <a:ext cx="7929618" cy="5643578"/>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C00000"/>
                </a:solidFill>
              </a:rPr>
              <a:t>kaynakça</a:t>
            </a:r>
            <a:endParaRPr lang="tr-TR" b="1" dirty="0">
              <a:solidFill>
                <a:srgbClr val="C00000"/>
              </a:solidFill>
            </a:endParaRPr>
          </a:p>
        </p:txBody>
      </p:sp>
      <p:sp>
        <p:nvSpPr>
          <p:cNvPr id="3" name="2 İçerik Yer Tutucusu"/>
          <p:cNvSpPr>
            <a:spLocks noGrp="1"/>
          </p:cNvSpPr>
          <p:nvPr>
            <p:ph sz="quarter" idx="1"/>
          </p:nvPr>
        </p:nvSpPr>
        <p:spPr/>
        <p:txBody>
          <a:bodyPr/>
          <a:lstStyle/>
          <a:p>
            <a:pPr>
              <a:buFont typeface="Wingdings" pitchFamily="2" charset="2"/>
              <a:buChar char="Ø"/>
            </a:pPr>
            <a:r>
              <a:rPr lang="tr-TR" dirty="0" smtClean="0"/>
              <a:t>http://yunus.hacettepe.edu.tr/~kdirik/Yeralti_6.pdf</a:t>
            </a:r>
          </a:p>
          <a:p>
            <a:pPr>
              <a:buFont typeface="Wingdings" pitchFamily="2" charset="2"/>
              <a:buChar char="Ø"/>
            </a:pPr>
            <a:r>
              <a:rPr lang="tr-TR" dirty="0" smtClean="0"/>
              <a:t>http://archives.aapg.org/slide_resources/schroeder/4/index.cfm</a:t>
            </a:r>
          </a:p>
          <a:p>
            <a:pPr lvl="0">
              <a:buFont typeface="Wingdings" pitchFamily="2" charset="2"/>
              <a:buChar char="Ø"/>
            </a:pPr>
            <a:r>
              <a:rPr lang="tr-TR" dirty="0" smtClean="0"/>
              <a:t>Türkiye Petrolleri' nde Arama Daire Başkanlığı çalışmakta olan yüksek mühendis Sayın Mustafa AKPINAR ‘ın değerli vakitlerini ayırarak stajyer öğrencileri için hazırlamış olduğu kuyu logları uygulamaları ve notları.</a:t>
            </a:r>
          </a:p>
          <a:p>
            <a:pPr lvl="0">
              <a:buFont typeface="Wingdings" pitchFamily="2" charset="2"/>
              <a:buChar char="Ø"/>
            </a:pPr>
            <a:r>
              <a:rPr lang="tr-TR" dirty="0" smtClean="0"/>
              <a:t>Türkiye Petrolleri' nde Arama Daire Başkanlığı çalışmakta olan Sayın Pınar AYDEMİR 'in  JFM403 Kuyu Logları dersi kapsamında hazırlamış olduğu ders notları.</a:t>
            </a:r>
          </a:p>
          <a:p>
            <a:pPr>
              <a:buNone/>
            </a:pPr>
            <a:endParaRPr lang="tr-TR" dirty="0" smtClean="0"/>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içindekilker</a:t>
            </a:r>
            <a:endParaRPr lang="tr-TR" dirty="0">
              <a:solidFill>
                <a:srgbClr val="C00000"/>
              </a:solidFill>
            </a:endParaRPr>
          </a:p>
        </p:txBody>
      </p:sp>
      <p:sp>
        <p:nvSpPr>
          <p:cNvPr id="3" name="2 İçerik Yer Tutucusu"/>
          <p:cNvSpPr>
            <a:spLocks noGrp="1"/>
          </p:cNvSpPr>
          <p:nvPr>
            <p:ph sz="quarter" idx="1"/>
          </p:nvPr>
        </p:nvSpPr>
        <p:spPr/>
        <p:txBody>
          <a:bodyPr>
            <a:normAutofit lnSpcReduction="10000"/>
          </a:bodyPr>
          <a:lstStyle/>
          <a:p>
            <a:pPr>
              <a:buFont typeface="Wingdings" pitchFamily="2" charset="2"/>
              <a:buChar char="Ø"/>
            </a:pPr>
            <a:r>
              <a:rPr lang="tr-TR" smtClean="0">
                <a:solidFill>
                  <a:schemeClr val="accent1">
                    <a:lumMod val="75000"/>
                  </a:schemeClr>
                </a:solidFill>
              </a:rPr>
              <a:t>Kuyu Logu </a:t>
            </a:r>
            <a:r>
              <a:rPr lang="tr-TR" dirty="0" smtClean="0">
                <a:solidFill>
                  <a:schemeClr val="accent1">
                    <a:lumMod val="75000"/>
                  </a:schemeClr>
                </a:solidFill>
              </a:rPr>
              <a:t>Nedir ?</a:t>
            </a:r>
          </a:p>
          <a:p>
            <a:pPr>
              <a:buFont typeface="Wingdings" pitchFamily="2" charset="2"/>
              <a:buChar char="Ø"/>
            </a:pPr>
            <a:r>
              <a:rPr lang="tr-TR" dirty="0" smtClean="0">
                <a:solidFill>
                  <a:schemeClr val="accent1">
                    <a:lumMod val="75000"/>
                  </a:schemeClr>
                </a:solidFill>
              </a:rPr>
              <a:t>Kuyu Logu Çeşitleri</a:t>
            </a:r>
          </a:p>
          <a:p>
            <a:pPr lvl="1">
              <a:buFont typeface="Wingdings" pitchFamily="2" charset="2"/>
              <a:buChar char="v"/>
            </a:pPr>
            <a:r>
              <a:rPr lang="tr-TR" dirty="0" smtClean="0"/>
              <a:t>Gamma Ray Log</a:t>
            </a:r>
          </a:p>
          <a:p>
            <a:pPr lvl="1">
              <a:buFont typeface="Wingdings" pitchFamily="2" charset="2"/>
              <a:buChar char="v"/>
            </a:pPr>
            <a:r>
              <a:rPr lang="tr-TR" dirty="0" smtClean="0"/>
              <a:t>Sonic Log</a:t>
            </a:r>
          </a:p>
          <a:p>
            <a:pPr lvl="1">
              <a:buFont typeface="Wingdings" pitchFamily="2" charset="2"/>
              <a:buChar char="v"/>
            </a:pPr>
            <a:r>
              <a:rPr lang="tr-TR" dirty="0" smtClean="0"/>
              <a:t>Kaliper Log</a:t>
            </a:r>
          </a:p>
          <a:p>
            <a:pPr lvl="1">
              <a:buFont typeface="Wingdings" pitchFamily="2" charset="2"/>
              <a:buChar char="v"/>
            </a:pPr>
            <a:r>
              <a:rPr lang="tr-TR" dirty="0" smtClean="0"/>
              <a:t>Rezistivite Log</a:t>
            </a:r>
          </a:p>
          <a:p>
            <a:pPr lvl="1">
              <a:buFont typeface="Wingdings" pitchFamily="2" charset="2"/>
              <a:buChar char="v"/>
            </a:pPr>
            <a:r>
              <a:rPr lang="tr-TR" dirty="0" smtClean="0"/>
              <a:t>Density Log</a:t>
            </a:r>
          </a:p>
          <a:p>
            <a:pPr lvl="1">
              <a:buFont typeface="Wingdings" pitchFamily="2" charset="2"/>
              <a:buChar char="v"/>
            </a:pPr>
            <a:r>
              <a:rPr lang="tr-TR" dirty="0" smtClean="0"/>
              <a:t>Fotoelektrik Log</a:t>
            </a:r>
          </a:p>
          <a:p>
            <a:pPr lvl="1">
              <a:buFont typeface="Wingdings" pitchFamily="2" charset="2"/>
              <a:buChar char="v"/>
            </a:pPr>
            <a:r>
              <a:rPr lang="tr-TR" dirty="0" smtClean="0"/>
              <a:t>Nötron log</a:t>
            </a:r>
          </a:p>
          <a:p>
            <a:pPr>
              <a:buFont typeface="Wingdings" pitchFamily="2" charset="2"/>
              <a:buChar char="Ø"/>
            </a:pPr>
            <a:r>
              <a:rPr lang="tr-TR" dirty="0" smtClean="0">
                <a:solidFill>
                  <a:schemeClr val="accent1">
                    <a:lumMod val="75000"/>
                  </a:schemeClr>
                </a:solidFill>
              </a:rPr>
              <a:t>Kuyu Logu İle Sismik Yöntem İlişkileri</a:t>
            </a:r>
          </a:p>
          <a:p>
            <a:pPr lvl="1">
              <a:buFont typeface="Wingdings" pitchFamily="2" charset="2"/>
              <a:buChar char="v"/>
            </a:pPr>
            <a:r>
              <a:rPr lang="tr-TR" dirty="0" smtClean="0"/>
              <a:t>Sentetik sismogram ile derinlikten zamana geçiş</a:t>
            </a:r>
          </a:p>
          <a:p>
            <a:pPr lvl="1">
              <a:buFont typeface="Wingdings" pitchFamily="2" charset="2"/>
              <a:buChar char="v"/>
            </a:pPr>
            <a:r>
              <a:rPr lang="tr-TR" dirty="0" smtClean="0"/>
              <a:t>Check Shot</a:t>
            </a:r>
          </a:p>
          <a:p>
            <a:pPr>
              <a:buFont typeface="Wingdings" pitchFamily="2" charset="2"/>
              <a:buChar char="Ø"/>
            </a:pPr>
            <a:r>
              <a:rPr lang="tr-TR" dirty="0" smtClean="0">
                <a:solidFill>
                  <a:schemeClr val="accent1">
                    <a:lumMod val="75000"/>
                  </a:schemeClr>
                </a:solidFill>
              </a:rPr>
              <a:t>Kaynakça</a:t>
            </a:r>
          </a:p>
          <a:p>
            <a:pPr>
              <a:buFont typeface="Courier New" pitchFamily="49" charset="0"/>
              <a:buChar char="o"/>
            </a:pP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214338"/>
            <a:ext cx="7467600" cy="1143000"/>
          </a:xfrm>
        </p:spPr>
        <p:txBody>
          <a:bodyPr/>
          <a:lstStyle/>
          <a:p>
            <a:pPr algn="ctr"/>
            <a:r>
              <a:rPr lang="tr-TR" dirty="0" smtClean="0">
                <a:solidFill>
                  <a:srgbClr val="C00000"/>
                </a:solidFill>
              </a:rPr>
              <a:t>Kuyu logu nedir ?</a:t>
            </a:r>
            <a:endParaRPr lang="tr-TR" dirty="0">
              <a:solidFill>
                <a:srgbClr val="C00000"/>
              </a:solidFill>
            </a:endParaRPr>
          </a:p>
        </p:txBody>
      </p:sp>
      <p:sp>
        <p:nvSpPr>
          <p:cNvPr id="3" name="2 İçerik Yer Tutucusu"/>
          <p:cNvSpPr>
            <a:spLocks noGrp="1"/>
          </p:cNvSpPr>
          <p:nvPr>
            <p:ph sz="quarter" idx="1"/>
          </p:nvPr>
        </p:nvSpPr>
        <p:spPr>
          <a:xfrm>
            <a:off x="4000496" y="1214422"/>
            <a:ext cx="4857784" cy="3357586"/>
          </a:xfrm>
        </p:spPr>
        <p:txBody>
          <a:bodyPr>
            <a:normAutofit fontScale="85000" lnSpcReduction="10000"/>
          </a:bodyPr>
          <a:lstStyle/>
          <a:p>
            <a:pPr>
              <a:buFont typeface="Wingdings" pitchFamily="2" charset="2"/>
              <a:buChar char="Ø"/>
            </a:pPr>
            <a:r>
              <a:rPr lang="tr-TR" dirty="0" smtClean="0"/>
              <a:t>Yeraltındaki fiziksel değişimlerin açılan kuyu içerisine indirilen log aletleri ile gönderilen sinyallere karşı yerin tepkisini derinliğin fonkiyonu olarak kayıt edilmesi işlemidir. </a:t>
            </a:r>
          </a:p>
          <a:p>
            <a:pPr>
              <a:buFont typeface="Wingdings" pitchFamily="2" charset="2"/>
              <a:buChar char="Ø"/>
            </a:pPr>
            <a:r>
              <a:rPr lang="tr-TR" dirty="0" smtClean="0"/>
              <a:t>Hesaplanmak istenilen parametrelere göre bir çok farklı log çeşitleri bulunmaktadır, bunlardan bazıları; Gamma Ray Log, Sonic Log, Kaliper Log, Rezistivite Log, Density Log, Fotoelektrik Log, Nötron log.</a:t>
            </a:r>
          </a:p>
          <a:p>
            <a:endParaRPr lang="tr-TR" dirty="0"/>
          </a:p>
        </p:txBody>
      </p:sp>
      <p:pic>
        <p:nvPicPr>
          <p:cNvPr id="30722" name="Picture 2" descr="C:\Users\Win7\Desktop\well log picture\11.jpg"/>
          <p:cNvPicPr>
            <a:picLocks noChangeAspect="1" noChangeArrowheads="1"/>
          </p:cNvPicPr>
          <p:nvPr/>
        </p:nvPicPr>
        <p:blipFill>
          <a:blip r:embed="rId2"/>
          <a:srcRect/>
          <a:stretch>
            <a:fillRect/>
          </a:stretch>
        </p:blipFill>
        <p:spPr bwMode="auto">
          <a:xfrm>
            <a:off x="4071934" y="4572008"/>
            <a:ext cx="4000528" cy="2285992"/>
          </a:xfrm>
          <a:prstGeom prst="rect">
            <a:avLst/>
          </a:prstGeom>
          <a:noFill/>
        </p:spPr>
      </p:pic>
      <p:pic>
        <p:nvPicPr>
          <p:cNvPr id="30723" name="Picture 3" descr="C:\Users\Win7\Desktop\well log picture\12.jpg"/>
          <p:cNvPicPr>
            <a:picLocks noChangeAspect="1" noChangeArrowheads="1"/>
          </p:cNvPicPr>
          <p:nvPr/>
        </p:nvPicPr>
        <p:blipFill>
          <a:blip r:embed="rId3"/>
          <a:srcRect/>
          <a:stretch>
            <a:fillRect/>
          </a:stretch>
        </p:blipFill>
        <p:spPr bwMode="auto">
          <a:xfrm>
            <a:off x="214282" y="1285860"/>
            <a:ext cx="3857652" cy="55721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C00000"/>
                </a:solidFill>
              </a:rPr>
              <a:t>Gamma Ray Logu (GR)</a:t>
            </a:r>
            <a:endParaRPr lang="tr-TR" dirty="0">
              <a:solidFill>
                <a:srgbClr val="C00000"/>
              </a:solidFill>
            </a:endParaRPr>
          </a:p>
        </p:txBody>
      </p:sp>
      <p:sp>
        <p:nvSpPr>
          <p:cNvPr id="6" name="5 İçerik Yer Tutucusu"/>
          <p:cNvSpPr>
            <a:spLocks noGrp="1"/>
          </p:cNvSpPr>
          <p:nvPr>
            <p:ph sz="quarter" idx="1"/>
          </p:nvPr>
        </p:nvSpPr>
        <p:spPr>
          <a:xfrm>
            <a:off x="4143372" y="1600200"/>
            <a:ext cx="4543428" cy="5043510"/>
          </a:xfrm>
        </p:spPr>
        <p:txBody>
          <a:bodyPr>
            <a:normAutofit/>
          </a:bodyPr>
          <a:lstStyle/>
          <a:p>
            <a:pPr>
              <a:buFont typeface="Wingdings" pitchFamily="2" charset="2"/>
              <a:buChar char="Ø"/>
            </a:pPr>
            <a:r>
              <a:rPr lang="tr-TR" sz="2400" dirty="0" smtClean="0">
                <a:latin typeface="Times New Roman" pitchFamily="18" charset="0"/>
                <a:cs typeface="Times New Roman" pitchFamily="18" charset="0"/>
              </a:rPr>
              <a:t>Doğal Radyo aktiviteyi ölçer.   </a:t>
            </a:r>
          </a:p>
          <a:p>
            <a:pPr>
              <a:buFont typeface="Wingdings" pitchFamily="2" charset="2"/>
              <a:buChar char="Ø"/>
            </a:pPr>
            <a:r>
              <a:rPr lang="tr-TR" sz="2400" dirty="0" smtClean="0">
                <a:latin typeface="Times New Roman" pitchFamily="18" charset="0"/>
                <a:cs typeface="Times New Roman" pitchFamily="18" charset="0"/>
              </a:rPr>
              <a:t>Radyoaktif elementler Uranyum, Toryum ve Potasyum  genellikle şeyl ve killer içinde konsantre olduğu için sedimanter kayaçlardaki şeyl miktarını yansıtır.</a:t>
            </a:r>
          </a:p>
          <a:p>
            <a:pPr>
              <a:buFont typeface="Wingdings" pitchFamily="2" charset="2"/>
              <a:buChar char="Ø"/>
            </a:pPr>
            <a:r>
              <a:rPr lang="tr-TR" sz="2400" dirty="0" smtClean="0">
                <a:latin typeface="Times New Roman" pitchFamily="18" charset="0"/>
                <a:cs typeface="Times New Roman" pitchFamily="18" charset="0"/>
              </a:rPr>
              <a:t> GR logunun birimi saniyede ışınım sayısı (API) olarak alınır.</a:t>
            </a:r>
          </a:p>
          <a:p>
            <a:pPr>
              <a:buFont typeface="Wingdings" pitchFamily="2" charset="2"/>
              <a:buChar char="Ø"/>
            </a:pPr>
            <a:r>
              <a:rPr lang="tr-TR" dirty="0" smtClean="0">
                <a:latin typeface="Times New Roman" pitchFamily="18" charset="0"/>
                <a:cs typeface="Times New Roman" pitchFamily="18" charset="0"/>
              </a:rPr>
              <a:t>GR logu koruma boruları içerisinde alınabilir. </a:t>
            </a:r>
          </a:p>
        </p:txBody>
      </p:sp>
      <p:pic>
        <p:nvPicPr>
          <p:cNvPr id="1028" name="Picture 4" descr="C:\Users\Win7\Desktop\well log picture\IMG_1239.JPG"/>
          <p:cNvPicPr>
            <a:picLocks noChangeAspect="1" noChangeArrowheads="1"/>
          </p:cNvPicPr>
          <p:nvPr/>
        </p:nvPicPr>
        <p:blipFill>
          <a:blip r:embed="rId2"/>
          <a:srcRect/>
          <a:stretch>
            <a:fillRect/>
          </a:stretch>
        </p:blipFill>
        <p:spPr bwMode="auto">
          <a:xfrm>
            <a:off x="428596" y="1643026"/>
            <a:ext cx="3490903" cy="52149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7467600" cy="1143000"/>
          </a:xfrm>
        </p:spPr>
        <p:txBody>
          <a:bodyPr/>
          <a:lstStyle/>
          <a:p>
            <a:pPr algn="ctr"/>
            <a:r>
              <a:rPr lang="tr-TR" dirty="0" smtClean="0">
                <a:solidFill>
                  <a:srgbClr val="C00000"/>
                </a:solidFill>
              </a:rPr>
              <a:t>Sonic log</a:t>
            </a:r>
            <a:endParaRPr lang="tr-TR" dirty="0">
              <a:solidFill>
                <a:srgbClr val="C00000"/>
              </a:solidFill>
            </a:endParaRPr>
          </a:p>
        </p:txBody>
      </p:sp>
      <p:sp>
        <p:nvSpPr>
          <p:cNvPr id="3" name="2 İçerik Yer Tutucusu"/>
          <p:cNvSpPr>
            <a:spLocks noGrp="1"/>
          </p:cNvSpPr>
          <p:nvPr>
            <p:ph sz="quarter" idx="1"/>
          </p:nvPr>
        </p:nvSpPr>
        <p:spPr>
          <a:xfrm>
            <a:off x="4857752" y="1643050"/>
            <a:ext cx="3857652" cy="4500594"/>
          </a:xfrm>
        </p:spPr>
        <p:txBody>
          <a:bodyPr>
            <a:normAutofit fontScale="70000" lnSpcReduction="20000"/>
          </a:bodyPr>
          <a:lstStyle/>
          <a:p>
            <a:pPr>
              <a:buFont typeface="Wingdings" pitchFamily="2" charset="2"/>
              <a:buChar char="Ø"/>
            </a:pPr>
            <a:r>
              <a:rPr lang="tr-TR" sz="3100" dirty="0" smtClean="0">
                <a:latin typeface="Times New Roman" pitchFamily="18" charset="0"/>
                <a:cs typeface="Times New Roman" pitchFamily="18" charset="0"/>
              </a:rPr>
              <a:t>Kuyu içerisine sarkıtılan sonic log aletinin bir ucundan bir ses dalgası gönderilerek diğer ucundan dönüş zamanı ölçülür yani kayacın 1ft aralığına ses dalgasının yol alma zamanı ölçülür ve porozite değeri hesaplanır.</a:t>
            </a:r>
          </a:p>
          <a:p>
            <a:pPr>
              <a:buFont typeface="Wingdings" pitchFamily="2" charset="2"/>
              <a:buChar char="Ø"/>
            </a:pPr>
            <a:r>
              <a:rPr lang="tr-TR" sz="3100" dirty="0" smtClean="0">
                <a:latin typeface="Times New Roman" pitchFamily="18" charset="0"/>
                <a:cs typeface="Times New Roman" pitchFamily="18" charset="0"/>
              </a:rPr>
              <a:t>Ses sinyali yerin içerisinde ilerler, hız değişimi kayacın tipine ve porozitesine bağlıdır. </a:t>
            </a:r>
          </a:p>
          <a:p>
            <a:pPr>
              <a:buFont typeface="Wingdings" pitchFamily="2" charset="2"/>
              <a:buChar char="Ø"/>
            </a:pPr>
            <a:r>
              <a:rPr lang="tr-TR" sz="3100" dirty="0" smtClean="0">
                <a:latin typeface="Times New Roman" pitchFamily="18" charset="0"/>
                <a:cs typeface="Times New Roman" pitchFamily="18" charset="0"/>
              </a:rPr>
              <a:t>Porozitesi yüksek kayaçta sinyalin varış zamanı uzar.</a:t>
            </a:r>
          </a:p>
          <a:p>
            <a:endParaRPr lang="tr-TR" dirty="0" smtClean="0"/>
          </a:p>
          <a:p>
            <a:endParaRPr lang="tr-TR" dirty="0"/>
          </a:p>
        </p:txBody>
      </p:sp>
      <p:pic>
        <p:nvPicPr>
          <p:cNvPr id="2050" name="Picture 2" descr="C:\Users\Win7\Desktop\well log picture\4.jpg"/>
          <p:cNvPicPr>
            <a:picLocks noChangeAspect="1" noChangeArrowheads="1"/>
          </p:cNvPicPr>
          <p:nvPr/>
        </p:nvPicPr>
        <p:blipFill>
          <a:blip r:embed="rId2"/>
          <a:srcRect/>
          <a:stretch>
            <a:fillRect/>
          </a:stretch>
        </p:blipFill>
        <p:spPr bwMode="auto">
          <a:xfrm>
            <a:off x="214282" y="1643050"/>
            <a:ext cx="1435100" cy="5214950"/>
          </a:xfrm>
          <a:prstGeom prst="rect">
            <a:avLst/>
          </a:prstGeom>
          <a:noFill/>
        </p:spPr>
      </p:pic>
      <p:pic>
        <p:nvPicPr>
          <p:cNvPr id="2051" name="Picture 3" descr="C:\Users\Win7\Desktop\well log picture\5.jpg"/>
          <p:cNvPicPr>
            <a:picLocks noChangeAspect="1" noChangeArrowheads="1"/>
          </p:cNvPicPr>
          <p:nvPr/>
        </p:nvPicPr>
        <p:blipFill>
          <a:blip r:embed="rId3"/>
          <a:srcRect/>
          <a:stretch>
            <a:fillRect/>
          </a:stretch>
        </p:blipFill>
        <p:spPr bwMode="auto">
          <a:xfrm>
            <a:off x="1643042" y="1643050"/>
            <a:ext cx="3143272" cy="52149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7467600" cy="1143000"/>
          </a:xfrm>
        </p:spPr>
        <p:txBody>
          <a:bodyPr/>
          <a:lstStyle/>
          <a:p>
            <a:pPr algn="ctr"/>
            <a:r>
              <a:rPr lang="tr-TR" dirty="0" smtClean="0">
                <a:solidFill>
                  <a:srgbClr val="C00000"/>
                </a:solidFill>
              </a:rPr>
              <a:t>Kaliper logu</a:t>
            </a:r>
            <a:endParaRPr lang="tr-TR" dirty="0">
              <a:solidFill>
                <a:srgbClr val="C00000"/>
              </a:solidFill>
            </a:endParaRPr>
          </a:p>
        </p:txBody>
      </p:sp>
      <p:sp>
        <p:nvSpPr>
          <p:cNvPr id="3" name="2 İçerik Yer Tutucusu"/>
          <p:cNvSpPr>
            <a:spLocks noGrp="1"/>
          </p:cNvSpPr>
          <p:nvPr>
            <p:ph sz="quarter" idx="1"/>
          </p:nvPr>
        </p:nvSpPr>
        <p:spPr>
          <a:xfrm>
            <a:off x="5000628" y="1571612"/>
            <a:ext cx="3714776" cy="5286388"/>
          </a:xfrm>
        </p:spPr>
        <p:txBody>
          <a:bodyPr>
            <a:normAutofit fontScale="92500" lnSpcReduction="10000"/>
          </a:bodyPr>
          <a:lstStyle/>
          <a:p>
            <a:pPr>
              <a:buFont typeface="Wingdings" pitchFamily="2" charset="2"/>
              <a:buChar char="Ø"/>
            </a:pPr>
            <a:r>
              <a:rPr lang="tr-TR" dirty="0" smtClean="0">
                <a:latin typeface="Times New Roman" pitchFamily="18" charset="0"/>
                <a:cs typeface="Times New Roman" pitchFamily="18" charset="0"/>
              </a:rPr>
              <a:t>Kuyu çapını doğrudan ölçen mekanik bir log aletidir.</a:t>
            </a:r>
          </a:p>
          <a:p>
            <a:pPr>
              <a:buFont typeface="Wingdings" pitchFamily="2" charset="2"/>
              <a:buChar char="Ø"/>
            </a:pPr>
            <a:r>
              <a:rPr lang="tr-TR" dirty="0" smtClean="0">
                <a:latin typeface="Times New Roman" pitchFamily="18" charset="0"/>
                <a:cs typeface="Times New Roman" pitchFamily="18" charset="0"/>
              </a:rPr>
              <a:t>Kaliper ile birlikte kuyu çapıda çizdirilir böylelikle yorumu kolay olur.</a:t>
            </a:r>
          </a:p>
          <a:p>
            <a:pPr>
              <a:buFont typeface="Wingdings" pitchFamily="2" charset="2"/>
              <a:buChar char="Ø"/>
            </a:pPr>
            <a:r>
              <a:rPr lang="tr-TR" dirty="0" smtClean="0">
                <a:latin typeface="Times New Roman" pitchFamily="18" charset="0"/>
                <a:cs typeface="Times New Roman" pitchFamily="18" charset="0"/>
              </a:rPr>
              <a:t>İnç birimi kullanınır.</a:t>
            </a:r>
          </a:p>
          <a:p>
            <a:pPr>
              <a:buFont typeface="Wingdings" pitchFamily="2" charset="2"/>
              <a:buChar char="Ø"/>
            </a:pPr>
            <a:r>
              <a:rPr lang="tr-TR" dirty="0" smtClean="0">
                <a:latin typeface="Times New Roman" pitchFamily="18" charset="0"/>
                <a:cs typeface="Times New Roman" pitchFamily="18" charset="0"/>
              </a:rPr>
              <a:t>Kaliper logu bozuk yani okumalar matkap çapından büyük veya kucuk değerde  ise diğer logların okumaları yanlış olabilir. </a:t>
            </a:r>
          </a:p>
          <a:p>
            <a:pPr>
              <a:buFont typeface="Wingdings" pitchFamily="2" charset="2"/>
              <a:buChar char="Ø"/>
            </a:pPr>
            <a:r>
              <a:rPr lang="tr-TR" dirty="0" smtClean="0">
                <a:latin typeface="Times New Roman" pitchFamily="18" charset="0"/>
                <a:cs typeface="Times New Roman" pitchFamily="18" charset="0"/>
              </a:rPr>
              <a:t>Kaliper logundan en çok etkilenen loglar: density,fotoelektrik logu(PE),mikro resitivite logu,sonic log, noutron logu</a:t>
            </a:r>
            <a:endParaRPr lang="tr-TR" dirty="0">
              <a:latin typeface="Times New Roman" pitchFamily="18" charset="0"/>
              <a:cs typeface="Times New Roman" pitchFamily="18" charset="0"/>
            </a:endParaRPr>
          </a:p>
        </p:txBody>
      </p:sp>
      <p:pic>
        <p:nvPicPr>
          <p:cNvPr id="3074" name="Picture 2" descr="C:\Users\Win7\Desktop\veri analizi sunum odevi\geophysical-wireline-log-caliper-log-4-638.jpg"/>
          <p:cNvPicPr>
            <a:picLocks noChangeAspect="1" noChangeArrowheads="1"/>
          </p:cNvPicPr>
          <p:nvPr/>
        </p:nvPicPr>
        <p:blipFill>
          <a:blip r:embed="rId2"/>
          <a:srcRect/>
          <a:stretch>
            <a:fillRect/>
          </a:stretch>
        </p:blipFill>
        <p:spPr bwMode="auto">
          <a:xfrm>
            <a:off x="214282" y="1214422"/>
            <a:ext cx="4857784" cy="56435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C00000"/>
                </a:solidFill>
              </a:rPr>
              <a:t>Rezistivite logu</a:t>
            </a:r>
            <a:endParaRPr lang="tr-TR" dirty="0">
              <a:solidFill>
                <a:srgbClr val="C00000"/>
              </a:solidFill>
            </a:endParaRPr>
          </a:p>
        </p:txBody>
      </p:sp>
      <p:sp>
        <p:nvSpPr>
          <p:cNvPr id="3" name="2 İçerik Yer Tutucusu"/>
          <p:cNvSpPr>
            <a:spLocks noGrp="1"/>
          </p:cNvSpPr>
          <p:nvPr>
            <p:ph sz="quarter" idx="1"/>
          </p:nvPr>
        </p:nvSpPr>
        <p:spPr>
          <a:xfrm>
            <a:off x="0" y="1600200"/>
            <a:ext cx="4643470" cy="5257800"/>
          </a:xfrm>
        </p:spPr>
        <p:txBody>
          <a:bodyPr>
            <a:normAutofit fontScale="70000" lnSpcReduction="20000"/>
          </a:bodyPr>
          <a:lstStyle/>
          <a:p>
            <a:pPr>
              <a:buFont typeface="Wingdings" pitchFamily="2" charset="2"/>
              <a:buChar char="Ø"/>
            </a:pPr>
            <a:r>
              <a:rPr lang="tr-TR" dirty="0" smtClean="0"/>
              <a:t>Formasyonların elektrik akımına karşı göstermiş oldukları görünür direnci (rezistivite) ölçme esasına dayanan bir logdur. </a:t>
            </a:r>
          </a:p>
          <a:p>
            <a:pPr>
              <a:buFont typeface="Wingdings" pitchFamily="2" charset="2"/>
              <a:buChar char="Ø"/>
            </a:pPr>
            <a:r>
              <a:rPr lang="tr-TR" dirty="0" smtClean="0"/>
              <a:t>Bu yöntemde kuyu dibine sarkıtılan sonda ile yüzey elektrodları arasında bir elektrik potansiyeli ve bir akım oluşturulur. Sonda üzerinde genellikle bir çift elektrod vardır. Sonda yukarıya çekilirken bunlar formasyon rezistivitesindeki değişimleri kaydeder.</a:t>
            </a:r>
          </a:p>
          <a:p>
            <a:pPr>
              <a:buFont typeface="Wingdings" pitchFamily="2" charset="2"/>
              <a:buChar char="Ø"/>
            </a:pPr>
            <a:r>
              <a:rPr lang="tr-TR" dirty="0" smtClean="0"/>
              <a:t>Akımın verildiği elektrod ile kayıt yapan elektrod arasındaki mesafe 16 inç (kısa normal), 64 inç (uzun normal) ya da 8 ft 8 inç (uzun lateral) seçilebilir. Bu mesafe verilen akımın kuyudan formasyon içerisine ne kadar nüfuz ettiği ile ilişkilidir.  </a:t>
            </a:r>
          </a:p>
          <a:p>
            <a:pPr>
              <a:buFont typeface="Wingdings" pitchFamily="2" charset="2"/>
              <a:buChar char="Ø"/>
            </a:pPr>
            <a:r>
              <a:rPr lang="tr-TR" dirty="0" smtClean="0"/>
              <a:t>Rezistivite logu ile ;Formasyon rezistivitesi,Rezistivitesi ölçülen birimlerin alt ve üstündeki birimlerin rezistivitesi, Formasyon kalınlığı,Çamurun rezistivitesi,Çamur istila zonunun rezistivitesi belirlenebilir.</a:t>
            </a:r>
          </a:p>
          <a:p>
            <a:endParaRPr lang="tr-TR" dirty="0" smtClean="0"/>
          </a:p>
          <a:p>
            <a:pPr>
              <a:lnSpc>
                <a:spcPct val="80000"/>
              </a:lnSpc>
              <a:spcBef>
                <a:spcPct val="50000"/>
              </a:spcBef>
              <a:buNone/>
            </a:pPr>
            <a:endParaRPr lang="tr-TR" dirty="0" smtClean="0"/>
          </a:p>
          <a:p>
            <a:endParaRPr lang="tr-TR" dirty="0" smtClean="0"/>
          </a:p>
          <a:p>
            <a:endParaRPr lang="tr-TR" dirty="0"/>
          </a:p>
        </p:txBody>
      </p:sp>
      <p:graphicFrame>
        <p:nvGraphicFramePr>
          <p:cNvPr id="1027" name="Object 3"/>
          <p:cNvGraphicFramePr>
            <a:graphicFrameLocks noChangeAspect="1"/>
          </p:cNvGraphicFramePr>
          <p:nvPr/>
        </p:nvGraphicFramePr>
        <p:xfrm>
          <a:off x="4929190" y="1496403"/>
          <a:ext cx="3214710" cy="5361597"/>
        </p:xfrm>
        <a:graphic>
          <a:graphicData uri="http://schemas.openxmlformats.org/presentationml/2006/ole">
            <p:oleObj spid="_x0000_s1027" name="CorelPhotoPaint.Image.8" r:id="rId3" imgW="1405131" imgH="234352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C00000"/>
                </a:solidFill>
              </a:rPr>
              <a:t>Density logu (RHOB)</a:t>
            </a:r>
            <a:endParaRPr lang="tr-TR" dirty="0">
              <a:solidFill>
                <a:srgbClr val="C00000"/>
              </a:solidFill>
            </a:endParaRPr>
          </a:p>
        </p:txBody>
      </p:sp>
      <p:sp>
        <p:nvSpPr>
          <p:cNvPr id="3" name="2 İçerik Yer Tutucusu"/>
          <p:cNvSpPr>
            <a:spLocks noGrp="1"/>
          </p:cNvSpPr>
          <p:nvPr>
            <p:ph sz="quarter" idx="1"/>
          </p:nvPr>
        </p:nvSpPr>
        <p:spPr>
          <a:xfrm>
            <a:off x="0" y="1984248"/>
            <a:ext cx="4214842" cy="4873752"/>
          </a:xfrm>
        </p:spPr>
        <p:txBody>
          <a:bodyPr>
            <a:normAutofit fontScale="85000" lnSpcReduction="20000"/>
          </a:bodyPr>
          <a:lstStyle/>
          <a:p>
            <a:pPr>
              <a:buFont typeface="Wingdings" pitchFamily="2" charset="2"/>
              <a:buChar char="Ø"/>
            </a:pPr>
            <a:r>
              <a:rPr lang="tr-TR" dirty="0" smtClean="0"/>
              <a:t>Çalışma prensibi  gamma ışınları gönderiliyor,formasyonun elektronları ile çarptılırılıyor, formasyondan gelerek dedektöre gelen gamma ışınları sayılıyor.</a:t>
            </a:r>
          </a:p>
          <a:p>
            <a:pPr>
              <a:buFont typeface="Wingdings" pitchFamily="2" charset="2"/>
              <a:buChar char="Ø"/>
            </a:pPr>
            <a:r>
              <a:rPr lang="tr-TR" smtClean="0"/>
              <a:t>Birimi </a:t>
            </a:r>
            <a:r>
              <a:rPr lang="tr-TR" smtClean="0"/>
              <a:t>gr/cm^3</a:t>
            </a:r>
            <a:r>
              <a:rPr lang="tr-TR" dirty="0" smtClean="0"/>
              <a:t>, Lineer gösterilir. Skala standardı 1.95-2.95 arasındadır.</a:t>
            </a:r>
          </a:p>
          <a:p>
            <a:pPr>
              <a:buFont typeface="Wingdings" pitchFamily="2" charset="2"/>
              <a:buChar char="Ø"/>
            </a:pPr>
            <a:r>
              <a:rPr lang="tr-TR" dirty="0" smtClean="0"/>
              <a:t>NPHI ve RHOB logları birlikte değerlendilir</a:t>
            </a:r>
          </a:p>
          <a:p>
            <a:pPr>
              <a:buFont typeface="Wingdings" pitchFamily="2" charset="2"/>
              <a:buChar char="Ø"/>
            </a:pPr>
            <a:r>
              <a:rPr lang="tr-TR" dirty="0" smtClean="0"/>
              <a:t>Dedektöre gelen gamma ışınları sayısı fazla ise porozite yüksek, yoğunluğun düşük olduğu yorumu yapılabilir. Dedektöre gelen gamma ray ışınların sayısı az ise bu durumun tam tersi gözlenir.</a:t>
            </a:r>
            <a:endParaRPr lang="tr-TR" dirty="0"/>
          </a:p>
        </p:txBody>
      </p:sp>
      <p:pic>
        <p:nvPicPr>
          <p:cNvPr id="2050" name="Picture 2" descr="C:\Users\Win7\Desktop\well log picture\6.png"/>
          <p:cNvPicPr>
            <a:picLocks noChangeAspect="1" noChangeArrowheads="1"/>
          </p:cNvPicPr>
          <p:nvPr/>
        </p:nvPicPr>
        <p:blipFill>
          <a:blip r:embed="rId2"/>
          <a:srcRect/>
          <a:stretch>
            <a:fillRect/>
          </a:stretch>
        </p:blipFill>
        <p:spPr bwMode="auto">
          <a:xfrm>
            <a:off x="4214810" y="1857364"/>
            <a:ext cx="3867150" cy="50006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7467600" cy="1143000"/>
          </a:xfrm>
        </p:spPr>
        <p:txBody>
          <a:bodyPr/>
          <a:lstStyle/>
          <a:p>
            <a:pPr algn="ctr"/>
            <a:r>
              <a:rPr lang="tr-TR" dirty="0" smtClean="0">
                <a:solidFill>
                  <a:srgbClr val="C00000"/>
                </a:solidFill>
              </a:rPr>
              <a:t>Fotoelektirik Logu (PE)</a:t>
            </a:r>
            <a:r>
              <a:rPr lang="tr-TR" b="1" dirty="0" smtClean="0">
                <a:solidFill>
                  <a:srgbClr val="C00000"/>
                </a:solidFill>
              </a:rPr>
              <a:t/>
            </a:r>
            <a:br>
              <a:rPr lang="tr-TR" b="1" dirty="0" smtClean="0">
                <a:solidFill>
                  <a:srgbClr val="C00000"/>
                </a:solidFill>
              </a:rPr>
            </a:br>
            <a:endParaRPr lang="tr-TR" dirty="0">
              <a:solidFill>
                <a:srgbClr val="C00000"/>
              </a:solidFill>
            </a:endParaRPr>
          </a:p>
        </p:txBody>
      </p:sp>
      <p:sp>
        <p:nvSpPr>
          <p:cNvPr id="3" name="2 İçerik Yer Tutucusu"/>
          <p:cNvSpPr>
            <a:spLocks noGrp="1"/>
          </p:cNvSpPr>
          <p:nvPr>
            <p:ph sz="quarter" idx="1"/>
          </p:nvPr>
        </p:nvSpPr>
        <p:spPr>
          <a:xfrm>
            <a:off x="214282" y="1428736"/>
            <a:ext cx="7858180" cy="2214578"/>
          </a:xfrm>
        </p:spPr>
        <p:txBody>
          <a:bodyPr>
            <a:normAutofit lnSpcReduction="10000"/>
          </a:bodyPr>
          <a:lstStyle/>
          <a:p>
            <a:pPr>
              <a:buFont typeface="Wingdings" pitchFamily="2" charset="2"/>
              <a:buChar char="Ø"/>
            </a:pPr>
            <a:r>
              <a:rPr lang="tr-TR" dirty="0" smtClean="0"/>
              <a:t>Çalışma prensibi density logu ile aynıdır fakat farklı olarak fotoelektrik soğurmasının bir kayıtıdır.</a:t>
            </a:r>
          </a:p>
          <a:p>
            <a:pPr>
              <a:buFont typeface="Wingdings" pitchFamily="2" charset="2"/>
              <a:buChar char="Ø"/>
            </a:pPr>
            <a:r>
              <a:rPr lang="tr-TR" dirty="0" smtClean="0"/>
              <a:t> bu logda matriksdeki(kayacın çimentolanması) yoğunluğu ölçülür , doğrudan litoloji bilgisini verir. Bu log poroziteden ve porozite içerisindeki mayiden etkilenir.</a:t>
            </a:r>
          </a:p>
          <a:p>
            <a:endParaRPr lang="tr-TR" dirty="0" smtClean="0"/>
          </a:p>
        </p:txBody>
      </p:sp>
      <p:pic>
        <p:nvPicPr>
          <p:cNvPr id="3075" name="Picture 3" descr="C:\Users\Win7\Desktop\well log picture\7.jpg"/>
          <p:cNvPicPr>
            <a:picLocks noChangeAspect="1" noChangeArrowheads="1"/>
          </p:cNvPicPr>
          <p:nvPr/>
        </p:nvPicPr>
        <p:blipFill>
          <a:blip r:embed="rId2"/>
          <a:srcRect/>
          <a:stretch>
            <a:fillRect/>
          </a:stretch>
        </p:blipFill>
        <p:spPr bwMode="auto">
          <a:xfrm>
            <a:off x="571472" y="3571876"/>
            <a:ext cx="7500990" cy="295751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731</Words>
  <PresentationFormat>Ekran Gösterisi (4:3)</PresentationFormat>
  <Paragraphs>67</Paragraphs>
  <Slides>18</Slides>
  <Notes>0</Notes>
  <HiddenSlides>0</HiddenSlides>
  <MMClips>0</MMClips>
  <ScaleCrop>false</ScaleCrop>
  <HeadingPairs>
    <vt:vector size="6" baseType="variant">
      <vt:variant>
        <vt:lpstr>Tema</vt:lpstr>
      </vt:variant>
      <vt:variant>
        <vt:i4>3</vt:i4>
      </vt:variant>
      <vt:variant>
        <vt:lpstr>Katıştırılmış OLE Hizmet Programları</vt:lpstr>
      </vt:variant>
      <vt:variant>
        <vt:i4>1</vt:i4>
      </vt:variant>
      <vt:variant>
        <vt:lpstr>Slayt Başlıkları</vt:lpstr>
      </vt:variant>
      <vt:variant>
        <vt:i4>18</vt:i4>
      </vt:variant>
    </vt:vector>
  </HeadingPairs>
  <TitlesOfParts>
    <vt:vector size="22" baseType="lpstr">
      <vt:lpstr>Hisse Senedi</vt:lpstr>
      <vt:lpstr>Cumba</vt:lpstr>
      <vt:lpstr>1_Cumba</vt:lpstr>
      <vt:lpstr>CorelPhotoPaint.Image.8</vt:lpstr>
      <vt:lpstr>Kuyu Logları Ve Sismik Yöntem İle İlişkisi</vt:lpstr>
      <vt:lpstr>içindekilker</vt:lpstr>
      <vt:lpstr>Kuyu logu nedir ?</vt:lpstr>
      <vt:lpstr>Gamma Ray Logu (GR)</vt:lpstr>
      <vt:lpstr>Sonic log</vt:lpstr>
      <vt:lpstr>Kaliper logu</vt:lpstr>
      <vt:lpstr>Rezistivite logu</vt:lpstr>
      <vt:lpstr>Density logu (RHOB)</vt:lpstr>
      <vt:lpstr>Fotoelektirik Logu (PE) </vt:lpstr>
      <vt:lpstr>Nötron Logu (NPHI) </vt:lpstr>
      <vt:lpstr>Kuyu logu çalışma örneği</vt:lpstr>
      <vt:lpstr>Kuyu logu çalışma örneği</vt:lpstr>
      <vt:lpstr>Kuyu logu çalışma örneği</vt:lpstr>
      <vt:lpstr>Sentetik sismogram ile derinlikten zamana geçiş</vt:lpstr>
      <vt:lpstr>Sentetik sismogram ile derinlikten zamana geçiş örneği</vt:lpstr>
      <vt:lpstr>Sentetik sismogram ile derinlikten zamana geçiş örneği</vt:lpstr>
      <vt:lpstr>Check Shot </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Kuyu Logları Ve Sismik Yöntem İle İlişkisi</dc:title>
  <dc:creator>Win7</dc:creator>
  <cp:lastModifiedBy>Win7</cp:lastModifiedBy>
  <cp:revision>40</cp:revision>
  <dcterms:created xsi:type="dcterms:W3CDTF">2017-12-16T11:22:00Z</dcterms:created>
  <dcterms:modified xsi:type="dcterms:W3CDTF">2017-12-21T13:46:29Z</dcterms:modified>
</cp:coreProperties>
</file>