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6" r:id="rId2"/>
    <p:sldId id="274" r:id="rId3"/>
    <p:sldId id="263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8" r:id="rId12"/>
    <p:sldId id="259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7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65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8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53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1285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4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3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0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90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70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75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45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70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3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96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77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85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721" y="1179320"/>
            <a:ext cx="9839700" cy="2586345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YAVRU YETİŞTİRME</a:t>
            </a:r>
            <a:b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</a:br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Su Ürünleri Yetiştiriciliğinin Temel Esasları</a:t>
            </a:r>
            <a:endParaRPr lang="tr-TR" sz="5400" dirty="0">
              <a:solidFill>
                <a:srgbClr val="0070C0"/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7.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376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721" y="1179320"/>
            <a:ext cx="9839700" cy="2586345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YAVRU YETİŞTİRME</a:t>
            </a:r>
            <a:b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</a:br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Su Ürünleri Yetiştiriciliğinin Temel Esasları</a:t>
            </a:r>
            <a:endParaRPr lang="tr-TR" sz="5400" dirty="0">
              <a:solidFill>
                <a:srgbClr val="0070C0"/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7.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338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1827" y="207817"/>
            <a:ext cx="7902835" cy="1030779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Su Ürünleri </a:t>
            </a:r>
            <a:r>
              <a:rPr lang="tr-TR" sz="4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YetiştiriciliğinİN</a:t>
            </a: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TEMEL ESASLARI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52302" y="1094729"/>
            <a:ext cx="8395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Su ürünleri yetiştiriciliğinde yer seçimi</a:t>
            </a:r>
          </a:p>
          <a:p>
            <a:endParaRPr lang="tr-TR" sz="3200" dirty="0" smtClean="0">
              <a:latin typeface="Bodoni MT Poster Compressed" panose="02070706080601050204" pitchFamily="18" charset="-94"/>
            </a:endParaRPr>
          </a:p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Ürünleri işletmelerinin kurulacağı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 seçilmesinde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aranan özellikler: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52302" y="2592813"/>
            <a:ext cx="10623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İşletmenin kurulacağı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işletmenin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ihtiyacını karşılayacak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kaynağına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akarsuya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yakın olmalıdır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Havuz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toprağının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tutma kapasitesi çok yüksek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Havuz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yapılacak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toprakta sert kayalar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bulunmamalıdır.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Havuzların inşa edileceği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arazinin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toprağı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fitoplankton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zooplankton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diğer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canlılarının gelişmesi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büyümesi için besin maddelerince zengin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sıcaklığı, balık yetiştiriciliğinde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bir faktör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olduğundan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havuzlar gölgeli arazilerin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dışında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mümkün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olduğunca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 boyu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ışık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 arazilerde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inşa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edilmelidir.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Havuz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sahası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fazla rüzgar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almamalıdır.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yerinin sel, heyelan ve benzeri tehlikelerin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olmadığı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yerde seçilmesi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Hammadde temini ve ürün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satışı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pazara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yakın olmalıdır.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Kuruluş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haberleşme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elektrik durumu uygun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Havuzların inşa edileceği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arazinin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kullanımı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ilgili hukuki bir problem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kaynağını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diğer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tesislerin kapasiteleri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uzaklıkları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1827" y="207817"/>
            <a:ext cx="7902835" cy="1030779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Su Ürünleri </a:t>
            </a:r>
            <a:r>
              <a:rPr lang="tr-TR" sz="4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YetiştiriciliğinİN</a:t>
            </a: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TEMEL ESASLARI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89709" y="1238596"/>
            <a:ext cx="79802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Su ürünleri yetiştiriciliğinde çevresel faktörler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872836" y="1753985"/>
            <a:ext cx="83210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Balık havuzları için su temini balık yetiştiriciliğinde, havuzları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yeterli bir sürede dolduracak,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yetiştirme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dönemi boyunca havuzlardan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sızıntı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buharlaşma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olan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kayıpları karşılayacak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havuzları yıl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boyunca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çalıştıracak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 su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gereklidir.</a:t>
            </a:r>
          </a:p>
          <a:p>
            <a:pPr algn="just">
              <a:lnSpc>
                <a:spcPct val="150000"/>
              </a:lnSpc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Balık yetiştiriciliği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gerekli su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Yetiştirme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başlangıcındaki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havuz hacmi,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Yetiştirme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döneminde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havuzdan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sızıntı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kaybolan su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miktarı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•Yetiştirme döneminde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havuzlardan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buharlaşan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miktarı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toplanarak bulunur. </a:t>
            </a:r>
          </a:p>
        </p:txBody>
      </p:sp>
    </p:spTree>
    <p:extLst>
      <p:ext uri="{BB962C8B-B14F-4D97-AF65-F5344CB8AC3E}">
        <p14:creationId xmlns:p14="http://schemas.microsoft.com/office/powerpoint/2010/main" val="38257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1827" y="207817"/>
            <a:ext cx="7902835" cy="1030779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Su Ürünleri </a:t>
            </a:r>
            <a:r>
              <a:rPr lang="tr-TR" sz="4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YetiştiriciliğinİN</a:t>
            </a: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TEMEL ESASLARI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89709" y="1238596"/>
            <a:ext cx="798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600" dirty="0" smtClean="0">
                <a:latin typeface="Bodoni MT Poster Compressed" panose="02070706080601050204" pitchFamily="18" charset="-94"/>
              </a:rPr>
              <a:t> Balık üretim sistem ve tesislerinin sınıflandırılması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856210" y="2385752"/>
            <a:ext cx="66584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Kuluçka tesisleri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Damızlık Üniteleri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alım üniteleri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Larva Yetiştirme Üniteleri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Yavru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Yetiştirme Üniteleri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Besleme Üniteleri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 Kafesler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765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1827" y="207817"/>
            <a:ext cx="7902835" cy="1030779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Su Ürünleri </a:t>
            </a:r>
            <a:r>
              <a:rPr lang="tr-TR" sz="4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YetiştiriciliğinİN</a:t>
            </a: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TEMEL ESASLARI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71105" y="1421476"/>
            <a:ext cx="79802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dirty="0" smtClean="0">
              <a:latin typeface="Bodoni MT Poster Compressed" panose="02070706080601050204" pitchFamily="18" charset="-9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Balık üretiminde yetiştirme sistemleri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3200" dirty="0">
              <a:latin typeface="Bodoni MT Poster Compressed" panose="02070706080601050204" pitchFamily="18" charset="-94"/>
            </a:endParaRPr>
          </a:p>
          <a:p>
            <a:r>
              <a:rPr lang="tr-TR" sz="3200" dirty="0" smtClean="0">
                <a:latin typeface="Bodoni MT Poster Compressed" panose="02070706080601050204" pitchFamily="18" charset="-94"/>
              </a:rPr>
              <a:t>	-</a:t>
            </a:r>
            <a:r>
              <a:rPr lang="tr-TR" sz="3200" dirty="0" err="1" smtClean="0">
                <a:latin typeface="Bodoni MT Poster Compressed" panose="02070706080601050204" pitchFamily="18" charset="-94"/>
              </a:rPr>
              <a:t>Ekstansif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 yetiştiricilik</a:t>
            </a:r>
          </a:p>
          <a:p>
            <a:r>
              <a:rPr lang="tr-TR" sz="3200" dirty="0" smtClean="0">
                <a:latin typeface="Bodoni MT Poster Compressed" panose="02070706080601050204" pitchFamily="18" charset="-94"/>
              </a:rPr>
              <a:t>	-Yarı-</a:t>
            </a:r>
            <a:r>
              <a:rPr lang="tr-TR" sz="3200" dirty="0" err="1" smtClean="0">
                <a:latin typeface="Bodoni MT Poster Compressed" panose="02070706080601050204" pitchFamily="18" charset="-94"/>
              </a:rPr>
              <a:t>entansif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 yetiştiricilik</a:t>
            </a:r>
          </a:p>
          <a:p>
            <a:r>
              <a:rPr lang="tr-TR" sz="3200" dirty="0" smtClean="0">
                <a:latin typeface="Bodoni MT Poster Compressed" panose="02070706080601050204" pitchFamily="18" charset="-94"/>
              </a:rPr>
              <a:t>	-</a:t>
            </a:r>
            <a:r>
              <a:rPr lang="tr-TR" sz="3200" dirty="0" err="1" smtClean="0">
                <a:latin typeface="Bodoni MT Poster Compressed" panose="02070706080601050204" pitchFamily="18" charset="-94"/>
              </a:rPr>
              <a:t>Entansif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 yetiştiricilik</a:t>
            </a:r>
          </a:p>
          <a:p>
            <a:endParaRPr lang="tr-TR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65186"/>
              </p:ext>
            </p:extLst>
          </p:nvPr>
        </p:nvGraphicFramePr>
        <p:xfrm>
          <a:off x="816495" y="4526895"/>
          <a:ext cx="89177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570">
                  <a:extLst>
                    <a:ext uri="{9D8B030D-6E8A-4147-A177-3AD203B41FA5}">
                      <a16:colId xmlns:a16="http://schemas.microsoft.com/office/drawing/2014/main" val="4121715649"/>
                    </a:ext>
                  </a:extLst>
                </a:gridCol>
                <a:gridCol w="2972570">
                  <a:extLst>
                    <a:ext uri="{9D8B030D-6E8A-4147-A177-3AD203B41FA5}">
                      <a16:colId xmlns:a16="http://schemas.microsoft.com/office/drawing/2014/main" val="556145830"/>
                    </a:ext>
                  </a:extLst>
                </a:gridCol>
                <a:gridCol w="2972570">
                  <a:extLst>
                    <a:ext uri="{9D8B030D-6E8A-4147-A177-3AD203B41FA5}">
                      <a16:colId xmlns:a16="http://schemas.microsoft.com/office/drawing/2014/main" val="2958351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Ürün (ton/yıl)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Yetiştirme tipi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Yemleme ve gübreleme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415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Ekstansif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Gübreleme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53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1-20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Yarı-</a:t>
                      </a:r>
                      <a:r>
                        <a:rPr lang="tr-TR" dirty="0" err="1" smtClean="0"/>
                        <a:t>entansif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Gübre+tamamlayıcı</a:t>
                      </a:r>
                      <a:r>
                        <a:rPr lang="tr-TR" dirty="0" smtClean="0"/>
                        <a:t> yem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88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20-1000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Entansif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Karma yem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97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0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07077" y="1313411"/>
            <a:ext cx="1118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Kaynak: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Ürünleri,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Açıköğretim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Fakültesi Yayını No: 1242,Editör: Prof. Dr.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Hijran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YAVUZCAN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51" y="941616"/>
            <a:ext cx="4919898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4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721" y="675118"/>
            <a:ext cx="9839700" cy="5366759"/>
          </a:xfrm>
        </p:spPr>
        <p:txBody>
          <a:bodyPr>
            <a:noAutofit/>
          </a:bodyPr>
          <a:lstStyle/>
          <a:p>
            <a:pPr algn="l"/>
            <a:r>
              <a:rPr lang="tr-TR" sz="1600" b="1" dirty="0">
                <a:solidFill>
                  <a:srgbClr val="0070C0"/>
                </a:solidFill>
              </a:rPr>
              <a:t>Beton kanallarda </a:t>
            </a:r>
            <a:r>
              <a:rPr lang="tr-TR" sz="1600" b="1" dirty="0" err="1">
                <a:solidFill>
                  <a:srgbClr val="0070C0"/>
                </a:solidFill>
              </a:rPr>
              <a:t>finrgerling</a:t>
            </a:r>
            <a:r>
              <a:rPr lang="tr-TR" sz="1600" b="1" dirty="0">
                <a:solidFill>
                  <a:srgbClr val="0070C0"/>
                </a:solidFill>
              </a:rPr>
              <a:t> </a:t>
            </a:r>
            <a:r>
              <a:rPr lang="tr-TR" sz="1600" b="1" dirty="0" smtClean="0">
                <a:solidFill>
                  <a:srgbClr val="0070C0"/>
                </a:solidFill>
              </a:rPr>
              <a:t>yetiştiriciliği</a:t>
            </a:r>
            <a:br>
              <a:rPr lang="tr-TR" sz="1600" b="1" dirty="0" smtClean="0">
                <a:solidFill>
                  <a:srgbClr val="0070C0"/>
                </a:solidFill>
              </a:rPr>
            </a:br>
            <a:r>
              <a:rPr lang="tr-TR" sz="1600" dirty="0" smtClean="0">
                <a:solidFill>
                  <a:srgbClr val="0070C0"/>
                </a:solidFill>
              </a:rPr>
              <a:t>Mevcut </a:t>
            </a:r>
            <a:r>
              <a:rPr lang="tr-TR" sz="1600" dirty="0">
                <a:solidFill>
                  <a:srgbClr val="0070C0"/>
                </a:solidFill>
              </a:rPr>
              <a:t>kapasiteyi daha iyi değerlendirmek için, 7-10 m uzunluk, 0.80-1 m genişlik ve 0,80-1 m derinlikte beton kanallar parmak büyüklüğünde yavru üretiminde kullanılmaktadır. Su koşullarına ve her 10 dakikada su değişiminin gerçekleşmesine bağlı olarak stok yoğunluğu 2000-5000 adet ön büyütülmüş yavru/m3 tercih edilir. Bu durumda hasatta elde edilen ürün 50 kg/m3 olur ve yavru balıkların bireysel ağırlıkları 10-15 g yada 30 g’a ulaşabilir. Bu tip yetiştiricilikte yavruların defalarca yemlenmesi çok zaman </a:t>
            </a:r>
            <a:r>
              <a:rPr lang="tr-TR" sz="1600" dirty="0" err="1">
                <a:solidFill>
                  <a:srgbClr val="0070C0"/>
                </a:solidFill>
              </a:rPr>
              <a:t>alırsada</a:t>
            </a:r>
            <a:r>
              <a:rPr lang="tr-TR" sz="1600" dirty="0">
                <a:solidFill>
                  <a:srgbClr val="0070C0"/>
                </a:solidFill>
              </a:rPr>
              <a:t>, aynı zamanda günde iki defa temizlik </a:t>
            </a:r>
            <a:r>
              <a:rPr lang="tr-TR" sz="1600" dirty="0" smtClean="0">
                <a:solidFill>
                  <a:srgbClr val="0070C0"/>
                </a:solidFill>
              </a:rPr>
              <a:t>yapılmalıdır. Yavru </a:t>
            </a:r>
            <a:r>
              <a:rPr lang="tr-TR" sz="1600" dirty="0">
                <a:solidFill>
                  <a:srgbClr val="0070C0"/>
                </a:solidFill>
              </a:rPr>
              <a:t>yetiştirme kanallarının 8-10 m uzunluk ve 1-2 m genişlikte olanları </a:t>
            </a:r>
            <a:r>
              <a:rPr lang="tr-TR" sz="1600" dirty="0" err="1">
                <a:solidFill>
                  <a:srgbClr val="0070C0"/>
                </a:solidFill>
              </a:rPr>
              <a:t>fingerling</a:t>
            </a:r>
            <a:r>
              <a:rPr lang="tr-TR" sz="1600" dirty="0">
                <a:solidFill>
                  <a:srgbClr val="0070C0"/>
                </a:solidFill>
              </a:rPr>
              <a:t> üretimi için esas yönünden uygundur. Bu kanallarda su değişimi en azından 5-20 dakika sürede gerçekleşmelidir. Kanalların savaklarında 3,5 mm çapında delikli materyal kullanılmalıdır. Su değişimine göre stok yoğunluğu 2000-5000 adet/m3, yavru yada daha yüksek olabilir. Hasatta balık büyüklüğü ve su koşullarına göre 50 kg/m3 veya özel </a:t>
            </a:r>
            <a:r>
              <a:rPr lang="tr-TR" sz="1600" dirty="0" err="1">
                <a:solidFill>
                  <a:srgbClr val="0070C0"/>
                </a:solidFill>
              </a:rPr>
              <a:t>likle</a:t>
            </a:r>
            <a:r>
              <a:rPr lang="tr-TR" sz="1600" dirty="0">
                <a:solidFill>
                  <a:srgbClr val="0070C0"/>
                </a:solidFill>
              </a:rPr>
              <a:t> daha iyi koşullarda 100 kg/m3, ürün elde </a:t>
            </a:r>
            <a:r>
              <a:rPr lang="tr-TR" sz="1600" dirty="0" smtClean="0">
                <a:solidFill>
                  <a:srgbClr val="0070C0"/>
                </a:solidFill>
              </a:rPr>
              <a:t>edilebilir.</a:t>
            </a:r>
            <a:r>
              <a:rPr lang="tr-TR" sz="1600" dirty="0">
                <a:solidFill>
                  <a:srgbClr val="0070C0"/>
                </a:solidFill>
              </a:rPr>
              <a:t/>
            </a:r>
            <a:br>
              <a:rPr lang="tr-TR" sz="1600" dirty="0">
                <a:solidFill>
                  <a:srgbClr val="0070C0"/>
                </a:solidFill>
              </a:rPr>
            </a:br>
            <a:r>
              <a:rPr lang="tr-TR" sz="1600" b="1" dirty="0">
                <a:solidFill>
                  <a:srgbClr val="0070C0"/>
                </a:solidFill>
              </a:rPr>
              <a:t>Havuzlarda </a:t>
            </a:r>
            <a:r>
              <a:rPr lang="tr-TR" sz="1600" b="1" dirty="0" err="1">
                <a:solidFill>
                  <a:srgbClr val="0070C0"/>
                </a:solidFill>
              </a:rPr>
              <a:t>fingerling</a:t>
            </a:r>
            <a:r>
              <a:rPr lang="tr-TR" sz="1600" b="1" dirty="0">
                <a:solidFill>
                  <a:srgbClr val="0070C0"/>
                </a:solidFill>
              </a:rPr>
              <a:t> yetiştiriciliği  </a:t>
            </a:r>
            <a:br>
              <a:rPr lang="tr-TR" sz="1600" b="1" dirty="0">
                <a:solidFill>
                  <a:srgbClr val="0070C0"/>
                </a:solidFill>
              </a:rPr>
            </a:br>
            <a:r>
              <a:rPr lang="tr-TR" sz="1600" dirty="0">
                <a:solidFill>
                  <a:srgbClr val="0070C0"/>
                </a:solidFill>
              </a:rPr>
              <a:t>Parmak büyüklüğünde yavru balık yetiştiriciliği uygun koşullarda havuzlarda da yapılabilir. Bu havuzların betonarme yapılması daha uygundur. Dikdörtgen konumdaki havuzların genişlik/uzunluk oranları yaklaşık ¼-1/6 olmalıdır. Bu havuzlarda kullanılan suyun kalite ve miktarına bağlı olarak stok yoğunluğu 60-100 adet ön büyütülmüş yavru/m3 (ortalama 1 m derinlikte) şeklinde düzenlenir. Bu tip üretimde 50.000 adet </a:t>
            </a:r>
            <a:r>
              <a:rPr lang="tr-TR" sz="1600" dirty="0" err="1">
                <a:solidFill>
                  <a:srgbClr val="0070C0"/>
                </a:solidFill>
              </a:rPr>
              <a:t>fingerling</a:t>
            </a:r>
            <a:r>
              <a:rPr lang="tr-TR" sz="1600" dirty="0">
                <a:solidFill>
                  <a:srgbClr val="0070C0"/>
                </a:solidFill>
              </a:rPr>
              <a:t> yetiştiriciliği için yaklaşık 10 </a:t>
            </a:r>
            <a:r>
              <a:rPr lang="tr-TR" sz="1600" dirty="0" err="1">
                <a:solidFill>
                  <a:srgbClr val="0070C0"/>
                </a:solidFill>
              </a:rPr>
              <a:t>lt</a:t>
            </a:r>
            <a:r>
              <a:rPr lang="tr-TR" sz="1600" dirty="0">
                <a:solidFill>
                  <a:srgbClr val="0070C0"/>
                </a:solidFill>
              </a:rPr>
              <a:t>/</a:t>
            </a:r>
            <a:r>
              <a:rPr lang="tr-TR" sz="1600" dirty="0" err="1">
                <a:solidFill>
                  <a:srgbClr val="0070C0"/>
                </a:solidFill>
              </a:rPr>
              <a:t>sn</a:t>
            </a:r>
            <a:r>
              <a:rPr lang="tr-TR" sz="1600" dirty="0">
                <a:solidFill>
                  <a:srgbClr val="0070C0"/>
                </a:solidFill>
              </a:rPr>
              <a:t> suya gereksinim vardır. Ayrıca hafif asidik karakterde 3-5 </a:t>
            </a:r>
            <a:r>
              <a:rPr lang="tr-TR" sz="1600" dirty="0" err="1">
                <a:solidFill>
                  <a:srgbClr val="0070C0"/>
                </a:solidFill>
              </a:rPr>
              <a:t>lt</a:t>
            </a:r>
            <a:r>
              <a:rPr lang="tr-TR" sz="1600" dirty="0">
                <a:solidFill>
                  <a:srgbClr val="0070C0"/>
                </a:solidFill>
              </a:rPr>
              <a:t>/</a:t>
            </a:r>
            <a:r>
              <a:rPr lang="tr-TR" sz="1600" dirty="0" err="1">
                <a:solidFill>
                  <a:srgbClr val="0070C0"/>
                </a:solidFill>
              </a:rPr>
              <a:t>sn</a:t>
            </a:r>
            <a:r>
              <a:rPr lang="tr-TR" sz="1600" dirty="0">
                <a:solidFill>
                  <a:srgbClr val="0070C0"/>
                </a:solidFill>
              </a:rPr>
              <a:t> suyla, örneğin 450 m2 </a:t>
            </a:r>
            <a:r>
              <a:rPr lang="tr-TR" sz="1600" dirty="0" err="1">
                <a:solidFill>
                  <a:srgbClr val="0070C0"/>
                </a:solidFill>
              </a:rPr>
              <a:t>yüzleminde</a:t>
            </a:r>
            <a:r>
              <a:rPr lang="tr-TR" sz="1600" dirty="0">
                <a:solidFill>
                  <a:srgbClr val="0070C0"/>
                </a:solidFill>
              </a:rPr>
              <a:t> ve 1,5-2,3 m derinlikte havuzda ek havalandırma koşullarında 60.000-80.000 adet yavru ortalama 12-15 cm (2-3 kg/m2) boya kadar </a:t>
            </a:r>
            <a:r>
              <a:rPr lang="tr-TR" sz="1600" dirty="0" smtClean="0">
                <a:solidFill>
                  <a:srgbClr val="0070C0"/>
                </a:solidFill>
              </a:rPr>
              <a:t>üretilir. 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7.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25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721" y="1179320"/>
            <a:ext cx="9839700" cy="2586345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YAVRU YETİŞTİRME</a:t>
            </a:r>
            <a:b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</a:br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Su Ürünleri Yetiştiriciliğinin Temel Esasları</a:t>
            </a:r>
            <a:endParaRPr lang="tr-TR" sz="5400" dirty="0">
              <a:solidFill>
                <a:srgbClr val="0070C0"/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7.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45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721" y="1179320"/>
            <a:ext cx="9839700" cy="2586345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YAVRU YETİŞTİRME</a:t>
            </a:r>
            <a:b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</a:br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Su Ürünleri Yetiştiriciliğinin Temel Esasları</a:t>
            </a:r>
            <a:endParaRPr lang="tr-TR" sz="5400" dirty="0">
              <a:solidFill>
                <a:srgbClr val="0070C0"/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7.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844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721" y="1179320"/>
            <a:ext cx="9839700" cy="2586345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YAVRU YETİŞTİRME</a:t>
            </a:r>
            <a:b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</a:br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Su Ürünleri Yetiştiriciliğinin Temel Esasları</a:t>
            </a:r>
            <a:endParaRPr lang="tr-TR" sz="5400" dirty="0">
              <a:solidFill>
                <a:srgbClr val="0070C0"/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7.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812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721" y="1179320"/>
            <a:ext cx="9839700" cy="2586345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YAVRU YETİŞTİRME</a:t>
            </a:r>
            <a:b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</a:br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Su Ürünleri Yetiştiriciliğinin Temel Esasları</a:t>
            </a:r>
            <a:endParaRPr lang="tr-TR" sz="5400" dirty="0">
              <a:solidFill>
                <a:srgbClr val="0070C0"/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7.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933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721" y="1179320"/>
            <a:ext cx="9839700" cy="2586345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YAVRU YETİŞTİRME</a:t>
            </a:r>
            <a:b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</a:br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Su Ürünleri Yetiştiriciliğinin Temel Esasları</a:t>
            </a:r>
            <a:endParaRPr lang="tr-TR" sz="5400" dirty="0">
              <a:solidFill>
                <a:srgbClr val="0070C0"/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7.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648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721" y="1179320"/>
            <a:ext cx="9839700" cy="2586345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YAVRU YETİŞTİRME</a:t>
            </a:r>
            <a:b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</a:br>
            <a:r>
              <a:rPr lang="tr-TR" sz="5400" dirty="0" smtClean="0">
                <a:solidFill>
                  <a:srgbClr val="0070C0"/>
                </a:solidFill>
                <a:latin typeface="Bodoni MT Poster Compressed" panose="02070706080601050204" pitchFamily="18" charset="-94"/>
              </a:rPr>
              <a:t>Su Ürünleri Yetiştiriciliğinin Temel Esasları</a:t>
            </a:r>
            <a:endParaRPr lang="tr-TR" sz="5400" dirty="0">
              <a:solidFill>
                <a:srgbClr val="0070C0"/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7.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993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513</TotalTime>
  <Words>375</Words>
  <Application>Microsoft Office PowerPoint</Application>
  <PresentationFormat>Geniş ekran</PresentationFormat>
  <Paragraphs>75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Bodoni MT Poster Compressed</vt:lpstr>
      <vt:lpstr>Garamond</vt:lpstr>
      <vt:lpstr>Times New Roman</vt:lpstr>
      <vt:lpstr>Wingdings</vt:lpstr>
      <vt:lpstr>Organik</vt:lpstr>
      <vt:lpstr>YAVRU YETİŞTİRME Su Ürünleri Yetiştiriciliğinin Temel Esasları</vt:lpstr>
      <vt:lpstr>PowerPoint Sunusu</vt:lpstr>
      <vt:lpstr>Beton kanallarda finrgerling yetiştiriciliği Mevcut kapasiteyi daha iyi değerlendirmek için, 7-10 m uzunluk, 0.80-1 m genişlik ve 0,80-1 m derinlikte beton kanallar parmak büyüklüğünde yavru üretiminde kullanılmaktadır. Su koşullarına ve her 10 dakikada su değişiminin gerçekleşmesine bağlı olarak stok yoğunluğu 2000-5000 adet ön büyütülmüş yavru/m3 tercih edilir. Bu durumda hasatta elde edilen ürün 50 kg/m3 olur ve yavru balıkların bireysel ağırlıkları 10-15 g yada 30 g’a ulaşabilir. Bu tip yetiştiricilikte yavruların defalarca yemlenmesi çok zaman alırsada, aynı zamanda günde iki defa temizlik yapılmalıdır. Yavru yetiştirme kanallarının 8-10 m uzunluk ve 1-2 m genişlikte olanları fingerling üretimi için esas yönünden uygundur. Bu kanallarda su değişimi en azından 5-20 dakika sürede gerçekleşmelidir. Kanalların savaklarında 3,5 mm çapında delikli materyal kullanılmalıdır. Su değişimine göre stok yoğunluğu 2000-5000 adet/m3, yavru yada daha yüksek olabilir. Hasatta balık büyüklüğü ve su koşullarına göre 50 kg/m3 veya özel likle daha iyi koşullarda 100 kg/m3, ürün elde edilebilir. Havuzlarda fingerling yetiştiriciliği   Parmak büyüklüğünde yavru balık yetiştiriciliği uygun koşullarda havuzlarda da yapılabilir. Bu havuzların betonarme yapılması daha uygundur. Dikdörtgen konumdaki havuzların genişlik/uzunluk oranları yaklaşık ¼-1/6 olmalıdır. Bu havuzlarda kullanılan suyun kalite ve miktarına bağlı olarak stok yoğunluğu 60-100 adet ön büyütülmüş yavru/m3 (ortalama 1 m derinlikte) şeklinde düzenlenir. Bu tip üretimde 50.000 adet fingerling yetiştiriciliği için yaklaşık 10 lt/sn suya gereksinim vardır. Ayrıca hafif asidik karakterde 3-5 lt/sn suyla, örneğin 450 m2 yüzleminde ve 1,5-2,3 m derinlikte havuzda ek havalandırma koşullarında 60.000-80.000 adet yavru ortalama 12-15 cm (2-3 kg/m2) boya kadar üretilir. </vt:lpstr>
      <vt:lpstr>YAVRU YETİŞTİRME Su Ürünleri Yetiştiriciliğinin Temel Esasları</vt:lpstr>
      <vt:lpstr>YAVRU YETİŞTİRME Su Ürünleri Yetiştiriciliğinin Temel Esasları</vt:lpstr>
      <vt:lpstr>YAVRU YETİŞTİRME Su Ürünleri Yetiştiriciliğinin Temel Esasları</vt:lpstr>
      <vt:lpstr>YAVRU YETİŞTİRME Su Ürünleri Yetiştiriciliğinin Temel Esasları</vt:lpstr>
      <vt:lpstr>YAVRU YETİŞTİRME Su Ürünleri Yetiştiriciliğinin Temel Esasları</vt:lpstr>
      <vt:lpstr>YAVRU YETİŞTİRME Su Ürünleri Yetiştiriciliğinin Temel Esasları</vt:lpstr>
      <vt:lpstr>YAVRU YETİŞTİRME Su Ürünleri Yetiştiriciliğinin Temel Esasları</vt:lpstr>
      <vt:lpstr>Su Ürünleri YetiştiriciliğinİN TEMEL ESASLARI</vt:lpstr>
      <vt:lpstr>Su Ürünleri YetiştiriciliğinİN TEMEL ESASLARI</vt:lpstr>
      <vt:lpstr>Su Ürünleri YetiştiriciliğinİN TEMEL ESASLARI</vt:lpstr>
      <vt:lpstr>Su Ürünleri YetiştiriciliğinİN TEMEL ESASLARI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?</cp:lastModifiedBy>
  <cp:revision>59</cp:revision>
  <dcterms:created xsi:type="dcterms:W3CDTF">2017-06-01T08:33:22Z</dcterms:created>
  <dcterms:modified xsi:type="dcterms:W3CDTF">2018-01-11T09:13:24Z</dcterms:modified>
</cp:coreProperties>
</file>