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3BC77D5-0FB7-4D3F-A594-40D5BCF64E40}" type="datetimeFigureOut">
              <a:rPr lang="tr-TR" smtClean="0"/>
              <a:t>16.10.2018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581909-1047-4F15-9E1C-F6F689FBFA47}"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3BC77D5-0FB7-4D3F-A594-40D5BCF64E40}" type="datetimeFigureOut">
              <a:rPr lang="tr-TR" smtClean="0"/>
              <a:t>16.10.2018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581909-1047-4F15-9E1C-F6F689FBFA4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3BC77D5-0FB7-4D3F-A594-40D5BCF64E40}" type="datetimeFigureOut">
              <a:rPr lang="tr-TR" smtClean="0"/>
              <a:t>16.10.2018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581909-1047-4F15-9E1C-F6F689FBFA4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3BC77D5-0FB7-4D3F-A594-40D5BCF64E40}" type="datetimeFigureOut">
              <a:rPr lang="tr-TR" smtClean="0"/>
              <a:t>16.10.2018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581909-1047-4F15-9E1C-F6F689FBFA4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3BC77D5-0FB7-4D3F-A594-40D5BCF64E40}" type="datetimeFigureOut">
              <a:rPr lang="tr-TR" smtClean="0"/>
              <a:t>16.10.2018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581909-1047-4F15-9E1C-F6F689FBFA47}"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3BC77D5-0FB7-4D3F-A594-40D5BCF64E40}" type="datetimeFigureOut">
              <a:rPr lang="tr-TR" smtClean="0"/>
              <a:t>16.10.2018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7581909-1047-4F15-9E1C-F6F689FBFA47}"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3BC77D5-0FB7-4D3F-A594-40D5BCF64E40}" type="datetimeFigureOut">
              <a:rPr lang="tr-TR" smtClean="0"/>
              <a:t>16.10.2018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7581909-1047-4F15-9E1C-F6F689FBFA47}"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3BC77D5-0FB7-4D3F-A594-40D5BCF64E40}" type="datetimeFigureOut">
              <a:rPr lang="tr-TR" smtClean="0"/>
              <a:t>16.10.2018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7581909-1047-4F15-9E1C-F6F689FBFA4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3BC77D5-0FB7-4D3F-A594-40D5BCF64E40}" type="datetimeFigureOut">
              <a:rPr lang="tr-TR" smtClean="0"/>
              <a:t>16.10.2018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7581909-1047-4F15-9E1C-F6F689FBFA4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3BC77D5-0FB7-4D3F-A594-40D5BCF64E40}" type="datetimeFigureOut">
              <a:rPr lang="tr-TR" smtClean="0"/>
              <a:t>16.10.2018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7581909-1047-4F15-9E1C-F6F689FBFA47}"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3BC77D5-0FB7-4D3F-A594-40D5BCF64E40}" type="datetimeFigureOut">
              <a:rPr lang="tr-TR" smtClean="0"/>
              <a:t>16.10.2018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7581909-1047-4F15-9E1C-F6F689FBFA47}"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C77D5-0FB7-4D3F-A594-40D5BCF64E40}" type="datetimeFigureOut">
              <a:rPr lang="tr-TR" smtClean="0"/>
              <a:t>16.10.2018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81909-1047-4F15-9E1C-F6F689FBFA4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971550" y="2349500"/>
            <a:ext cx="7416800" cy="1958975"/>
          </a:xfrm>
          <a:prstGeom prst="rect">
            <a:avLst/>
          </a:prstGeom>
          <a:noFill/>
          <a:ln w="9525">
            <a:noFill/>
            <a:miter lim="800000"/>
            <a:headEnd/>
            <a:tailEnd/>
          </a:ln>
          <a:effectLst/>
        </p:spPr>
        <p:txBody>
          <a:bodyPr>
            <a:spAutoFit/>
          </a:bodyPr>
          <a:lstStyle/>
          <a:p>
            <a:pPr algn="ctr">
              <a:lnSpc>
                <a:spcPct val="170000"/>
              </a:lnSpc>
              <a:spcBef>
                <a:spcPct val="50000"/>
              </a:spcBef>
            </a:pPr>
            <a:r>
              <a:rPr lang="tr-TR" sz="3600" b="1"/>
              <a:t>ENZİMLERİN SPESİFİKLİĞİ (ÖZGÜLLÜĞÜ)</a:t>
            </a:r>
            <a:r>
              <a:rPr lang="tr-TR" sz="36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116013" y="549275"/>
            <a:ext cx="6840537" cy="5203825"/>
          </a:xfrm>
          <a:prstGeom prst="rect">
            <a:avLst/>
          </a:prstGeom>
          <a:noFill/>
          <a:ln w="9525">
            <a:noFill/>
            <a:miter lim="800000"/>
            <a:headEnd/>
            <a:tailEnd/>
          </a:ln>
          <a:effectLst/>
        </p:spPr>
        <p:txBody>
          <a:bodyPr>
            <a:spAutoFit/>
          </a:bodyPr>
          <a:lstStyle/>
          <a:p>
            <a:pPr algn="just">
              <a:lnSpc>
                <a:spcPct val="90000"/>
              </a:lnSpc>
              <a:spcBef>
                <a:spcPct val="50000"/>
              </a:spcBef>
            </a:pPr>
            <a:endParaRPr lang="tr-TR" sz="2400"/>
          </a:p>
          <a:p>
            <a:pPr algn="just">
              <a:lnSpc>
                <a:spcPct val="180000"/>
              </a:lnSpc>
              <a:spcBef>
                <a:spcPct val="50000"/>
              </a:spcBef>
            </a:pPr>
            <a:r>
              <a:rPr lang="tr-TR" sz="2400"/>
              <a:t>3. Substratlar enzimlere nisbeten zayıf kuvvetle bağlanır. ES komplekslerinin denge sabitleri 10</a:t>
            </a:r>
            <a:r>
              <a:rPr lang="tr-TR" sz="2400" baseline="30000"/>
              <a:t>-2</a:t>
            </a:r>
            <a:r>
              <a:rPr lang="tr-TR" sz="2400"/>
              <a:t> -10</a:t>
            </a:r>
            <a:r>
              <a:rPr lang="tr-TR" sz="2400" baseline="30000"/>
              <a:t>-8</a:t>
            </a:r>
            <a:r>
              <a:rPr lang="tr-TR" sz="2400"/>
              <a:t> M arasında değişir. Bu da -3 ile -12 kcal/mol arasında değişen bağ enerjilerine karşılık gelir. Halbuki kovalent bağların kuvveti -50 ile 110 kcal /mol arasındadır.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900113" y="1052513"/>
            <a:ext cx="7273925" cy="4838700"/>
          </a:xfrm>
          <a:prstGeom prst="rect">
            <a:avLst/>
          </a:prstGeom>
          <a:noFill/>
          <a:ln w="9525">
            <a:noFill/>
            <a:miter lim="800000"/>
            <a:headEnd/>
            <a:tailEnd/>
          </a:ln>
          <a:effectLst/>
        </p:spPr>
        <p:txBody>
          <a:bodyPr>
            <a:spAutoFit/>
          </a:bodyPr>
          <a:lstStyle/>
          <a:p>
            <a:pPr algn="just">
              <a:lnSpc>
                <a:spcPct val="130000"/>
              </a:lnSpc>
              <a:spcBef>
                <a:spcPct val="50000"/>
              </a:spcBef>
            </a:pPr>
            <a:r>
              <a:rPr lang="tr-TR" sz="2400"/>
              <a:t>4. Aktif bölgeler bir yarık ve girinti içinde yer alırlar. Yapısı incelenmiş olan bütün enzimlerde substrat molekülleri suyun girmediği çukur bölgelere bağlanır. Girinti içinde bağlanma ve kataliz için gerekli polar gruplar da vardır. Girintinin apolar karekteri substratın bağlanma gücünü de artırır. Bunun yamsıra girintiler, katalizde esas olan bazı özellikleri polar yan gruplara kazandıracak bir mikro çevre de oluşturur.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971550" y="333375"/>
            <a:ext cx="7416800" cy="1127125"/>
          </a:xfrm>
          <a:prstGeom prst="rect">
            <a:avLst/>
          </a:prstGeom>
          <a:noFill/>
          <a:ln w="9525">
            <a:noFill/>
            <a:miter lim="800000"/>
            <a:headEnd/>
            <a:tailEnd/>
          </a:ln>
          <a:effectLst/>
        </p:spPr>
        <p:txBody>
          <a:bodyPr>
            <a:spAutoFit/>
          </a:bodyPr>
          <a:lstStyle/>
          <a:p>
            <a:pPr algn="just">
              <a:spcBef>
                <a:spcPct val="50000"/>
              </a:spcBef>
            </a:pPr>
            <a:r>
              <a:rPr lang="tr-TR" sz="2400"/>
              <a:t>5</a:t>
            </a:r>
            <a:r>
              <a:rPr lang="tr-TR" sz="2200"/>
              <a:t>. Spesifik bir bağlanma, atomların aktif bölgede belirli tarzda düzenlenmeleri sonucu mümkün olur. Substrat bu bölgeye tam oturabilecek şekle sahip olmalıdır.  </a:t>
            </a:r>
          </a:p>
        </p:txBody>
      </p:sp>
      <p:graphicFrame>
        <p:nvGraphicFramePr>
          <p:cNvPr id="37893" name="Object 5"/>
          <p:cNvGraphicFramePr>
            <a:graphicFrameLocks noChangeAspect="1"/>
          </p:cNvGraphicFramePr>
          <p:nvPr/>
        </p:nvGraphicFramePr>
        <p:xfrm>
          <a:off x="1979613" y="1989138"/>
          <a:ext cx="5238750" cy="3343275"/>
        </p:xfrm>
        <a:graphic>
          <a:graphicData uri="http://schemas.openxmlformats.org/presentationml/2006/ole">
            <p:oleObj spid="_x0000_s1026" name="Photo Editor Photo" r:id="rId3" imgW="5238095" imgH="3343742" progId="MSPhotoEd.3">
              <p:embed/>
            </p:oleObj>
          </a:graphicData>
        </a:graphic>
      </p:graphicFrame>
      <p:sp>
        <p:nvSpPr>
          <p:cNvPr id="37894" name="Text Box 6"/>
          <p:cNvSpPr txBox="1">
            <a:spLocks noChangeArrowheads="1"/>
          </p:cNvSpPr>
          <p:nvPr/>
        </p:nvSpPr>
        <p:spPr bwMode="auto">
          <a:xfrm>
            <a:off x="3635375" y="5445125"/>
            <a:ext cx="5076825" cy="822325"/>
          </a:xfrm>
          <a:prstGeom prst="rect">
            <a:avLst/>
          </a:prstGeom>
          <a:noFill/>
          <a:ln w="9525">
            <a:noFill/>
            <a:miter lim="800000"/>
            <a:headEnd/>
            <a:tailEnd/>
          </a:ln>
          <a:effectLst/>
        </p:spPr>
        <p:txBody>
          <a:bodyPr>
            <a:spAutoFit/>
          </a:bodyPr>
          <a:lstStyle/>
          <a:p>
            <a:pPr algn="just">
              <a:spcBef>
                <a:spcPct val="50000"/>
              </a:spcBef>
            </a:pPr>
            <a:r>
              <a:rPr lang="tr-TR" sz="2400" b="1">
                <a:solidFill>
                  <a:srgbClr val="FF3300"/>
                </a:solidFill>
              </a:rPr>
              <a:t>Enzimin aktif bölgesi substrata kendiliğinden komplementerdir</a:t>
            </a:r>
          </a:p>
        </p:txBody>
      </p:sp>
      <p:sp>
        <p:nvSpPr>
          <p:cNvPr id="37895" name="Text Box 7"/>
          <p:cNvSpPr txBox="1">
            <a:spLocks noChangeArrowheads="1"/>
          </p:cNvSpPr>
          <p:nvPr/>
        </p:nvSpPr>
        <p:spPr bwMode="auto">
          <a:xfrm>
            <a:off x="468313" y="5516563"/>
            <a:ext cx="2735262" cy="822325"/>
          </a:xfrm>
          <a:prstGeom prst="rect">
            <a:avLst/>
          </a:prstGeom>
          <a:noFill/>
          <a:ln w="9525">
            <a:noFill/>
            <a:miter lim="800000"/>
            <a:headEnd/>
            <a:tailEnd/>
          </a:ln>
          <a:effectLst/>
        </p:spPr>
        <p:txBody>
          <a:bodyPr>
            <a:spAutoFit/>
          </a:bodyPr>
          <a:lstStyle/>
          <a:p>
            <a:pPr algn="ctr">
              <a:spcBef>
                <a:spcPct val="50000"/>
              </a:spcBef>
            </a:pPr>
            <a:r>
              <a:rPr lang="tr-TR" sz="2400"/>
              <a:t>Anahtar kilit modeli</a:t>
            </a:r>
          </a:p>
        </p:txBody>
      </p:sp>
      <p:sp>
        <p:nvSpPr>
          <p:cNvPr id="37896" name="Line 8"/>
          <p:cNvSpPr>
            <a:spLocks noChangeShapeType="1"/>
          </p:cNvSpPr>
          <p:nvPr/>
        </p:nvSpPr>
        <p:spPr bwMode="auto">
          <a:xfrm>
            <a:off x="2916238" y="5876925"/>
            <a:ext cx="719137" cy="0"/>
          </a:xfrm>
          <a:prstGeom prst="line">
            <a:avLst/>
          </a:prstGeom>
          <a:noFill/>
          <a:ln w="57150">
            <a:solidFill>
              <a:schemeClr val="accent2"/>
            </a:solidFill>
            <a:round/>
            <a:headEnd/>
            <a:tailEnd type="triangle" w="med" len="med"/>
          </a:ln>
          <a:effectLst/>
        </p:spPr>
        <p:txBody>
          <a:bodyPr/>
          <a:lstStyle/>
          <a:p>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1331913" y="1052513"/>
            <a:ext cx="6911975" cy="4291012"/>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Enzimle substrat arasındaki bu anahtar-kilit modeli kataliz olayının sterospesifıkliğini çok iyi açıklamaktadır. </a:t>
            </a:r>
          </a:p>
          <a:p>
            <a:pPr algn="just">
              <a:lnSpc>
                <a:spcPct val="150000"/>
              </a:lnSpc>
              <a:spcBef>
                <a:spcPct val="50000"/>
              </a:spcBef>
            </a:pPr>
            <a:endParaRPr lang="tr-TR" sz="2400"/>
          </a:p>
          <a:p>
            <a:pPr algn="just">
              <a:lnSpc>
                <a:spcPct val="150000"/>
              </a:lnSpc>
              <a:spcBef>
                <a:spcPct val="50000"/>
              </a:spcBef>
            </a:pPr>
            <a:r>
              <a:rPr lang="tr-TR" sz="2400"/>
              <a:t>Bununla birlikte, son zamanlarda yapılan çalışmalar bazı enzimlerin aktif bölgelerinin rijid bir yapıda olmadığını göstermiştir.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900113" y="404813"/>
            <a:ext cx="7488237" cy="3268662"/>
          </a:xfrm>
          <a:prstGeom prst="rect">
            <a:avLst/>
          </a:prstGeom>
          <a:noFill/>
          <a:ln w="9525">
            <a:noFill/>
            <a:miter lim="800000"/>
            <a:headEnd/>
            <a:tailEnd/>
          </a:ln>
          <a:effectLst/>
        </p:spPr>
        <p:txBody>
          <a:bodyPr>
            <a:spAutoFit/>
          </a:bodyPr>
          <a:lstStyle/>
          <a:p>
            <a:pPr algn="just">
              <a:lnSpc>
                <a:spcPct val="120000"/>
              </a:lnSpc>
              <a:spcBef>
                <a:spcPct val="50000"/>
              </a:spcBef>
            </a:pPr>
            <a:r>
              <a:rPr lang="tr-TR" sz="2400"/>
              <a:t>Bu tip enzimlerde aktif bölgenin şekli substratın bağlanmasıyla değişikliğe uğramaktadır. Bölge yalnız bağlanmadan sonra substrata komplementer hale gelmektedir. Bu ikinci çeşit bağlanma modeline etkileşme sonucu uygunluk modeli (induced fit) adı verilir</a:t>
            </a:r>
          </a:p>
          <a:p>
            <a:pPr>
              <a:spcBef>
                <a:spcPct val="50000"/>
              </a:spcBef>
            </a:pPr>
            <a:endParaRPr lang="tr-TR" sz="2400"/>
          </a:p>
        </p:txBody>
      </p:sp>
      <p:graphicFrame>
        <p:nvGraphicFramePr>
          <p:cNvPr id="39941" name="Object 5"/>
          <p:cNvGraphicFramePr>
            <a:graphicFrameLocks noChangeAspect="1"/>
          </p:cNvGraphicFramePr>
          <p:nvPr/>
        </p:nvGraphicFramePr>
        <p:xfrm>
          <a:off x="0" y="3284538"/>
          <a:ext cx="5257800" cy="3238500"/>
        </p:xfrm>
        <a:graphic>
          <a:graphicData uri="http://schemas.openxmlformats.org/presentationml/2006/ole">
            <p:oleObj spid="_x0000_s2050" name="Photo Editor Photo" r:id="rId3" imgW="5257143" imgH="3238952" progId="MSPhotoEd.3">
              <p:embed/>
            </p:oleObj>
          </a:graphicData>
        </a:graphic>
      </p:graphicFrame>
      <p:sp>
        <p:nvSpPr>
          <p:cNvPr id="39942" name="Text Box 6"/>
          <p:cNvSpPr txBox="1">
            <a:spLocks noChangeArrowheads="1"/>
          </p:cNvSpPr>
          <p:nvPr/>
        </p:nvSpPr>
        <p:spPr bwMode="auto">
          <a:xfrm>
            <a:off x="4356100" y="5670550"/>
            <a:ext cx="5040313" cy="1187450"/>
          </a:xfrm>
          <a:prstGeom prst="rect">
            <a:avLst/>
          </a:prstGeom>
          <a:noFill/>
          <a:ln w="9525">
            <a:noFill/>
            <a:miter lim="800000"/>
            <a:headEnd/>
            <a:tailEnd/>
          </a:ln>
          <a:effectLst/>
        </p:spPr>
        <p:txBody>
          <a:bodyPr>
            <a:spAutoFit/>
          </a:bodyPr>
          <a:lstStyle/>
          <a:p>
            <a:pPr algn="ctr">
              <a:spcBef>
                <a:spcPct val="50000"/>
              </a:spcBef>
            </a:pPr>
            <a:r>
              <a:rPr lang="tr-TR" sz="2400">
                <a:solidFill>
                  <a:srgbClr val="FF3300"/>
                </a:solidFill>
              </a:rPr>
              <a:t>Enzim subtratın bağlanmasıyla şekil değiştirir ve substratla komplementer hale gelir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403350" y="2997200"/>
            <a:ext cx="6985000" cy="641350"/>
          </a:xfrm>
          <a:prstGeom prst="rect">
            <a:avLst/>
          </a:prstGeom>
          <a:noFill/>
          <a:ln w="9525">
            <a:noFill/>
            <a:miter lim="800000"/>
            <a:headEnd/>
            <a:tailEnd/>
          </a:ln>
          <a:effectLst/>
        </p:spPr>
        <p:txBody>
          <a:bodyPr>
            <a:spAutoFit/>
          </a:bodyPr>
          <a:lstStyle/>
          <a:p>
            <a:pPr algn="ctr">
              <a:spcBef>
                <a:spcPct val="50000"/>
              </a:spcBef>
            </a:pPr>
            <a:r>
              <a:rPr lang="tr-TR" sz="3600"/>
              <a:t>MULTİENZİM SİSTEMLERİ</a:t>
            </a:r>
            <a:r>
              <a:rPr lang="tr-TR" sz="24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116013" y="692150"/>
            <a:ext cx="7200900" cy="4291013"/>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Sağlam bir hücrede enzimler birarada çalışırlar ve seri halde bir çok reaksiyonu katalizlerler.</a:t>
            </a:r>
          </a:p>
          <a:p>
            <a:pPr algn="just">
              <a:lnSpc>
                <a:spcPct val="150000"/>
              </a:lnSpc>
              <a:spcBef>
                <a:spcPct val="50000"/>
              </a:spcBef>
            </a:pPr>
            <a:endParaRPr lang="tr-TR" sz="2400"/>
          </a:p>
          <a:p>
            <a:pPr algn="just">
              <a:lnSpc>
                <a:spcPct val="150000"/>
              </a:lnSpc>
              <a:spcBef>
                <a:spcPct val="50000"/>
              </a:spcBef>
            </a:pPr>
            <a:r>
              <a:rPr lang="tr-TR" sz="2400"/>
              <a:t>Birinci enzimin ürünü daha sonrakinin substratı olur. İşte bu tip enzimlerin oluşturdukları enzim topluluklarına </a:t>
            </a:r>
            <a:r>
              <a:rPr lang="tr-TR" sz="2400" b="1" i="1">
                <a:solidFill>
                  <a:srgbClr val="FF3300"/>
                </a:solidFill>
              </a:rPr>
              <a:t>multienzim sistemleri</a:t>
            </a:r>
            <a:r>
              <a:rPr lang="tr-TR" sz="2400"/>
              <a:t> adı verilir ve üç tip moleküler organizasyona sahiptirler: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684213" y="333375"/>
            <a:ext cx="7920037" cy="2720975"/>
          </a:xfrm>
          <a:prstGeom prst="rect">
            <a:avLst/>
          </a:prstGeom>
          <a:noFill/>
          <a:ln w="9525">
            <a:noFill/>
            <a:miter lim="800000"/>
            <a:headEnd/>
            <a:tailEnd/>
          </a:ln>
          <a:effectLst/>
        </p:spPr>
        <p:txBody>
          <a:bodyPr>
            <a:spAutoFit/>
          </a:bodyPr>
          <a:lstStyle/>
          <a:p>
            <a:pPr algn="just">
              <a:lnSpc>
                <a:spcPct val="120000"/>
              </a:lnSpc>
              <a:spcBef>
                <a:spcPct val="50000"/>
              </a:spcBef>
            </a:pPr>
            <a:r>
              <a:rPr lang="tr-TR" sz="2400"/>
              <a:t>1. En basit tipteki multienzim sistemlerinde enzimler sitoplazma gibi bir sıvı içinde çözünmüş ve birbirlerinden ayrı halde bulunurlar. Küçük substrat molekülleri bir enzimden diğerine difüzyonla giderler. Örnek olarak glikoliz ve pentoz fosfat yolu enzimleri verilebilir</a:t>
            </a:r>
          </a:p>
        </p:txBody>
      </p:sp>
      <p:graphicFrame>
        <p:nvGraphicFramePr>
          <p:cNvPr id="36869" name="Object 5"/>
          <p:cNvGraphicFramePr>
            <a:graphicFrameLocks noChangeAspect="1"/>
          </p:cNvGraphicFramePr>
          <p:nvPr/>
        </p:nvGraphicFramePr>
        <p:xfrm>
          <a:off x="1331913" y="3213100"/>
          <a:ext cx="1296987" cy="3384550"/>
        </p:xfrm>
        <a:graphic>
          <a:graphicData uri="http://schemas.openxmlformats.org/presentationml/2006/ole">
            <p:oleObj spid="_x0000_s3074" name="Photo Editor Photo" r:id="rId3" imgW="1609524" imgH="5266667" progId="MSPhotoEd.3">
              <p:embed/>
            </p:oleObj>
          </a:graphicData>
        </a:graphic>
      </p:graphicFrame>
      <p:sp>
        <p:nvSpPr>
          <p:cNvPr id="36870" name="Text Box 6"/>
          <p:cNvSpPr txBox="1">
            <a:spLocks noChangeArrowheads="1"/>
          </p:cNvSpPr>
          <p:nvPr/>
        </p:nvSpPr>
        <p:spPr bwMode="auto">
          <a:xfrm>
            <a:off x="3059113" y="4149725"/>
            <a:ext cx="5545137" cy="1552575"/>
          </a:xfrm>
          <a:prstGeom prst="rect">
            <a:avLst/>
          </a:prstGeom>
          <a:noFill/>
          <a:ln w="9525">
            <a:noFill/>
            <a:miter lim="800000"/>
            <a:headEnd/>
            <a:tailEnd/>
          </a:ln>
          <a:effectLst/>
        </p:spPr>
        <p:txBody>
          <a:bodyPr>
            <a:spAutoFit/>
          </a:bodyPr>
          <a:lstStyle/>
          <a:p>
            <a:pPr algn="ctr">
              <a:spcBef>
                <a:spcPct val="50000"/>
              </a:spcBef>
            </a:pPr>
            <a:r>
              <a:rPr lang="tr-TR" sz="2400" b="1">
                <a:solidFill>
                  <a:srgbClr val="FF3300"/>
                </a:solidFill>
              </a:rPr>
              <a:t>Çözünmüş ve birbirinden ayrı enzimleri olan sistemde, substrat ve ara bileşikler difüzyonla enzimleri bulur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827088" y="549275"/>
            <a:ext cx="7273925" cy="2282825"/>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2. İkinci tip multienzim sistemlerinde enzimler, son derece organize olmuş ve birbirleriyle fiziksel anlamda birleşmiş enzim kompleksleri halinde, fonksiyonlarını beraberce yerine getirirler</a:t>
            </a:r>
          </a:p>
        </p:txBody>
      </p:sp>
      <p:graphicFrame>
        <p:nvGraphicFramePr>
          <p:cNvPr id="43013" name="Object 5"/>
          <p:cNvGraphicFramePr>
            <a:graphicFrameLocks noChangeAspect="1"/>
          </p:cNvGraphicFramePr>
          <p:nvPr/>
        </p:nvGraphicFramePr>
        <p:xfrm>
          <a:off x="1116013" y="3573463"/>
          <a:ext cx="2181225" cy="2124075"/>
        </p:xfrm>
        <a:graphic>
          <a:graphicData uri="http://schemas.openxmlformats.org/presentationml/2006/ole">
            <p:oleObj spid="_x0000_s4098" name="Photo Editor Photo" r:id="rId3" imgW="2180952" imgH="2123810" progId="MSPhotoEd.3">
              <p:embed/>
            </p:oleObj>
          </a:graphicData>
        </a:graphic>
      </p:graphicFrame>
      <p:sp>
        <p:nvSpPr>
          <p:cNvPr id="43014" name="Text Box 6"/>
          <p:cNvSpPr txBox="1">
            <a:spLocks noChangeArrowheads="1"/>
          </p:cNvSpPr>
          <p:nvPr/>
        </p:nvSpPr>
        <p:spPr bwMode="auto">
          <a:xfrm>
            <a:off x="3635375" y="3860800"/>
            <a:ext cx="4392613" cy="1187450"/>
          </a:xfrm>
          <a:prstGeom prst="rect">
            <a:avLst/>
          </a:prstGeom>
          <a:noFill/>
          <a:ln w="9525">
            <a:noFill/>
            <a:miter lim="800000"/>
            <a:headEnd/>
            <a:tailEnd/>
          </a:ln>
          <a:effectLst/>
        </p:spPr>
        <p:txBody>
          <a:bodyPr>
            <a:spAutoFit/>
          </a:bodyPr>
          <a:lstStyle/>
          <a:p>
            <a:pPr algn="ctr">
              <a:spcBef>
                <a:spcPct val="50000"/>
              </a:spcBef>
            </a:pPr>
            <a:r>
              <a:rPr lang="tr-TR" sz="2400" b="1">
                <a:solidFill>
                  <a:srgbClr val="FF3300"/>
                </a:solidFill>
              </a:rPr>
              <a:t>Enzim komplekslerinde substrat enzimlerden ayrılmadan ürüne dönüşür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1187450" y="1125538"/>
            <a:ext cx="6913563" cy="4437062"/>
          </a:xfrm>
          <a:prstGeom prst="rect">
            <a:avLst/>
          </a:prstGeom>
          <a:noFill/>
          <a:ln w="9525">
            <a:noFill/>
            <a:miter lim="800000"/>
            <a:headEnd/>
            <a:tailEnd/>
          </a:ln>
          <a:effectLst/>
        </p:spPr>
        <p:txBody>
          <a:bodyPr>
            <a:spAutoFit/>
          </a:bodyPr>
          <a:lstStyle/>
          <a:p>
            <a:pPr algn="just">
              <a:lnSpc>
                <a:spcPct val="170000"/>
              </a:lnSpc>
              <a:spcBef>
                <a:spcPct val="50000"/>
              </a:spcBef>
            </a:pPr>
            <a:r>
              <a:rPr lang="tr-TR" sz="2400"/>
              <a:t>Mesela maya hücrelerinde yağ asitlerinin sentezini gerçekleştiren yağ asidi sentetaz enzim kompleksi, birbirlerine sıkıca bağlanmış yedi çeşit enzim molekülü ihtiva eder. 40'tan fazla polipeptid zinciri taşıyan enzim kompleksleri de vardır (piruvat dehidrogenez enzim kompleksi gibi).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258888" y="404813"/>
            <a:ext cx="6911975" cy="5751512"/>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Enzimler, hem katalizledikleri reaksiyon tiplerine, hem de ürüne dönüştürdükleri substratlara karşı son derece spesifiktirler.</a:t>
            </a:r>
          </a:p>
          <a:p>
            <a:pPr algn="just">
              <a:lnSpc>
                <a:spcPct val="150000"/>
              </a:lnSpc>
              <a:spcBef>
                <a:spcPct val="50000"/>
              </a:spcBef>
            </a:pPr>
            <a:endParaRPr lang="tr-TR" sz="2400"/>
          </a:p>
          <a:p>
            <a:pPr algn="just">
              <a:lnSpc>
                <a:spcPct val="150000"/>
              </a:lnSpc>
              <a:spcBef>
                <a:spcPct val="50000"/>
              </a:spcBef>
            </a:pPr>
            <a:r>
              <a:rPr lang="tr-TR" sz="2400"/>
              <a:t>Genellikle tek bir kimyasal reaksiyonu veya aynı tip benzer reaksiyonları katalizlerler.</a:t>
            </a:r>
          </a:p>
          <a:p>
            <a:pPr algn="just">
              <a:lnSpc>
                <a:spcPct val="150000"/>
              </a:lnSpc>
              <a:spcBef>
                <a:spcPct val="50000"/>
              </a:spcBef>
            </a:pPr>
            <a:endParaRPr lang="tr-TR" sz="2400"/>
          </a:p>
          <a:p>
            <a:pPr algn="just">
              <a:lnSpc>
                <a:spcPct val="150000"/>
              </a:lnSpc>
              <a:spcBef>
                <a:spcPct val="50000"/>
              </a:spcBef>
            </a:pPr>
            <a:r>
              <a:rPr lang="tr-TR" sz="2400"/>
              <a:t>Substratlara karşı spesifiklikleri ise oldukça yüksek, hatta bazen mutlaktır.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ext Box 4"/>
          <p:cNvSpPr txBox="1">
            <a:spLocks noChangeArrowheads="1"/>
          </p:cNvSpPr>
          <p:nvPr/>
        </p:nvSpPr>
        <p:spPr bwMode="auto">
          <a:xfrm>
            <a:off x="1042988" y="1125538"/>
            <a:ext cx="7056437" cy="4656137"/>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Kompleksten uzaklaşan enzim molekülleri aktivitelerini kaybederler. Substrat, kompleksten hiç ayrılmadan birçok kademeden sonra ürüne dönüşür. Bu şekildeki bir multienzim sistemi biyolojik yönden çok avantajlıdır; çünkü substrat difüzyon yolunda vakit geçirmeden daha kısa zamanda ürüne çevrilir.</a:t>
            </a:r>
          </a:p>
          <a:p>
            <a:pPr algn="just">
              <a:lnSpc>
                <a:spcPct val="150000"/>
              </a:lnSpc>
              <a:spcBef>
                <a:spcPct val="50000"/>
              </a:spcBef>
            </a:pPr>
            <a:endParaRPr lang="tr-T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116013" y="908050"/>
            <a:ext cx="6985000" cy="1735138"/>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3. Üçüncü tip multienzim sistemlerinde enzimler, membranlar veya ribozomlar gibi yapılar üzerinde dizilmiş haldedir</a:t>
            </a:r>
          </a:p>
        </p:txBody>
      </p:sp>
      <p:graphicFrame>
        <p:nvGraphicFramePr>
          <p:cNvPr id="44037" name="Object 5"/>
          <p:cNvGraphicFramePr>
            <a:graphicFrameLocks noChangeAspect="1"/>
          </p:cNvGraphicFramePr>
          <p:nvPr/>
        </p:nvGraphicFramePr>
        <p:xfrm>
          <a:off x="971550" y="2924175"/>
          <a:ext cx="1584325" cy="3673475"/>
        </p:xfrm>
        <a:graphic>
          <a:graphicData uri="http://schemas.openxmlformats.org/presentationml/2006/ole">
            <p:oleObj spid="_x0000_s5122" name="Photo Editor Photo" r:id="rId3" imgW="2029108" imgH="4352381" progId="MSPhotoEd.3">
              <p:embed/>
            </p:oleObj>
          </a:graphicData>
        </a:graphic>
      </p:graphicFrame>
      <p:sp>
        <p:nvSpPr>
          <p:cNvPr id="44038" name="Text Box 6"/>
          <p:cNvSpPr txBox="1">
            <a:spLocks noChangeArrowheads="1"/>
          </p:cNvSpPr>
          <p:nvPr/>
        </p:nvSpPr>
        <p:spPr bwMode="auto">
          <a:xfrm>
            <a:off x="2484438" y="4292600"/>
            <a:ext cx="5400675" cy="457200"/>
          </a:xfrm>
          <a:prstGeom prst="rect">
            <a:avLst/>
          </a:prstGeom>
          <a:noFill/>
          <a:ln w="9525">
            <a:noFill/>
            <a:miter lim="800000"/>
            <a:headEnd/>
            <a:tailEnd/>
          </a:ln>
          <a:effectLst/>
        </p:spPr>
        <p:txBody>
          <a:bodyPr>
            <a:spAutoFit/>
          </a:bodyPr>
          <a:lstStyle/>
          <a:p>
            <a:pPr>
              <a:spcBef>
                <a:spcPct val="50000"/>
              </a:spcBef>
            </a:pPr>
            <a:r>
              <a:rPr lang="tr-TR" sz="2400" b="1">
                <a:solidFill>
                  <a:srgbClr val="FF3300"/>
                </a:solidFill>
              </a:rPr>
              <a:t>Membrana bağlı bir enzim sistemi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1476375" y="1773238"/>
            <a:ext cx="6481763" cy="3378200"/>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Örnek olarak solunum zinciri ve protein sentezi enzimleri verilebilir. Birincisinde enzimler mitokondri iç membramnda sıralanırken, ikincisinde ribozomlar üzerinde yapışmış durumdadır.</a:t>
            </a:r>
          </a:p>
          <a:p>
            <a:pPr>
              <a:spcBef>
                <a:spcPct val="50000"/>
              </a:spcBef>
            </a:pPr>
            <a:endParaRPr lang="tr-T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1187450" y="1773238"/>
            <a:ext cx="6840538" cy="3378200"/>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Bir multienzim sisteminin kinetiği tek bir enziminkinden daha karmaşıktır. Sistemin herbir enziminin substrat ve kofaktörü için ayrı ayrı KM değerleri vardır. Reaksiyon hızları, reaksiyonu en yavaş yürüyen enziminki ile sınırlıdır.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900113" y="1916113"/>
            <a:ext cx="7416800" cy="2235200"/>
          </a:xfrm>
          <a:prstGeom prst="rect">
            <a:avLst/>
          </a:prstGeom>
          <a:noFill/>
          <a:ln w="9525">
            <a:noFill/>
            <a:miter lim="800000"/>
            <a:headEnd/>
            <a:tailEnd/>
          </a:ln>
          <a:effectLst/>
        </p:spPr>
        <p:txBody>
          <a:bodyPr>
            <a:spAutoFit/>
          </a:bodyPr>
          <a:lstStyle/>
          <a:p>
            <a:pPr algn="ctr">
              <a:lnSpc>
                <a:spcPct val="130000"/>
              </a:lnSpc>
              <a:spcBef>
                <a:spcPct val="50000"/>
              </a:spcBef>
            </a:pPr>
            <a:r>
              <a:rPr lang="tr-TR" sz="3600" b="1"/>
              <a:t>ENZİMATİK REAKSİYONLARIN KONTROL VE DÜZENLENMESİ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1042988" y="908050"/>
            <a:ext cx="7273925" cy="5057775"/>
          </a:xfrm>
          <a:prstGeom prst="rect">
            <a:avLst/>
          </a:prstGeom>
          <a:noFill/>
          <a:ln w="9525">
            <a:noFill/>
            <a:miter lim="800000"/>
            <a:headEnd/>
            <a:tailEnd/>
          </a:ln>
          <a:effectLst/>
        </p:spPr>
        <p:txBody>
          <a:bodyPr>
            <a:spAutoFit/>
          </a:bodyPr>
          <a:lstStyle/>
          <a:p>
            <a:pPr algn="just">
              <a:lnSpc>
                <a:spcPct val="170000"/>
              </a:lnSpc>
            </a:pPr>
            <a:r>
              <a:rPr lang="tr-TR" sz="2400"/>
              <a:t>Multienzim sistemlerinin belirli bir metabolik yolun reaksiyonlarını katalizleyen enzimlerden ibaret olduğu yukarıda belirtilmiştir. Hücrelerde bir metabolik yolun ürünlerine her zaman aynı seviyede ihtiyaç duyulmaz. Dolayısıyla, bu yolların hızının hücre ihtiyaçlarına göre ayarlanması gerekir.</a:t>
            </a:r>
            <a:br>
              <a:rPr lang="tr-TR" sz="2400"/>
            </a:br>
            <a:endParaRPr lang="tr-T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1331913" y="1844675"/>
            <a:ext cx="6697662" cy="3013075"/>
          </a:xfrm>
          <a:prstGeom prst="rect">
            <a:avLst/>
          </a:prstGeom>
          <a:noFill/>
          <a:ln w="9525">
            <a:noFill/>
            <a:miter lim="800000"/>
            <a:headEnd/>
            <a:tailEnd/>
          </a:ln>
          <a:effectLst/>
        </p:spPr>
        <p:txBody>
          <a:bodyPr>
            <a:spAutoFit/>
          </a:bodyPr>
          <a:lstStyle/>
          <a:p>
            <a:pPr algn="just">
              <a:lnSpc>
                <a:spcPct val="200000"/>
              </a:lnSpc>
            </a:pPr>
            <a:r>
              <a:rPr lang="tr-TR" sz="2400"/>
              <a:t>Bu da enzimler aracılığıyla gerçekleştirilir. Bunun için, enzimatik reaksiyonların kontrol ve düzenlenmesi metabolizmanın düzenlenmesi manasına gelmektedir.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1187450" y="1196975"/>
            <a:ext cx="6913563" cy="4437063"/>
          </a:xfrm>
          <a:prstGeom prst="rect">
            <a:avLst/>
          </a:prstGeom>
          <a:noFill/>
          <a:ln w="9525">
            <a:noFill/>
            <a:miter lim="800000"/>
            <a:headEnd/>
            <a:tailEnd/>
          </a:ln>
          <a:effectLst/>
        </p:spPr>
        <p:txBody>
          <a:bodyPr>
            <a:spAutoFit/>
          </a:bodyPr>
          <a:lstStyle/>
          <a:p>
            <a:pPr algn="just">
              <a:lnSpc>
                <a:spcPct val="170000"/>
              </a:lnSpc>
            </a:pPr>
            <a:r>
              <a:rPr lang="tr-TR" sz="2400"/>
              <a:t>Birçok multienzim sistemi (yani, metabolik yol) hızlarını kendi kendilerine düzenleme kabiliyetine sahiptir. </a:t>
            </a:r>
          </a:p>
          <a:p>
            <a:pPr algn="just">
              <a:lnSpc>
                <a:spcPct val="170000"/>
              </a:lnSpc>
            </a:pPr>
            <a:endParaRPr lang="tr-TR" sz="2400"/>
          </a:p>
          <a:p>
            <a:pPr algn="just">
              <a:lnSpc>
                <a:spcPct val="170000"/>
              </a:lnSpc>
            </a:pPr>
            <a:r>
              <a:rPr lang="tr-TR" sz="2400"/>
              <a:t>Bu sistemlerin çoğunda, seri reaksiyonların son ürünü belirli bir konsantrasyona eriştiğinde metabolik yolun ilk enzimini inhibe eder.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1116013" y="692150"/>
            <a:ext cx="6985000" cy="3159125"/>
          </a:xfrm>
          <a:prstGeom prst="rect">
            <a:avLst/>
          </a:prstGeom>
          <a:noFill/>
          <a:ln w="9525">
            <a:noFill/>
            <a:miter lim="800000"/>
            <a:headEnd/>
            <a:tailEnd/>
          </a:ln>
          <a:effectLst/>
        </p:spPr>
        <p:txBody>
          <a:bodyPr>
            <a:spAutoFit/>
          </a:bodyPr>
          <a:lstStyle/>
          <a:p>
            <a:pPr algn="just">
              <a:lnSpc>
                <a:spcPct val="140000"/>
              </a:lnSpc>
            </a:pPr>
            <a:r>
              <a:rPr lang="tr-TR" sz="2400"/>
              <a:t>Mesela, L-treonin amino asidinin beş basamaklı bir reaksiyonla L-izolösine dönüştürülmesini katalizleyen enzimlerden birincisi olan L-treonin deaminaz, son ürün L-izolösin tarafından kuvvetli bir şekilde inhibisyona uğrar. Diğer ara bileşikler böyle bir özellik göstermez. </a:t>
            </a:r>
          </a:p>
        </p:txBody>
      </p:sp>
      <p:sp>
        <p:nvSpPr>
          <p:cNvPr id="100357" name="AutoShape 5"/>
          <p:cNvSpPr>
            <a:spLocks noChangeArrowheads="1"/>
          </p:cNvSpPr>
          <p:nvPr/>
        </p:nvSpPr>
        <p:spPr bwMode="auto">
          <a:xfrm>
            <a:off x="611188" y="4652963"/>
            <a:ext cx="4103687" cy="1944687"/>
          </a:xfrm>
          <a:prstGeom prst="wedgeRoundRectCallout">
            <a:avLst>
              <a:gd name="adj1" fmla="val 49111"/>
              <a:gd name="adj2" fmla="val -76694"/>
              <a:gd name="adj3" fmla="val 16667"/>
            </a:avLst>
          </a:prstGeom>
          <a:solidFill>
            <a:srgbClr val="FFFF99"/>
          </a:solidFill>
          <a:ln w="57150">
            <a:solidFill>
              <a:srgbClr val="0000FF"/>
            </a:solidFill>
            <a:miter lim="800000"/>
            <a:headEnd/>
            <a:tailEnd/>
          </a:ln>
          <a:effectLst/>
        </p:spPr>
        <p:txBody>
          <a:bodyPr/>
          <a:lstStyle/>
          <a:p>
            <a:pPr algn="ctr"/>
            <a:endParaRPr lang="tr-TR" sz="2400"/>
          </a:p>
        </p:txBody>
      </p:sp>
      <p:sp>
        <p:nvSpPr>
          <p:cNvPr id="100358" name="Text Box 6"/>
          <p:cNvSpPr txBox="1">
            <a:spLocks noChangeArrowheads="1"/>
          </p:cNvSpPr>
          <p:nvPr/>
        </p:nvSpPr>
        <p:spPr bwMode="auto">
          <a:xfrm>
            <a:off x="684213" y="4797425"/>
            <a:ext cx="4032250" cy="1625600"/>
          </a:xfrm>
          <a:prstGeom prst="rect">
            <a:avLst/>
          </a:prstGeom>
          <a:noFill/>
          <a:ln w="9525">
            <a:noFill/>
            <a:miter lim="800000"/>
            <a:headEnd/>
            <a:tailEnd/>
          </a:ln>
          <a:effectLst/>
        </p:spPr>
        <p:txBody>
          <a:bodyPr>
            <a:spAutoFit/>
          </a:bodyPr>
          <a:lstStyle/>
          <a:p>
            <a:pPr algn="just">
              <a:lnSpc>
                <a:spcPct val="140000"/>
              </a:lnSpc>
            </a:pPr>
            <a:r>
              <a:rPr lang="tr-TR" sz="2400"/>
              <a:t>Bu tip son ürün inhibisyonuna </a:t>
            </a:r>
            <a:r>
              <a:rPr lang="tr-TR" sz="2400" b="1">
                <a:solidFill>
                  <a:srgbClr val="FF3300"/>
                </a:solidFill>
              </a:rPr>
              <a:t>feed-back inhibisyonu</a:t>
            </a:r>
            <a:r>
              <a:rPr lang="tr-TR" sz="2400" b="1"/>
              <a:t> </a:t>
            </a:r>
            <a:r>
              <a:rPr lang="tr-TR" sz="2400"/>
              <a:t>adı verilir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116013" y="549275"/>
            <a:ext cx="7058025" cy="5751513"/>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Bu metabolik yolun hızını belirleyen enzim bu yolun düzenleyici (regulatory) enzimidir. </a:t>
            </a:r>
          </a:p>
          <a:p>
            <a:pPr algn="just">
              <a:lnSpc>
                <a:spcPct val="150000"/>
              </a:lnSpc>
              <a:spcBef>
                <a:spcPct val="50000"/>
              </a:spcBef>
            </a:pPr>
            <a:endParaRPr lang="tr-TR" sz="2400"/>
          </a:p>
          <a:p>
            <a:pPr algn="just">
              <a:lnSpc>
                <a:spcPct val="150000"/>
              </a:lnSpc>
              <a:spcBef>
                <a:spcPct val="50000"/>
              </a:spcBef>
            </a:pPr>
            <a:r>
              <a:rPr lang="tr-TR" sz="2400"/>
              <a:t>Düzenleyici enzimler multienzim sistemlerinin çoğunda reaksiyon serisinin ilk enzimidir. </a:t>
            </a:r>
          </a:p>
          <a:p>
            <a:pPr algn="just">
              <a:lnSpc>
                <a:spcPct val="150000"/>
              </a:lnSpc>
              <a:spcBef>
                <a:spcPct val="50000"/>
              </a:spcBef>
            </a:pPr>
            <a:endParaRPr lang="tr-TR" sz="2400"/>
          </a:p>
          <a:p>
            <a:pPr algn="just">
              <a:lnSpc>
                <a:spcPct val="150000"/>
              </a:lnSpc>
              <a:spcBef>
                <a:spcPct val="50000"/>
              </a:spcBef>
            </a:pPr>
            <a:r>
              <a:rPr lang="tr-TR" sz="2400"/>
              <a:t>Eğer o yolun ürünleri birden fazla ise, dallanma noktalarını oluşturan enzimlerle de metabolik kontrol sağlanabilir.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827088" y="333375"/>
            <a:ext cx="7632700" cy="457200"/>
          </a:xfrm>
          <a:prstGeom prst="rect">
            <a:avLst/>
          </a:prstGeom>
          <a:noFill/>
          <a:ln w="9525">
            <a:noFill/>
            <a:miter lim="800000"/>
            <a:headEnd/>
            <a:tailEnd/>
          </a:ln>
          <a:effectLst/>
        </p:spPr>
        <p:txBody>
          <a:bodyPr>
            <a:spAutoFit/>
          </a:bodyPr>
          <a:lstStyle/>
          <a:p>
            <a:pPr algn="just">
              <a:spcBef>
                <a:spcPct val="50000"/>
              </a:spcBef>
            </a:pPr>
            <a:r>
              <a:rPr lang="tr-TR" sz="2400"/>
              <a:t>Birçok enzim stereospesifiktik özelliği de taşırlar </a:t>
            </a:r>
          </a:p>
        </p:txBody>
      </p:sp>
      <p:sp>
        <p:nvSpPr>
          <p:cNvPr id="28677" name="Text Box 5"/>
          <p:cNvSpPr txBox="1">
            <a:spLocks noChangeArrowheads="1"/>
          </p:cNvSpPr>
          <p:nvPr/>
        </p:nvSpPr>
        <p:spPr bwMode="auto">
          <a:xfrm>
            <a:off x="827088" y="3716338"/>
            <a:ext cx="7345362" cy="1296987"/>
          </a:xfrm>
          <a:prstGeom prst="rect">
            <a:avLst/>
          </a:prstGeom>
          <a:noFill/>
          <a:ln w="9525">
            <a:noFill/>
            <a:miter lim="800000"/>
            <a:headEnd/>
            <a:tailEnd/>
          </a:ln>
          <a:effectLst/>
        </p:spPr>
        <p:txBody>
          <a:bodyPr>
            <a:spAutoFit/>
          </a:bodyPr>
          <a:lstStyle/>
          <a:p>
            <a:pPr algn="just">
              <a:lnSpc>
                <a:spcPct val="120000"/>
              </a:lnSpc>
              <a:spcBef>
                <a:spcPct val="50000"/>
              </a:spcBef>
            </a:pPr>
            <a:r>
              <a:rPr lang="tr-TR" sz="2200"/>
              <a:t>Bazı enzimler daha geniş aralıkta bir spesifiklik gösterir ve benzer yapısal özelliklere sahip birçok bileşiğin dönüşümünü katalizleyebilir. </a:t>
            </a:r>
          </a:p>
        </p:txBody>
      </p:sp>
      <p:sp>
        <p:nvSpPr>
          <p:cNvPr id="28678" name="AutoShape 6"/>
          <p:cNvSpPr>
            <a:spLocks noChangeArrowheads="1"/>
          </p:cNvSpPr>
          <p:nvPr/>
        </p:nvSpPr>
        <p:spPr bwMode="auto">
          <a:xfrm>
            <a:off x="1258888" y="1341438"/>
            <a:ext cx="6913562" cy="2376487"/>
          </a:xfrm>
          <a:prstGeom prst="wedgeRoundRectCallout">
            <a:avLst>
              <a:gd name="adj1" fmla="val 5153"/>
              <a:gd name="adj2" fmla="val -73713"/>
              <a:gd name="adj3" fmla="val 16667"/>
            </a:avLst>
          </a:prstGeom>
          <a:solidFill>
            <a:srgbClr val="FFFF99"/>
          </a:solidFill>
          <a:ln w="9525">
            <a:solidFill>
              <a:schemeClr val="tx1"/>
            </a:solidFill>
            <a:miter lim="800000"/>
            <a:headEnd/>
            <a:tailEnd/>
          </a:ln>
          <a:effectLst/>
        </p:spPr>
        <p:txBody>
          <a:bodyPr/>
          <a:lstStyle/>
          <a:p>
            <a:pPr algn="ctr"/>
            <a:endParaRPr lang="tr-TR" sz="2400"/>
          </a:p>
        </p:txBody>
      </p:sp>
      <p:sp>
        <p:nvSpPr>
          <p:cNvPr id="28679" name="Text Box 7"/>
          <p:cNvSpPr txBox="1">
            <a:spLocks noChangeArrowheads="1"/>
          </p:cNvSpPr>
          <p:nvPr/>
        </p:nvSpPr>
        <p:spPr bwMode="auto">
          <a:xfrm>
            <a:off x="1547813" y="1628775"/>
            <a:ext cx="6264275" cy="1768475"/>
          </a:xfrm>
          <a:prstGeom prst="rect">
            <a:avLst/>
          </a:prstGeom>
          <a:noFill/>
          <a:ln w="9525">
            <a:noFill/>
            <a:miter lim="800000"/>
            <a:headEnd/>
            <a:tailEnd/>
          </a:ln>
          <a:effectLst/>
        </p:spPr>
        <p:txBody>
          <a:bodyPr>
            <a:spAutoFit/>
          </a:bodyPr>
          <a:lstStyle/>
          <a:p>
            <a:pPr algn="just">
              <a:spcBef>
                <a:spcPct val="50000"/>
              </a:spcBef>
            </a:pPr>
            <a:r>
              <a:rPr lang="tr-TR" sz="2200"/>
              <a:t>Mesela laktat dehidrogenaz yanlız L-laktat, </a:t>
            </a:r>
          </a:p>
          <a:p>
            <a:pPr algn="just">
              <a:spcBef>
                <a:spcPct val="50000"/>
              </a:spcBef>
            </a:pPr>
            <a:r>
              <a:rPr lang="tr-TR" sz="2200"/>
              <a:t>Glutamat dehidrogenaz yanlız L-glutamat </a:t>
            </a:r>
          </a:p>
          <a:p>
            <a:pPr algn="just">
              <a:spcBef>
                <a:spcPct val="50000"/>
              </a:spcBef>
            </a:pPr>
            <a:r>
              <a:rPr lang="tr-TR" sz="2200"/>
              <a:t>D-amino asit oksidaz enzimi de D-amino asitleri üzerinde etkilidir</a:t>
            </a:r>
          </a:p>
        </p:txBody>
      </p:sp>
      <p:sp>
        <p:nvSpPr>
          <p:cNvPr id="28680" name="AutoShape 8"/>
          <p:cNvSpPr>
            <a:spLocks noChangeArrowheads="1"/>
          </p:cNvSpPr>
          <p:nvPr/>
        </p:nvSpPr>
        <p:spPr bwMode="auto">
          <a:xfrm>
            <a:off x="3995738" y="5057775"/>
            <a:ext cx="4392612" cy="1800225"/>
          </a:xfrm>
          <a:prstGeom prst="wedgeEllipseCallout">
            <a:avLst>
              <a:gd name="adj1" fmla="val 7681"/>
              <a:gd name="adj2" fmla="val -73458"/>
            </a:avLst>
          </a:prstGeom>
          <a:noFill/>
          <a:ln w="57150">
            <a:solidFill>
              <a:srgbClr val="FF0000"/>
            </a:solidFill>
            <a:miter lim="800000"/>
            <a:headEnd/>
            <a:tailEnd/>
          </a:ln>
          <a:effectLst/>
        </p:spPr>
        <p:txBody>
          <a:bodyPr/>
          <a:lstStyle/>
          <a:p>
            <a:pPr algn="ctr"/>
            <a:endParaRPr lang="tr-TR" sz="2400"/>
          </a:p>
        </p:txBody>
      </p:sp>
      <p:sp>
        <p:nvSpPr>
          <p:cNvPr id="28681" name="Text Box 9"/>
          <p:cNvSpPr txBox="1">
            <a:spLocks noChangeArrowheads="1"/>
          </p:cNvSpPr>
          <p:nvPr/>
        </p:nvSpPr>
        <p:spPr bwMode="auto">
          <a:xfrm>
            <a:off x="4427538" y="5373688"/>
            <a:ext cx="3600450" cy="1096962"/>
          </a:xfrm>
          <a:prstGeom prst="rect">
            <a:avLst/>
          </a:prstGeom>
          <a:noFill/>
          <a:ln w="9525">
            <a:noFill/>
            <a:miter lim="800000"/>
            <a:headEnd/>
            <a:tailEnd/>
          </a:ln>
          <a:effectLst/>
        </p:spPr>
        <p:txBody>
          <a:bodyPr>
            <a:spAutoFit/>
          </a:bodyPr>
          <a:lstStyle/>
          <a:p>
            <a:pPr algn="just">
              <a:spcBef>
                <a:spcPct val="50000"/>
              </a:spcBef>
            </a:pPr>
            <a:r>
              <a:rPr lang="tr-TR" sz="2200"/>
              <a:t>Mesela fosfatazlar birçok farklı fosforik asit esterlerini hidrolizler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4"/>
          <p:cNvSpPr txBox="1">
            <a:spLocks noChangeArrowheads="1"/>
          </p:cNvSpPr>
          <p:nvPr/>
        </p:nvSpPr>
        <p:spPr bwMode="auto">
          <a:xfrm>
            <a:off x="1042988" y="476250"/>
            <a:ext cx="7200900" cy="1552575"/>
          </a:xfrm>
          <a:prstGeom prst="rect">
            <a:avLst/>
          </a:prstGeom>
          <a:noFill/>
          <a:ln w="9525">
            <a:noFill/>
            <a:miter lim="800000"/>
            <a:headEnd/>
            <a:tailEnd/>
          </a:ln>
          <a:effectLst/>
        </p:spPr>
        <p:txBody>
          <a:bodyPr>
            <a:spAutoFit/>
          </a:bodyPr>
          <a:lstStyle/>
          <a:p>
            <a:r>
              <a:rPr lang="tr-TR" sz="2400"/>
              <a:t>Düzenleyici enzimlerde şu ortak özellikler gözlenir;</a:t>
            </a:r>
          </a:p>
          <a:p>
            <a:endParaRPr lang="tr-TR" sz="2400"/>
          </a:p>
          <a:p>
            <a:r>
              <a:rPr lang="tr-TR" sz="2400"/>
              <a:t>1. Çoğu allosteriktir. </a:t>
            </a:r>
          </a:p>
        </p:txBody>
      </p:sp>
      <p:sp>
        <p:nvSpPr>
          <p:cNvPr id="101382" name="Text Box 6"/>
          <p:cNvSpPr txBox="1">
            <a:spLocks noChangeArrowheads="1"/>
          </p:cNvSpPr>
          <p:nvPr/>
        </p:nvSpPr>
        <p:spPr bwMode="auto">
          <a:xfrm>
            <a:off x="1887538" y="3957638"/>
            <a:ext cx="184150" cy="457200"/>
          </a:xfrm>
          <a:prstGeom prst="rect">
            <a:avLst/>
          </a:prstGeom>
          <a:noFill/>
          <a:ln w="9525">
            <a:noFill/>
            <a:miter lim="800000"/>
            <a:headEnd/>
            <a:tailEnd/>
          </a:ln>
          <a:effectLst/>
        </p:spPr>
        <p:txBody>
          <a:bodyPr wrap="none">
            <a:spAutoFit/>
          </a:bodyPr>
          <a:lstStyle/>
          <a:p>
            <a:endParaRPr lang="tr-TR" sz="2400"/>
          </a:p>
        </p:txBody>
      </p:sp>
      <p:sp>
        <p:nvSpPr>
          <p:cNvPr id="101383" name="AutoShape 7"/>
          <p:cNvSpPr>
            <a:spLocks noChangeArrowheads="1"/>
          </p:cNvSpPr>
          <p:nvPr/>
        </p:nvSpPr>
        <p:spPr bwMode="auto">
          <a:xfrm>
            <a:off x="1476375" y="2852738"/>
            <a:ext cx="6624638" cy="3816350"/>
          </a:xfrm>
          <a:prstGeom prst="cloudCallout">
            <a:avLst>
              <a:gd name="adj1" fmla="val -32940"/>
              <a:gd name="adj2" fmla="val -68056"/>
            </a:avLst>
          </a:prstGeom>
          <a:solidFill>
            <a:schemeClr val="accent1"/>
          </a:solidFill>
          <a:ln w="9525">
            <a:solidFill>
              <a:schemeClr val="tx1"/>
            </a:solidFill>
            <a:round/>
            <a:headEnd/>
            <a:tailEnd/>
          </a:ln>
          <a:effectLst/>
        </p:spPr>
        <p:txBody>
          <a:bodyPr/>
          <a:lstStyle/>
          <a:p>
            <a:pPr algn="ctr"/>
            <a:endParaRPr lang="tr-TR" sz="2400"/>
          </a:p>
        </p:txBody>
      </p:sp>
      <p:sp>
        <p:nvSpPr>
          <p:cNvPr id="101384" name="Text Box 8"/>
          <p:cNvSpPr txBox="1">
            <a:spLocks noChangeArrowheads="1"/>
          </p:cNvSpPr>
          <p:nvPr/>
        </p:nvSpPr>
        <p:spPr bwMode="auto">
          <a:xfrm>
            <a:off x="2339975" y="3357563"/>
            <a:ext cx="4895850" cy="3195637"/>
          </a:xfrm>
          <a:prstGeom prst="rect">
            <a:avLst/>
          </a:prstGeom>
          <a:noFill/>
          <a:ln w="9525">
            <a:noFill/>
            <a:miter lim="800000"/>
            <a:headEnd/>
            <a:tailEnd/>
          </a:ln>
          <a:effectLst/>
        </p:spPr>
        <p:txBody>
          <a:bodyPr>
            <a:spAutoFit/>
          </a:bodyPr>
          <a:lstStyle/>
          <a:p>
            <a:pPr algn="ctr"/>
            <a:r>
              <a:rPr lang="tr-TR" sz="2400" b="1"/>
              <a:t>Allosteriklik, genel anlamda, bir proteinin biyolojik aktivitesinin, bazı moleküllerin o proteine bağlanarak üç boyutlu yapısında değişiklik oluşturması sonucu değişebilmesidir</a:t>
            </a:r>
          </a:p>
          <a:p>
            <a:pPr>
              <a:spcBef>
                <a:spcPct val="50000"/>
              </a:spcBef>
            </a:pPr>
            <a:endParaRPr lang="tr-T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4"/>
          <p:cNvSpPr txBox="1">
            <a:spLocks noChangeArrowheads="1"/>
          </p:cNvSpPr>
          <p:nvPr/>
        </p:nvSpPr>
        <p:spPr bwMode="auto">
          <a:xfrm>
            <a:off x="1403350" y="1557338"/>
            <a:ext cx="6481763" cy="3195637"/>
          </a:xfrm>
          <a:prstGeom prst="rect">
            <a:avLst/>
          </a:prstGeom>
          <a:noFill/>
          <a:ln w="9525">
            <a:noFill/>
            <a:miter lim="800000"/>
            <a:headEnd/>
            <a:tailEnd/>
          </a:ln>
          <a:effectLst/>
        </p:spPr>
        <p:txBody>
          <a:bodyPr>
            <a:spAutoFit/>
          </a:bodyPr>
          <a:lstStyle/>
          <a:p>
            <a:pPr algn="just">
              <a:lnSpc>
                <a:spcPct val="170000"/>
              </a:lnSpc>
              <a:spcBef>
                <a:spcPct val="50000"/>
              </a:spcBef>
            </a:pPr>
            <a:r>
              <a:rPr lang="tr-TR" sz="2400"/>
              <a:t>Mesela, </a:t>
            </a:r>
            <a:r>
              <a:rPr lang="tr-TR" sz="2400" i="1"/>
              <a:t>O</a:t>
            </a:r>
            <a:r>
              <a:rPr lang="tr-TR" sz="2400" i="1" baseline="-25000"/>
              <a:t>2</a:t>
            </a:r>
            <a:r>
              <a:rPr lang="tr-TR" sz="2400" i="1"/>
              <a:t> </a:t>
            </a:r>
            <a:r>
              <a:rPr lang="tr-TR" sz="2400"/>
              <a:t>taşıma fonksiyonu gören hemoglobinin oksijen molekülüne olan afinitesi, proteine CO</a:t>
            </a:r>
            <a:r>
              <a:rPr lang="tr-TR" sz="2400" baseline="-25000"/>
              <a:t>2</a:t>
            </a:r>
            <a:r>
              <a:rPr lang="tr-TR" sz="2400"/>
              <a:t>, H</a:t>
            </a:r>
            <a:r>
              <a:rPr lang="tr-TR" sz="2400" baseline="30000"/>
              <a:t>+</a:t>
            </a:r>
            <a:r>
              <a:rPr lang="tr-TR" sz="2400"/>
              <a:t> ve 2,3-bisfosfogliserat bağlanmasıyla değişmektedir.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1187450" y="1268413"/>
            <a:ext cx="6767513" cy="2173287"/>
          </a:xfrm>
          <a:prstGeom prst="rect">
            <a:avLst/>
          </a:prstGeom>
          <a:noFill/>
          <a:ln w="9525">
            <a:noFill/>
            <a:miter lim="800000"/>
            <a:headEnd/>
            <a:tailEnd/>
          </a:ln>
          <a:effectLst/>
        </p:spPr>
        <p:txBody>
          <a:bodyPr>
            <a:spAutoFit/>
          </a:bodyPr>
          <a:lstStyle/>
          <a:p>
            <a:pPr>
              <a:lnSpc>
                <a:spcPct val="190000"/>
              </a:lnSpc>
              <a:spcBef>
                <a:spcPct val="50000"/>
              </a:spcBef>
            </a:pPr>
            <a:r>
              <a:rPr lang="tr-TR" sz="2400"/>
              <a:t>Allosterik enzimlere bağlanarak aktivitelerini etkileyen bileşiklere </a:t>
            </a:r>
            <a:r>
              <a:rPr lang="tr-TR" sz="2400" b="1"/>
              <a:t>modülatör </a:t>
            </a:r>
            <a:r>
              <a:rPr lang="tr-TR" sz="2400"/>
              <a:t>(efektör de denir) adı verilir</a:t>
            </a:r>
          </a:p>
        </p:txBody>
      </p:sp>
      <p:sp>
        <p:nvSpPr>
          <p:cNvPr id="103429" name="AutoShape 5"/>
          <p:cNvSpPr>
            <a:spLocks noChangeArrowheads="1"/>
          </p:cNvSpPr>
          <p:nvPr/>
        </p:nvSpPr>
        <p:spPr bwMode="auto">
          <a:xfrm>
            <a:off x="1547813" y="3933825"/>
            <a:ext cx="4392612" cy="2374900"/>
          </a:xfrm>
          <a:prstGeom prst="wedgeEllipseCallout">
            <a:avLst>
              <a:gd name="adj1" fmla="val 20907"/>
              <a:gd name="adj2" fmla="val -103144"/>
            </a:avLst>
          </a:prstGeom>
          <a:solidFill>
            <a:srgbClr val="000000"/>
          </a:solidFill>
          <a:ln w="57150">
            <a:solidFill>
              <a:srgbClr val="FF0000"/>
            </a:solidFill>
            <a:miter lim="800000"/>
            <a:headEnd/>
            <a:tailEnd/>
          </a:ln>
          <a:effectLst/>
        </p:spPr>
        <p:txBody>
          <a:bodyPr/>
          <a:lstStyle/>
          <a:p>
            <a:pPr algn="ctr"/>
            <a:endParaRPr lang="tr-TR" sz="2400"/>
          </a:p>
        </p:txBody>
      </p:sp>
      <p:sp>
        <p:nvSpPr>
          <p:cNvPr id="103430" name="Text Box 6"/>
          <p:cNvSpPr txBox="1">
            <a:spLocks noChangeArrowheads="1"/>
          </p:cNvSpPr>
          <p:nvPr/>
        </p:nvSpPr>
        <p:spPr bwMode="auto">
          <a:xfrm>
            <a:off x="2051050" y="4076700"/>
            <a:ext cx="3673475" cy="1844675"/>
          </a:xfrm>
          <a:prstGeom prst="rect">
            <a:avLst/>
          </a:prstGeom>
          <a:noFill/>
          <a:ln w="9525">
            <a:noFill/>
            <a:miter lim="800000"/>
            <a:headEnd/>
            <a:tailEnd/>
          </a:ln>
          <a:effectLst/>
        </p:spPr>
        <p:txBody>
          <a:bodyPr>
            <a:spAutoFit/>
          </a:bodyPr>
          <a:lstStyle/>
          <a:p>
            <a:pPr algn="ctr">
              <a:lnSpc>
                <a:spcPct val="120000"/>
              </a:lnSpc>
              <a:spcBef>
                <a:spcPct val="50000"/>
              </a:spcBef>
            </a:pPr>
            <a:r>
              <a:rPr lang="tr-TR" sz="2400" b="1">
                <a:solidFill>
                  <a:schemeClr val="bg1"/>
                </a:solidFill>
              </a:rPr>
              <a:t>Bu moleküller substratın bağlandığı aktif bölgeye değil de, farklı bir yere yapışır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1042988" y="476250"/>
            <a:ext cx="7273925" cy="822325"/>
          </a:xfrm>
          <a:prstGeom prst="rect">
            <a:avLst/>
          </a:prstGeom>
          <a:noFill/>
          <a:ln w="9525">
            <a:noFill/>
            <a:miter lim="800000"/>
            <a:headEnd/>
            <a:tailEnd/>
          </a:ln>
          <a:effectLst/>
        </p:spPr>
        <p:txBody>
          <a:bodyPr>
            <a:spAutoFit/>
          </a:bodyPr>
          <a:lstStyle/>
          <a:p>
            <a:pPr>
              <a:spcBef>
                <a:spcPct val="50000"/>
              </a:spcBef>
            </a:pPr>
            <a:r>
              <a:rPr lang="tr-TR" sz="2400"/>
              <a:t>Eğer modülatörün etkisi;</a:t>
            </a:r>
            <a:br>
              <a:rPr lang="tr-TR" sz="2400"/>
            </a:br>
            <a:endParaRPr lang="tr-TR" sz="2400"/>
          </a:p>
        </p:txBody>
      </p:sp>
      <p:sp>
        <p:nvSpPr>
          <p:cNvPr id="50181" name="Text Box 5"/>
          <p:cNvSpPr txBox="1">
            <a:spLocks noChangeArrowheads="1"/>
          </p:cNvSpPr>
          <p:nvPr/>
        </p:nvSpPr>
        <p:spPr bwMode="auto">
          <a:xfrm>
            <a:off x="1403350" y="2205038"/>
            <a:ext cx="2951163" cy="968375"/>
          </a:xfrm>
          <a:prstGeom prst="rect">
            <a:avLst/>
          </a:prstGeom>
          <a:noFill/>
          <a:ln w="9525">
            <a:noFill/>
            <a:miter lim="800000"/>
            <a:headEnd/>
            <a:tailEnd/>
          </a:ln>
          <a:effectLst/>
        </p:spPr>
        <p:txBody>
          <a:bodyPr>
            <a:spAutoFit/>
          </a:bodyPr>
          <a:lstStyle/>
          <a:p>
            <a:pPr>
              <a:lnSpc>
                <a:spcPct val="120000"/>
              </a:lnSpc>
              <a:spcBef>
                <a:spcPct val="50000"/>
              </a:spcBef>
            </a:pPr>
            <a:r>
              <a:rPr lang="tr-TR" sz="2400"/>
              <a:t>aktiviteyi artırıcı, pozitif yönde ise</a:t>
            </a:r>
          </a:p>
        </p:txBody>
      </p:sp>
      <p:sp>
        <p:nvSpPr>
          <p:cNvPr id="50182" name="Line 6"/>
          <p:cNvSpPr>
            <a:spLocks noChangeShapeType="1"/>
          </p:cNvSpPr>
          <p:nvPr/>
        </p:nvSpPr>
        <p:spPr bwMode="auto">
          <a:xfrm>
            <a:off x="4356100" y="2781300"/>
            <a:ext cx="1079500" cy="0"/>
          </a:xfrm>
          <a:prstGeom prst="line">
            <a:avLst/>
          </a:prstGeom>
          <a:noFill/>
          <a:ln w="57150">
            <a:solidFill>
              <a:srgbClr val="FF3300"/>
            </a:solidFill>
            <a:round/>
            <a:headEnd/>
            <a:tailEnd type="triangle" w="med" len="med"/>
          </a:ln>
          <a:effectLst/>
        </p:spPr>
        <p:txBody>
          <a:bodyPr/>
          <a:lstStyle/>
          <a:p>
            <a:endParaRPr lang="tr-TR"/>
          </a:p>
        </p:txBody>
      </p:sp>
      <p:sp>
        <p:nvSpPr>
          <p:cNvPr id="50183" name="Text Box 7"/>
          <p:cNvSpPr txBox="1">
            <a:spLocks noChangeArrowheads="1"/>
          </p:cNvSpPr>
          <p:nvPr/>
        </p:nvSpPr>
        <p:spPr bwMode="auto">
          <a:xfrm>
            <a:off x="5651500" y="2492375"/>
            <a:ext cx="2232025" cy="457200"/>
          </a:xfrm>
          <a:prstGeom prst="rect">
            <a:avLst/>
          </a:prstGeom>
          <a:noFill/>
          <a:ln w="9525">
            <a:noFill/>
            <a:miter lim="800000"/>
            <a:headEnd/>
            <a:tailEnd/>
          </a:ln>
          <a:effectLst/>
        </p:spPr>
        <p:txBody>
          <a:bodyPr>
            <a:spAutoFit/>
          </a:bodyPr>
          <a:lstStyle/>
          <a:p>
            <a:pPr>
              <a:spcBef>
                <a:spcPct val="50000"/>
              </a:spcBef>
            </a:pPr>
            <a:r>
              <a:rPr lang="tr-TR" sz="2400" b="1"/>
              <a:t>AKTİVATÖR</a:t>
            </a:r>
          </a:p>
        </p:txBody>
      </p:sp>
      <p:sp>
        <p:nvSpPr>
          <p:cNvPr id="50184" name="Text Box 8"/>
          <p:cNvSpPr txBox="1">
            <a:spLocks noChangeArrowheads="1"/>
          </p:cNvSpPr>
          <p:nvPr/>
        </p:nvSpPr>
        <p:spPr bwMode="auto">
          <a:xfrm>
            <a:off x="1403350" y="4149725"/>
            <a:ext cx="2808288" cy="1041400"/>
          </a:xfrm>
          <a:prstGeom prst="rect">
            <a:avLst/>
          </a:prstGeom>
          <a:noFill/>
          <a:ln w="9525">
            <a:noFill/>
            <a:miter lim="800000"/>
            <a:headEnd/>
            <a:tailEnd/>
          </a:ln>
          <a:effectLst/>
        </p:spPr>
        <p:txBody>
          <a:bodyPr>
            <a:spAutoFit/>
          </a:bodyPr>
          <a:lstStyle/>
          <a:p>
            <a:pPr>
              <a:lnSpc>
                <a:spcPct val="130000"/>
              </a:lnSpc>
              <a:spcBef>
                <a:spcPct val="50000"/>
              </a:spcBef>
            </a:pPr>
            <a:r>
              <a:rPr lang="tr-TR" sz="2400"/>
              <a:t>aktiviteyi azaltıcı, negatif yönde ise</a:t>
            </a:r>
          </a:p>
        </p:txBody>
      </p:sp>
      <p:sp>
        <p:nvSpPr>
          <p:cNvPr id="50186" name="Text Box 10"/>
          <p:cNvSpPr txBox="1">
            <a:spLocks noChangeArrowheads="1"/>
          </p:cNvSpPr>
          <p:nvPr/>
        </p:nvSpPr>
        <p:spPr bwMode="auto">
          <a:xfrm>
            <a:off x="5795963" y="4437063"/>
            <a:ext cx="2736850" cy="457200"/>
          </a:xfrm>
          <a:prstGeom prst="rect">
            <a:avLst/>
          </a:prstGeom>
          <a:noFill/>
          <a:ln w="9525">
            <a:noFill/>
            <a:miter lim="800000"/>
            <a:headEnd/>
            <a:tailEnd/>
          </a:ln>
          <a:effectLst/>
        </p:spPr>
        <p:txBody>
          <a:bodyPr>
            <a:spAutoFit/>
          </a:bodyPr>
          <a:lstStyle/>
          <a:p>
            <a:pPr>
              <a:spcBef>
                <a:spcPct val="50000"/>
              </a:spcBef>
            </a:pPr>
            <a:r>
              <a:rPr lang="tr-TR" sz="2400" b="1"/>
              <a:t>İNHİBİTÖR </a:t>
            </a:r>
          </a:p>
        </p:txBody>
      </p:sp>
      <p:sp>
        <p:nvSpPr>
          <p:cNvPr id="50187" name="Line 11"/>
          <p:cNvSpPr>
            <a:spLocks noChangeShapeType="1"/>
          </p:cNvSpPr>
          <p:nvPr/>
        </p:nvSpPr>
        <p:spPr bwMode="auto">
          <a:xfrm>
            <a:off x="4500563" y="4724400"/>
            <a:ext cx="1079500" cy="0"/>
          </a:xfrm>
          <a:prstGeom prst="line">
            <a:avLst/>
          </a:prstGeom>
          <a:noFill/>
          <a:ln w="57150">
            <a:solidFill>
              <a:srgbClr val="FF3300"/>
            </a:solidFill>
            <a:round/>
            <a:headEnd/>
            <a:tailEnd type="triangle" w="med" len="med"/>
          </a:ln>
          <a:effectLst/>
        </p:spPr>
        <p:txBody>
          <a:bodyPr/>
          <a:lstStyle/>
          <a:p>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1331913" y="692150"/>
            <a:ext cx="6769100" cy="2465388"/>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Feed-back inhibisyonu bir çeşit allosterik inhibisyondur. </a:t>
            </a:r>
          </a:p>
          <a:p>
            <a:pPr algn="just">
              <a:lnSpc>
                <a:spcPct val="150000"/>
              </a:lnSpc>
              <a:spcBef>
                <a:spcPct val="50000"/>
              </a:spcBef>
            </a:pPr>
            <a:r>
              <a:rPr lang="tr-TR" sz="2400"/>
              <a:t>Allosterik enzimler birden fazla modülatör bileşik tarafından etkilenebilir. </a:t>
            </a:r>
          </a:p>
        </p:txBody>
      </p:sp>
      <p:sp>
        <p:nvSpPr>
          <p:cNvPr id="104453" name="Text Box 5"/>
          <p:cNvSpPr txBox="1">
            <a:spLocks noChangeArrowheads="1"/>
          </p:cNvSpPr>
          <p:nvPr/>
        </p:nvSpPr>
        <p:spPr bwMode="auto">
          <a:xfrm>
            <a:off x="1331913" y="5589588"/>
            <a:ext cx="7488237" cy="968375"/>
          </a:xfrm>
          <a:prstGeom prst="rect">
            <a:avLst/>
          </a:prstGeom>
          <a:noFill/>
          <a:ln w="9525">
            <a:noFill/>
            <a:miter lim="800000"/>
            <a:headEnd/>
            <a:tailEnd/>
          </a:ln>
          <a:effectLst/>
        </p:spPr>
        <p:txBody>
          <a:bodyPr>
            <a:spAutoFit/>
          </a:bodyPr>
          <a:lstStyle/>
          <a:p>
            <a:pPr algn="just">
              <a:lnSpc>
                <a:spcPct val="120000"/>
              </a:lnSpc>
              <a:spcBef>
                <a:spcPct val="50000"/>
              </a:spcBef>
            </a:pPr>
            <a:r>
              <a:rPr lang="tr-TR" sz="2400"/>
              <a:t>Bu bileşiklerden bazılarının etkisi pozitif, bazılarınınki ise negatif   yöndedir.</a:t>
            </a:r>
          </a:p>
        </p:txBody>
      </p:sp>
      <p:sp>
        <p:nvSpPr>
          <p:cNvPr id="104454" name="AutoShape 6"/>
          <p:cNvSpPr>
            <a:spLocks noChangeArrowheads="1"/>
          </p:cNvSpPr>
          <p:nvPr/>
        </p:nvSpPr>
        <p:spPr bwMode="auto">
          <a:xfrm>
            <a:off x="3779838" y="3429000"/>
            <a:ext cx="5580062" cy="2160588"/>
          </a:xfrm>
          <a:prstGeom prst="cloudCallout">
            <a:avLst>
              <a:gd name="adj1" fmla="val -41977"/>
              <a:gd name="adj2" fmla="val -61903"/>
            </a:avLst>
          </a:prstGeom>
          <a:solidFill>
            <a:schemeClr val="tx1"/>
          </a:solidFill>
          <a:ln w="50800">
            <a:solidFill>
              <a:srgbClr val="00FF00"/>
            </a:solidFill>
            <a:round/>
            <a:headEnd/>
            <a:tailEnd/>
          </a:ln>
          <a:effectLst/>
        </p:spPr>
        <p:txBody>
          <a:bodyPr/>
          <a:lstStyle/>
          <a:p>
            <a:pPr algn="ctr"/>
            <a:endParaRPr lang="tr-TR" sz="2400"/>
          </a:p>
        </p:txBody>
      </p:sp>
      <p:sp>
        <p:nvSpPr>
          <p:cNvPr id="104455" name="Text Box 7"/>
          <p:cNvSpPr txBox="1">
            <a:spLocks noChangeArrowheads="1"/>
          </p:cNvSpPr>
          <p:nvPr/>
        </p:nvSpPr>
        <p:spPr bwMode="auto">
          <a:xfrm>
            <a:off x="4572000" y="3933825"/>
            <a:ext cx="4103688" cy="1187450"/>
          </a:xfrm>
          <a:prstGeom prst="rect">
            <a:avLst/>
          </a:prstGeom>
          <a:noFill/>
          <a:ln w="9525">
            <a:noFill/>
            <a:miter lim="800000"/>
            <a:headEnd/>
            <a:tailEnd/>
          </a:ln>
          <a:effectLst/>
        </p:spPr>
        <p:txBody>
          <a:bodyPr>
            <a:spAutoFit/>
          </a:bodyPr>
          <a:lstStyle/>
          <a:p>
            <a:pPr algn="ctr">
              <a:spcBef>
                <a:spcPct val="50000"/>
              </a:spcBef>
            </a:pPr>
            <a:r>
              <a:rPr lang="tr-TR" sz="2400" b="1">
                <a:solidFill>
                  <a:schemeClr val="bg1"/>
                </a:solidFill>
              </a:rPr>
              <a:t>Bunlara multivalan (çok değerlikli) allosterik enzim denilir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1116013" y="1196975"/>
            <a:ext cx="7056437" cy="4437063"/>
          </a:xfrm>
          <a:prstGeom prst="rect">
            <a:avLst/>
          </a:prstGeom>
          <a:noFill/>
          <a:ln w="9525">
            <a:noFill/>
            <a:miter lim="800000"/>
            <a:headEnd/>
            <a:tailEnd/>
          </a:ln>
          <a:effectLst/>
        </p:spPr>
        <p:txBody>
          <a:bodyPr>
            <a:spAutoFit/>
          </a:bodyPr>
          <a:lstStyle/>
          <a:p>
            <a:pPr algn="just">
              <a:lnSpc>
                <a:spcPct val="170000"/>
              </a:lnSpc>
            </a:pPr>
            <a:r>
              <a:rPr lang="tr-TR" sz="2400"/>
              <a:t>2. Düzenleyici enzimlerin en önemli ortak özelliklerinden birisi de </a:t>
            </a:r>
            <a:r>
              <a:rPr lang="tr-TR" sz="2400">
                <a:solidFill>
                  <a:srgbClr val="FF3300"/>
                </a:solidFill>
              </a:rPr>
              <a:t>katalizledikleri reaksiyonların hücre içi şartlarında dönüşümsüz olmasıdır.</a:t>
            </a:r>
            <a:r>
              <a:rPr lang="tr-TR" sz="2400"/>
              <a:t> Yani, o enzimin reaksiyonu gerçekleştikten sonra, metabolik yol tamamlanmış demektir. Çünkü, daha ileri bir denetleme noktası yoktur.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 Box 4"/>
          <p:cNvSpPr txBox="1">
            <a:spLocks noChangeArrowheads="1"/>
          </p:cNvSpPr>
          <p:nvPr/>
        </p:nvSpPr>
        <p:spPr bwMode="auto">
          <a:xfrm>
            <a:off x="1331913" y="1557338"/>
            <a:ext cx="6480175" cy="3925887"/>
          </a:xfrm>
          <a:prstGeom prst="rect">
            <a:avLst/>
          </a:prstGeom>
          <a:noFill/>
          <a:ln w="9525">
            <a:noFill/>
            <a:miter lim="800000"/>
            <a:headEnd/>
            <a:tailEnd/>
          </a:ln>
          <a:effectLst/>
        </p:spPr>
        <p:txBody>
          <a:bodyPr>
            <a:spAutoFit/>
          </a:bodyPr>
          <a:lstStyle/>
          <a:p>
            <a:pPr algn="just">
              <a:lnSpc>
                <a:spcPct val="180000"/>
              </a:lnSpc>
            </a:pPr>
            <a:r>
              <a:rPr lang="tr-TR" sz="2400"/>
              <a:t>3. Düzenleyici enzimler diğerlerine nazaran daha büyük ve kompleks yapıda olup, saflaştırılmaları daha zordur. Genellikle hepsi birden fazla polipeptid zinciri ihtiva eder; yani, oligomeriktir.</a:t>
            </a:r>
          </a:p>
          <a:p>
            <a:pPr>
              <a:spcBef>
                <a:spcPct val="50000"/>
              </a:spcBef>
            </a:pPr>
            <a:endParaRPr lang="tr-T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4"/>
          <p:cNvSpPr txBox="1">
            <a:spLocks noChangeArrowheads="1"/>
          </p:cNvSpPr>
          <p:nvPr/>
        </p:nvSpPr>
        <p:spPr bwMode="auto">
          <a:xfrm>
            <a:off x="1403350" y="908050"/>
            <a:ext cx="6481763" cy="4437063"/>
          </a:xfrm>
          <a:prstGeom prst="rect">
            <a:avLst/>
          </a:prstGeom>
          <a:noFill/>
          <a:ln w="9525">
            <a:noFill/>
            <a:miter lim="800000"/>
            <a:headEnd/>
            <a:tailEnd/>
          </a:ln>
          <a:effectLst/>
        </p:spPr>
        <p:txBody>
          <a:bodyPr>
            <a:spAutoFit/>
          </a:bodyPr>
          <a:lstStyle/>
          <a:p>
            <a:pPr algn="just">
              <a:lnSpc>
                <a:spcPct val="170000"/>
              </a:lnSpc>
              <a:spcBef>
                <a:spcPct val="50000"/>
              </a:spcBef>
            </a:pPr>
            <a:r>
              <a:rPr lang="tr-TR" sz="2400"/>
              <a:t>4. Bir metabolik yolda düzenleyici olmayan enzimler genelde uzun ömürlüdür ve yıkıldıkları oranda tekrar sentezlendiğinden hücreiçi konsantrasyonları nispeten sabittir ( bu tip enzimlere </a:t>
            </a:r>
            <a:r>
              <a:rPr lang="tr-TR" sz="2400" b="1">
                <a:solidFill>
                  <a:srgbClr val="FF3300"/>
                </a:solidFill>
              </a:rPr>
              <a:t>'constitutive' enzimler</a:t>
            </a:r>
            <a:r>
              <a:rPr lang="tr-TR" sz="2400"/>
              <a:t> adı verilir). Dolayısıyla, metabolik yolun kontrolünde etkili değillerdir.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1331913" y="1125538"/>
            <a:ext cx="6624637" cy="4291012"/>
          </a:xfrm>
          <a:prstGeom prst="rect">
            <a:avLst/>
          </a:prstGeom>
          <a:noFill/>
          <a:ln w="9525">
            <a:noFill/>
            <a:miter lim="800000"/>
            <a:headEnd/>
            <a:tailEnd/>
          </a:ln>
          <a:effectLst/>
        </p:spPr>
        <p:txBody>
          <a:bodyPr>
            <a:spAutoFit/>
          </a:bodyPr>
          <a:lstStyle/>
          <a:p>
            <a:pPr algn="just">
              <a:lnSpc>
                <a:spcPct val="150000"/>
              </a:lnSpc>
            </a:pPr>
            <a:r>
              <a:rPr lang="tr-TR" sz="2400"/>
              <a:t>Düzenleyici enzimlerin ise hücre içi ömürleri çok kısadır ve sentezleri DNA seviyesinde düzenlenir. </a:t>
            </a:r>
          </a:p>
          <a:p>
            <a:pPr algn="just">
              <a:lnSpc>
                <a:spcPct val="150000"/>
              </a:lnSpc>
            </a:pPr>
            <a:endParaRPr lang="tr-TR" sz="2400"/>
          </a:p>
          <a:p>
            <a:pPr algn="just">
              <a:lnSpc>
                <a:spcPct val="150000"/>
              </a:lnSpc>
            </a:pPr>
            <a:r>
              <a:rPr lang="tr-TR" sz="2400"/>
              <a:t>Hormonların veya hücreiçi şartlarının oluşturduğu sinyaller bu enzimlerin sentezini baskılayabilir veya indükleyebilir.</a:t>
            </a:r>
          </a:p>
          <a:p>
            <a:endParaRPr lang="tr-TR"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1619250" y="1916113"/>
            <a:ext cx="5905500" cy="1628775"/>
          </a:xfrm>
          <a:prstGeom prst="rect">
            <a:avLst/>
          </a:prstGeom>
          <a:noFill/>
          <a:ln w="9525">
            <a:noFill/>
            <a:miter lim="800000"/>
            <a:headEnd/>
            <a:tailEnd/>
          </a:ln>
          <a:effectLst/>
        </p:spPr>
        <p:txBody>
          <a:bodyPr>
            <a:spAutoFit/>
          </a:bodyPr>
          <a:lstStyle/>
          <a:p>
            <a:pPr algn="ctr">
              <a:lnSpc>
                <a:spcPct val="140000"/>
              </a:lnSpc>
              <a:spcBef>
                <a:spcPct val="50000"/>
              </a:spcBef>
            </a:pPr>
            <a:r>
              <a:rPr lang="tr-TR" sz="3600" b="1"/>
              <a:t>ALLOSTERİK ENZİMLERİN KİNETİĞİ</a:t>
            </a:r>
            <a:r>
              <a:rPr lang="tr-TR" sz="360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900113" y="476250"/>
            <a:ext cx="7343775" cy="5568950"/>
          </a:xfrm>
          <a:prstGeom prst="rect">
            <a:avLst/>
          </a:prstGeom>
          <a:noFill/>
          <a:ln w="9525">
            <a:noFill/>
            <a:miter lim="800000"/>
            <a:headEnd/>
            <a:tailEnd/>
          </a:ln>
          <a:effectLst/>
        </p:spPr>
        <p:txBody>
          <a:bodyPr>
            <a:spAutoFit/>
          </a:bodyPr>
          <a:lstStyle/>
          <a:p>
            <a:pPr algn="just"/>
            <a:r>
              <a:rPr lang="tr-TR" sz="2400" b="1">
                <a:solidFill>
                  <a:srgbClr val="FF3300"/>
                </a:solidFill>
              </a:rPr>
              <a:t>Bir enzimin substratına spesifikliğinin ortaya çıkması için iki ayrı yapısal özelliğin gerekli olduğu çalışmalar sonucu belirlenmiştir.</a:t>
            </a:r>
            <a:r>
              <a:rPr lang="tr-TR" sz="2400">
                <a:solidFill>
                  <a:srgbClr val="FF3300"/>
                </a:solidFill>
              </a:rPr>
              <a:t> </a:t>
            </a:r>
          </a:p>
          <a:p>
            <a:pPr algn="just"/>
            <a:endParaRPr lang="tr-TR" sz="2400">
              <a:solidFill>
                <a:srgbClr val="FF3300"/>
              </a:solidFill>
            </a:endParaRPr>
          </a:p>
          <a:p>
            <a:pPr algn="just">
              <a:lnSpc>
                <a:spcPct val="40000"/>
              </a:lnSpc>
            </a:pPr>
            <a:endParaRPr lang="tr-TR" sz="2400"/>
          </a:p>
          <a:p>
            <a:pPr algn="just"/>
            <a:endParaRPr lang="tr-TR" sz="2400"/>
          </a:p>
          <a:p>
            <a:pPr algn="just">
              <a:lnSpc>
                <a:spcPct val="120000"/>
              </a:lnSpc>
            </a:pPr>
            <a:r>
              <a:rPr lang="tr-TR" sz="2400" b="1"/>
              <a:t>Birincisi, substrat enzim tarafından etkilenebilecek bir kimyasal bağa sahip olmalıdır.</a:t>
            </a:r>
          </a:p>
          <a:p>
            <a:pPr algn="just"/>
            <a:endParaRPr lang="tr-TR" sz="2400" b="1"/>
          </a:p>
          <a:p>
            <a:pPr algn="just"/>
            <a:endParaRPr lang="tr-TR" sz="2400" b="1"/>
          </a:p>
          <a:p>
            <a:pPr algn="just"/>
            <a:r>
              <a:rPr lang="tr-TR" sz="2400" b="1"/>
              <a:t>İkincisi,   substrat  üzerinde  enzimin  yapışabileceği   ve  substratı   katalitik bölgenin etkileyebileceği pozisyona getirebilecek gruplar bulunmalıdır.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1116013" y="260350"/>
            <a:ext cx="6408737" cy="457200"/>
          </a:xfrm>
          <a:prstGeom prst="rect">
            <a:avLst/>
          </a:prstGeom>
          <a:noFill/>
          <a:ln w="9525">
            <a:noFill/>
            <a:miter lim="800000"/>
            <a:headEnd/>
            <a:tailEnd/>
          </a:ln>
          <a:effectLst/>
        </p:spPr>
        <p:txBody>
          <a:bodyPr>
            <a:spAutoFit/>
          </a:bodyPr>
          <a:lstStyle/>
          <a:p>
            <a:pPr>
              <a:spcBef>
                <a:spcPct val="50000"/>
              </a:spcBef>
            </a:pPr>
            <a:r>
              <a:rPr lang="tr-TR" sz="2400"/>
              <a:t>Üç tip allosterik enzim tespit edilmiştir;</a:t>
            </a:r>
          </a:p>
        </p:txBody>
      </p:sp>
      <p:sp>
        <p:nvSpPr>
          <p:cNvPr id="54277" name="Text Box 5"/>
          <p:cNvSpPr txBox="1">
            <a:spLocks noChangeArrowheads="1"/>
          </p:cNvSpPr>
          <p:nvPr/>
        </p:nvSpPr>
        <p:spPr bwMode="auto">
          <a:xfrm>
            <a:off x="1187450" y="2852738"/>
            <a:ext cx="6913563" cy="3779837"/>
          </a:xfrm>
          <a:prstGeom prst="rect">
            <a:avLst/>
          </a:prstGeom>
          <a:noFill/>
          <a:ln w="9525">
            <a:noFill/>
            <a:miter lim="800000"/>
            <a:headEnd/>
            <a:tailEnd/>
          </a:ln>
          <a:effectLst/>
        </p:spPr>
        <p:txBody>
          <a:bodyPr>
            <a:spAutoFit/>
          </a:bodyPr>
          <a:lstStyle/>
          <a:p>
            <a:pPr algn="just">
              <a:lnSpc>
                <a:spcPct val="130000"/>
              </a:lnSpc>
              <a:spcBef>
                <a:spcPct val="50000"/>
              </a:spcBef>
            </a:pPr>
            <a:r>
              <a:rPr lang="tr-TR" sz="2400">
                <a:solidFill>
                  <a:srgbClr val="FF3300"/>
                </a:solidFill>
              </a:rPr>
              <a:t>Homotropik allosterik enzimlerde </a:t>
            </a:r>
            <a:r>
              <a:rPr lang="tr-TR" sz="2400">
                <a:solidFill>
                  <a:srgbClr val="0066FF"/>
                </a:solidFill>
              </a:rPr>
              <a:t>substrat, aynı zamanda konsantrasyonuna göre katalitik aktiviteyi artırıcı rol de oynar. </a:t>
            </a:r>
          </a:p>
          <a:p>
            <a:pPr algn="just">
              <a:lnSpc>
                <a:spcPct val="130000"/>
              </a:lnSpc>
              <a:spcBef>
                <a:spcPct val="50000"/>
              </a:spcBef>
            </a:pPr>
            <a:endParaRPr lang="tr-TR" sz="2400">
              <a:solidFill>
                <a:srgbClr val="0066FF"/>
              </a:solidFill>
            </a:endParaRPr>
          </a:p>
          <a:p>
            <a:pPr algn="just">
              <a:lnSpc>
                <a:spcPct val="130000"/>
              </a:lnSpc>
              <a:spcBef>
                <a:spcPct val="50000"/>
              </a:spcBef>
            </a:pPr>
            <a:r>
              <a:rPr lang="tr-TR" sz="2400">
                <a:solidFill>
                  <a:srgbClr val="FF3300"/>
                </a:solidFill>
              </a:rPr>
              <a:t>Heterotropik enzimlerde ise</a:t>
            </a:r>
            <a:r>
              <a:rPr lang="tr-TR" sz="2400"/>
              <a:t> </a:t>
            </a:r>
            <a:r>
              <a:rPr lang="tr-TR" sz="2400">
                <a:solidFill>
                  <a:srgbClr val="0066FF"/>
                </a:solidFill>
              </a:rPr>
              <a:t>enzim, substrattan başka bileşikler tarafından etkilenmektedir. </a:t>
            </a:r>
          </a:p>
        </p:txBody>
      </p:sp>
      <p:sp>
        <p:nvSpPr>
          <p:cNvPr id="54278" name="Text Box 6"/>
          <p:cNvSpPr txBox="1">
            <a:spLocks noChangeArrowheads="1"/>
          </p:cNvSpPr>
          <p:nvPr/>
        </p:nvSpPr>
        <p:spPr bwMode="auto">
          <a:xfrm>
            <a:off x="2124075" y="1196975"/>
            <a:ext cx="4535488" cy="1552575"/>
          </a:xfrm>
          <a:prstGeom prst="rect">
            <a:avLst/>
          </a:prstGeom>
          <a:noFill/>
          <a:ln w="9525">
            <a:noFill/>
            <a:miter lim="800000"/>
            <a:headEnd/>
            <a:tailEnd/>
          </a:ln>
          <a:effectLst/>
        </p:spPr>
        <p:txBody>
          <a:bodyPr>
            <a:spAutoFit/>
          </a:bodyPr>
          <a:lstStyle/>
          <a:p>
            <a:pPr marL="342900" indent="-342900">
              <a:spcBef>
                <a:spcPct val="50000"/>
              </a:spcBef>
              <a:buFontTx/>
              <a:buAutoNum type="arabicParenR"/>
            </a:pPr>
            <a:r>
              <a:rPr lang="tr-TR" sz="2400"/>
              <a:t>homotropik, </a:t>
            </a:r>
          </a:p>
          <a:p>
            <a:pPr marL="342900" indent="-342900">
              <a:spcBef>
                <a:spcPct val="50000"/>
              </a:spcBef>
              <a:buFontTx/>
              <a:buAutoNum type="arabicParenR"/>
            </a:pPr>
            <a:r>
              <a:rPr lang="tr-TR" sz="2400"/>
              <a:t>heterotropik </a:t>
            </a:r>
          </a:p>
          <a:p>
            <a:pPr marL="342900" indent="-342900">
              <a:spcBef>
                <a:spcPct val="50000"/>
              </a:spcBef>
              <a:buFontTx/>
              <a:buAutoNum type="arabicParenR"/>
            </a:pPr>
            <a:r>
              <a:rPr lang="tr-TR" sz="2400"/>
              <a:t>homotropik-heterotropik.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1258888" y="549275"/>
            <a:ext cx="6913562" cy="3378200"/>
          </a:xfrm>
          <a:prstGeom prst="rect">
            <a:avLst/>
          </a:prstGeom>
          <a:noFill/>
          <a:ln w="9525">
            <a:noFill/>
            <a:miter lim="800000"/>
            <a:headEnd/>
            <a:tailEnd/>
          </a:ln>
          <a:effectLst/>
        </p:spPr>
        <p:txBody>
          <a:bodyPr>
            <a:spAutoFit/>
          </a:bodyPr>
          <a:lstStyle/>
          <a:p>
            <a:pPr>
              <a:lnSpc>
                <a:spcPct val="150000"/>
              </a:lnSpc>
            </a:pPr>
            <a:r>
              <a:rPr lang="tr-TR" sz="2400"/>
              <a:t>Örneğin  L-treonin deaminazın son ürün L-izolösin tarafından inhibisyonu gibi. </a:t>
            </a:r>
          </a:p>
          <a:p>
            <a:pPr>
              <a:lnSpc>
                <a:spcPct val="150000"/>
              </a:lnSpc>
            </a:pPr>
            <a:endParaRPr lang="tr-TR" sz="2400"/>
          </a:p>
          <a:p>
            <a:pPr>
              <a:lnSpc>
                <a:spcPct val="150000"/>
              </a:lnSpc>
            </a:pPr>
            <a:r>
              <a:rPr lang="tr-TR" sz="2400"/>
              <a:t>Bazı multivalan allosterik enzimlerde iki veya daha fazla modülatörden birisi o enzimin substratı olabilir. </a:t>
            </a:r>
          </a:p>
        </p:txBody>
      </p:sp>
      <p:sp>
        <p:nvSpPr>
          <p:cNvPr id="55301" name="AutoShape 5"/>
          <p:cNvSpPr>
            <a:spLocks noChangeArrowheads="1"/>
          </p:cNvSpPr>
          <p:nvPr/>
        </p:nvSpPr>
        <p:spPr bwMode="auto">
          <a:xfrm>
            <a:off x="3995738" y="3860800"/>
            <a:ext cx="4608512" cy="2160588"/>
          </a:xfrm>
          <a:prstGeom prst="wedgeEllipseCallout">
            <a:avLst>
              <a:gd name="adj1" fmla="val -49171"/>
              <a:gd name="adj2" fmla="val -65579"/>
            </a:avLst>
          </a:prstGeom>
          <a:solidFill>
            <a:schemeClr val="accent1"/>
          </a:solidFill>
          <a:ln w="9525">
            <a:solidFill>
              <a:schemeClr val="tx1"/>
            </a:solidFill>
            <a:miter lim="800000"/>
            <a:headEnd/>
            <a:tailEnd/>
          </a:ln>
          <a:effectLst/>
        </p:spPr>
        <p:txBody>
          <a:bodyPr/>
          <a:lstStyle/>
          <a:p>
            <a:pPr algn="ctr"/>
            <a:endParaRPr lang="tr-TR" sz="2400"/>
          </a:p>
        </p:txBody>
      </p:sp>
      <p:sp>
        <p:nvSpPr>
          <p:cNvPr id="55302" name="Text Box 6"/>
          <p:cNvSpPr txBox="1">
            <a:spLocks noChangeArrowheads="1"/>
          </p:cNvSpPr>
          <p:nvPr/>
        </p:nvSpPr>
        <p:spPr bwMode="auto">
          <a:xfrm>
            <a:off x="4716463" y="4076700"/>
            <a:ext cx="3311525" cy="1954213"/>
          </a:xfrm>
          <a:prstGeom prst="rect">
            <a:avLst/>
          </a:prstGeom>
          <a:noFill/>
          <a:ln w="9525">
            <a:noFill/>
            <a:miter lim="800000"/>
            <a:headEnd/>
            <a:tailEnd/>
          </a:ln>
          <a:effectLst/>
        </p:spPr>
        <p:txBody>
          <a:bodyPr>
            <a:spAutoFit/>
          </a:bodyPr>
          <a:lstStyle/>
          <a:p>
            <a:pPr algn="ctr">
              <a:lnSpc>
                <a:spcPct val="120000"/>
              </a:lnSpc>
            </a:pPr>
            <a:r>
              <a:rPr lang="tr-TR" sz="2400"/>
              <a:t>Bu tip enzimler hem homotropik, hem de heterotropiktir</a:t>
            </a:r>
          </a:p>
          <a:p>
            <a:pPr>
              <a:spcBef>
                <a:spcPct val="50000"/>
              </a:spcBef>
            </a:pPr>
            <a:endParaRPr lang="tr-T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611188" y="188913"/>
            <a:ext cx="7921625" cy="2738437"/>
          </a:xfrm>
          <a:prstGeom prst="rect">
            <a:avLst/>
          </a:prstGeom>
          <a:noFill/>
          <a:ln w="9525">
            <a:noFill/>
            <a:miter lim="800000"/>
            <a:headEnd/>
            <a:tailEnd/>
          </a:ln>
          <a:effectLst/>
        </p:spPr>
        <p:txBody>
          <a:bodyPr>
            <a:spAutoFit/>
          </a:bodyPr>
          <a:lstStyle/>
          <a:p>
            <a:pPr algn="just">
              <a:lnSpc>
                <a:spcPct val="120000"/>
              </a:lnSpc>
              <a:spcBef>
                <a:spcPct val="50000"/>
              </a:spcBef>
            </a:pPr>
            <a:r>
              <a:rPr lang="tr-TR" sz="2200"/>
              <a:t>Allosterik enzimlerde v-[S] eğrilerinin şekilleri, homotropik veya heterotropik olmalarına bağlıdır. </a:t>
            </a:r>
          </a:p>
          <a:p>
            <a:pPr algn="just">
              <a:lnSpc>
                <a:spcPct val="120000"/>
              </a:lnSpc>
              <a:spcBef>
                <a:spcPct val="50000"/>
              </a:spcBef>
            </a:pPr>
            <a:r>
              <a:rPr lang="tr-TR" sz="2200"/>
              <a:t>Michaelis-Menten ifadesinin v-[S] eğrisi hiperboliktir. </a:t>
            </a:r>
          </a:p>
          <a:p>
            <a:pPr algn="just">
              <a:lnSpc>
                <a:spcPct val="40000"/>
              </a:lnSpc>
              <a:spcBef>
                <a:spcPct val="50000"/>
              </a:spcBef>
            </a:pPr>
            <a:endParaRPr lang="tr-TR" sz="2200"/>
          </a:p>
          <a:p>
            <a:pPr algn="just">
              <a:lnSpc>
                <a:spcPct val="120000"/>
              </a:lnSpc>
              <a:spcBef>
                <a:spcPct val="50000"/>
              </a:spcBef>
            </a:pPr>
            <a:r>
              <a:rPr lang="tr-TR" sz="2200"/>
              <a:t>Homotropik düzenleyici enzimlerin v-[S] eğrisi ise sigmoid yapıdadır </a:t>
            </a:r>
          </a:p>
        </p:txBody>
      </p:sp>
      <p:graphicFrame>
        <p:nvGraphicFramePr>
          <p:cNvPr id="56326" name="Object 6"/>
          <p:cNvGraphicFramePr>
            <a:graphicFrameLocks noChangeAspect="1"/>
          </p:cNvGraphicFramePr>
          <p:nvPr/>
        </p:nvGraphicFramePr>
        <p:xfrm>
          <a:off x="1979613" y="2708275"/>
          <a:ext cx="6096000" cy="2638425"/>
        </p:xfrm>
        <a:graphic>
          <a:graphicData uri="http://schemas.openxmlformats.org/presentationml/2006/ole">
            <p:oleObj spid="_x0000_s6146" name="Photo Editor Photo" r:id="rId3" imgW="9438095" imgH="4086795" progId="MSPhotoEd.3">
              <p:embed/>
            </p:oleObj>
          </a:graphicData>
        </a:graphic>
      </p:graphicFrame>
      <p:sp>
        <p:nvSpPr>
          <p:cNvPr id="56327" name="Line 7"/>
          <p:cNvSpPr>
            <a:spLocks noChangeShapeType="1"/>
          </p:cNvSpPr>
          <p:nvPr/>
        </p:nvSpPr>
        <p:spPr bwMode="auto">
          <a:xfrm flipH="1">
            <a:off x="2124075" y="5229225"/>
            <a:ext cx="647700" cy="287338"/>
          </a:xfrm>
          <a:prstGeom prst="line">
            <a:avLst/>
          </a:prstGeom>
          <a:noFill/>
          <a:ln w="9525">
            <a:solidFill>
              <a:schemeClr val="tx1"/>
            </a:solidFill>
            <a:round/>
            <a:headEnd/>
            <a:tailEnd type="triangle" w="med" len="med"/>
          </a:ln>
          <a:effectLst/>
        </p:spPr>
        <p:txBody>
          <a:bodyPr/>
          <a:lstStyle/>
          <a:p>
            <a:endParaRPr lang="tr-TR"/>
          </a:p>
        </p:txBody>
      </p:sp>
      <p:sp>
        <p:nvSpPr>
          <p:cNvPr id="56328" name="Text Box 8"/>
          <p:cNvSpPr txBox="1">
            <a:spLocks noChangeArrowheads="1"/>
          </p:cNvSpPr>
          <p:nvPr/>
        </p:nvSpPr>
        <p:spPr bwMode="auto">
          <a:xfrm>
            <a:off x="468313" y="5589588"/>
            <a:ext cx="3455987" cy="1096962"/>
          </a:xfrm>
          <a:prstGeom prst="rect">
            <a:avLst/>
          </a:prstGeom>
          <a:noFill/>
          <a:ln w="9525">
            <a:noFill/>
            <a:miter lim="800000"/>
            <a:headEnd/>
            <a:tailEnd/>
          </a:ln>
          <a:effectLst/>
        </p:spPr>
        <p:txBody>
          <a:bodyPr>
            <a:spAutoFit/>
          </a:bodyPr>
          <a:lstStyle/>
          <a:p>
            <a:pPr algn="ctr">
              <a:spcBef>
                <a:spcPct val="50000"/>
              </a:spcBef>
            </a:pPr>
            <a:r>
              <a:rPr lang="tr-TR" sz="2200"/>
              <a:t>Sigmoid eğri Bir substratın bağlanması ikincisini kolaylaştırır</a:t>
            </a:r>
          </a:p>
        </p:txBody>
      </p:sp>
      <p:sp>
        <p:nvSpPr>
          <p:cNvPr id="56329" name="Line 9"/>
          <p:cNvSpPr>
            <a:spLocks noChangeShapeType="1"/>
          </p:cNvSpPr>
          <p:nvPr/>
        </p:nvSpPr>
        <p:spPr bwMode="auto">
          <a:xfrm>
            <a:off x="6732588" y="4868863"/>
            <a:ext cx="431800" cy="576262"/>
          </a:xfrm>
          <a:prstGeom prst="line">
            <a:avLst/>
          </a:prstGeom>
          <a:noFill/>
          <a:ln w="9525">
            <a:solidFill>
              <a:schemeClr val="tx1"/>
            </a:solidFill>
            <a:round/>
            <a:headEnd/>
            <a:tailEnd type="triangle" w="med" len="med"/>
          </a:ln>
          <a:effectLst/>
        </p:spPr>
        <p:txBody>
          <a:bodyPr/>
          <a:lstStyle/>
          <a:p>
            <a:endParaRPr lang="tr-TR"/>
          </a:p>
        </p:txBody>
      </p:sp>
      <p:sp>
        <p:nvSpPr>
          <p:cNvPr id="56330" name="Text Box 10"/>
          <p:cNvSpPr txBox="1">
            <a:spLocks noChangeArrowheads="1"/>
          </p:cNvSpPr>
          <p:nvPr/>
        </p:nvSpPr>
        <p:spPr bwMode="auto">
          <a:xfrm>
            <a:off x="5724525" y="5445125"/>
            <a:ext cx="3024188" cy="1096963"/>
          </a:xfrm>
          <a:prstGeom prst="rect">
            <a:avLst/>
          </a:prstGeom>
          <a:noFill/>
          <a:ln w="9525">
            <a:noFill/>
            <a:miter lim="800000"/>
            <a:headEnd/>
            <a:tailEnd/>
          </a:ln>
          <a:effectLst/>
        </p:spPr>
        <p:txBody>
          <a:bodyPr>
            <a:spAutoFit/>
          </a:bodyPr>
          <a:lstStyle/>
          <a:p>
            <a:pPr algn="ctr">
              <a:spcBef>
                <a:spcPct val="50000"/>
              </a:spcBef>
            </a:pPr>
            <a:r>
              <a:rPr lang="tr-TR" sz="2200"/>
              <a:t>Fazla substrat konsantrasyonunda inhibisyon gözlenir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1187450" y="1125538"/>
            <a:ext cx="6985000" cy="4437062"/>
          </a:xfrm>
          <a:prstGeom prst="rect">
            <a:avLst/>
          </a:prstGeom>
          <a:noFill/>
          <a:ln w="9525">
            <a:noFill/>
            <a:miter lim="800000"/>
            <a:headEnd/>
            <a:tailEnd/>
          </a:ln>
          <a:effectLst/>
        </p:spPr>
        <p:txBody>
          <a:bodyPr>
            <a:spAutoFit/>
          </a:bodyPr>
          <a:lstStyle/>
          <a:p>
            <a:pPr algn="just">
              <a:lnSpc>
                <a:spcPct val="130000"/>
              </a:lnSpc>
              <a:spcBef>
                <a:spcPct val="50000"/>
              </a:spcBef>
            </a:pPr>
            <a:r>
              <a:rPr lang="tr-TR" sz="2400"/>
              <a:t>Eğrinin sigmoid hali ilk bağlanan substratm, ikincisinin bağlanmasını kolaylaştırdığını ve bu suretle aktiviteyi artırdığım gösterir.</a:t>
            </a:r>
          </a:p>
          <a:p>
            <a:pPr algn="just">
              <a:lnSpc>
                <a:spcPct val="130000"/>
              </a:lnSpc>
              <a:spcBef>
                <a:spcPct val="50000"/>
              </a:spcBef>
            </a:pPr>
            <a:endParaRPr lang="tr-TR" sz="2400"/>
          </a:p>
          <a:p>
            <a:pPr algn="just">
              <a:lnSpc>
                <a:spcPct val="130000"/>
              </a:lnSpc>
              <a:spcBef>
                <a:spcPct val="50000"/>
              </a:spcBef>
            </a:pPr>
            <a:r>
              <a:rPr lang="tr-TR" sz="2400"/>
              <a:t>Bazen bu eğriler çok diktir; substratın konsantrasyonundaki az bir artış, kataliz hızında büyük bir yükselmeye sebep olur.</a:t>
            </a:r>
          </a:p>
          <a:p>
            <a:pPr>
              <a:lnSpc>
                <a:spcPct val="130000"/>
              </a:lnSpc>
              <a:spcBef>
                <a:spcPct val="50000"/>
              </a:spcBef>
            </a:pPr>
            <a:endParaRPr lang="tr-TR"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827088" y="260350"/>
            <a:ext cx="7777162" cy="762000"/>
          </a:xfrm>
          <a:prstGeom prst="rect">
            <a:avLst/>
          </a:prstGeom>
          <a:noFill/>
          <a:ln w="9525">
            <a:noFill/>
            <a:miter lim="800000"/>
            <a:headEnd/>
            <a:tailEnd/>
          </a:ln>
          <a:effectLst/>
        </p:spPr>
        <p:txBody>
          <a:bodyPr>
            <a:spAutoFit/>
          </a:bodyPr>
          <a:lstStyle/>
          <a:p>
            <a:pPr algn="just">
              <a:spcBef>
                <a:spcPct val="50000"/>
              </a:spcBef>
            </a:pPr>
            <a:r>
              <a:rPr lang="tr-TR" sz="2200"/>
              <a:t>Homotropik enzimler artan substratın konsantrasyonuna karşı üç çeşit davranış gösterirler:  </a:t>
            </a:r>
          </a:p>
        </p:txBody>
      </p:sp>
      <p:graphicFrame>
        <p:nvGraphicFramePr>
          <p:cNvPr id="57351" name="Object 7"/>
          <p:cNvGraphicFramePr>
            <a:graphicFrameLocks noChangeAspect="1"/>
          </p:cNvGraphicFramePr>
          <p:nvPr/>
        </p:nvGraphicFramePr>
        <p:xfrm>
          <a:off x="2195513" y="3473450"/>
          <a:ext cx="5111750" cy="3384550"/>
        </p:xfrm>
        <a:graphic>
          <a:graphicData uri="http://schemas.openxmlformats.org/presentationml/2006/ole">
            <p:oleObj spid="_x0000_s7170" name="Photo Editor Photo" r:id="rId3" imgW="4029637" imgH="3629532" progId="MSPhotoEd.3">
              <p:embed/>
            </p:oleObj>
          </a:graphicData>
        </a:graphic>
      </p:graphicFrame>
      <p:sp>
        <p:nvSpPr>
          <p:cNvPr id="57352" name="Text Box 8"/>
          <p:cNvSpPr txBox="1">
            <a:spLocks noChangeArrowheads="1"/>
          </p:cNvSpPr>
          <p:nvPr/>
        </p:nvSpPr>
        <p:spPr bwMode="auto">
          <a:xfrm>
            <a:off x="900113" y="1341438"/>
            <a:ext cx="7416800" cy="1187450"/>
          </a:xfrm>
          <a:prstGeom prst="rect">
            <a:avLst/>
          </a:prstGeom>
          <a:noFill/>
          <a:ln w="9525">
            <a:noFill/>
            <a:miter lim="800000"/>
            <a:headEnd/>
            <a:tailEnd/>
          </a:ln>
          <a:effectLst/>
        </p:spPr>
        <p:txBody>
          <a:bodyPr>
            <a:spAutoFit/>
          </a:bodyPr>
          <a:lstStyle/>
          <a:p>
            <a:pPr algn="just">
              <a:spcBef>
                <a:spcPct val="50000"/>
              </a:spcBef>
              <a:buClr>
                <a:srgbClr val="FF3300"/>
              </a:buClr>
              <a:buSzPct val="135000"/>
              <a:buFont typeface="Wingdings" pitchFamily="2" charset="2"/>
              <a:buChar char="ü"/>
            </a:pPr>
            <a:r>
              <a:rPr lang="tr-TR" sz="2400">
                <a:solidFill>
                  <a:srgbClr val="0033CC"/>
                </a:solidFill>
              </a:rPr>
              <a:t>Bazılarında enzimin substrata afinitesi artar ve bunun sonucu olarak da KM azalırken Vmax değişmez</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971550" y="260350"/>
            <a:ext cx="7488238" cy="1625600"/>
          </a:xfrm>
          <a:prstGeom prst="rect">
            <a:avLst/>
          </a:prstGeom>
          <a:noFill/>
          <a:ln w="9525">
            <a:noFill/>
            <a:miter lim="800000"/>
            <a:headEnd/>
            <a:tailEnd/>
          </a:ln>
          <a:effectLst/>
        </p:spPr>
        <p:txBody>
          <a:bodyPr>
            <a:spAutoFit/>
          </a:bodyPr>
          <a:lstStyle/>
          <a:p>
            <a:pPr algn="just">
              <a:lnSpc>
                <a:spcPct val="140000"/>
              </a:lnSpc>
              <a:spcBef>
                <a:spcPct val="50000"/>
              </a:spcBef>
              <a:buClr>
                <a:srgbClr val="FF3300"/>
              </a:buClr>
              <a:buSzPct val="125000"/>
              <a:buFont typeface="Wingdings" pitchFamily="2" charset="2"/>
              <a:buChar char="ü"/>
            </a:pPr>
            <a:r>
              <a:rPr lang="tr-TR" sz="2400"/>
              <a:t> </a:t>
            </a:r>
            <a:r>
              <a:rPr lang="tr-TR" sz="2400">
                <a:solidFill>
                  <a:srgbClr val="CC3399"/>
                </a:solidFill>
              </a:rPr>
              <a:t>Bazılarında ise, maksimum hıza erişildikten sonraki belirli konsantrasyonda substrat, bir inhibitör gibi davranarak hızı azaltır</a:t>
            </a:r>
          </a:p>
        </p:txBody>
      </p:sp>
      <p:graphicFrame>
        <p:nvGraphicFramePr>
          <p:cNvPr id="58373" name="Object 5"/>
          <p:cNvGraphicFramePr>
            <a:graphicFrameLocks noChangeAspect="1"/>
          </p:cNvGraphicFramePr>
          <p:nvPr/>
        </p:nvGraphicFramePr>
        <p:xfrm>
          <a:off x="2195513" y="1989138"/>
          <a:ext cx="4979987" cy="3671887"/>
        </p:xfrm>
        <a:graphic>
          <a:graphicData uri="http://schemas.openxmlformats.org/presentationml/2006/ole">
            <p:oleObj spid="_x0000_s8194" name="Photo Editor Photo" r:id="rId3" imgW="4486901" imgH="3495238" progId="MSPhotoEd.3">
              <p:embed/>
            </p:oleObj>
          </a:graphicData>
        </a:graphic>
      </p:graphicFrame>
      <p:sp>
        <p:nvSpPr>
          <p:cNvPr id="58374" name="Text Box 6"/>
          <p:cNvSpPr txBox="1">
            <a:spLocks noChangeArrowheads="1"/>
          </p:cNvSpPr>
          <p:nvPr/>
        </p:nvSpPr>
        <p:spPr bwMode="auto">
          <a:xfrm>
            <a:off x="1187450" y="5734050"/>
            <a:ext cx="7345363" cy="828675"/>
          </a:xfrm>
          <a:prstGeom prst="rect">
            <a:avLst/>
          </a:prstGeom>
          <a:noFill/>
          <a:ln w="9525">
            <a:noFill/>
            <a:miter lim="800000"/>
            <a:headEnd/>
            <a:tailEnd/>
          </a:ln>
          <a:effectLst/>
        </p:spPr>
        <p:txBody>
          <a:bodyPr>
            <a:spAutoFit/>
          </a:bodyPr>
          <a:lstStyle/>
          <a:p>
            <a:pPr algn="just">
              <a:lnSpc>
                <a:spcPct val="110000"/>
              </a:lnSpc>
              <a:spcBef>
                <a:spcPct val="50000"/>
              </a:spcBef>
              <a:buClr>
                <a:srgbClr val="FF3300"/>
              </a:buClr>
              <a:buSzPct val="125000"/>
              <a:buFont typeface="Wingdings" pitchFamily="2" charset="2"/>
              <a:buChar char="ü"/>
            </a:pPr>
            <a:r>
              <a:rPr lang="tr-TR" sz="2200">
                <a:solidFill>
                  <a:srgbClr val="0033CC"/>
                </a:solidFill>
              </a:rPr>
              <a:t>Az sayıdaki bazı homotropik enzimlerde ise afinite yani KM aynı kalırken Vmax değişir</a:t>
            </a:r>
            <a:endParaRPr lang="tr-TR" sz="2400">
              <a:solidFill>
                <a:srgbClr val="0033CC"/>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1116013" y="476250"/>
            <a:ext cx="7200900" cy="1552575"/>
          </a:xfrm>
          <a:prstGeom prst="rect">
            <a:avLst/>
          </a:prstGeom>
          <a:noFill/>
          <a:ln w="9525">
            <a:noFill/>
            <a:miter lim="800000"/>
            <a:headEnd/>
            <a:tailEnd/>
          </a:ln>
          <a:effectLst/>
        </p:spPr>
        <p:txBody>
          <a:bodyPr>
            <a:spAutoFit/>
          </a:bodyPr>
          <a:lstStyle/>
          <a:p>
            <a:pPr>
              <a:spcBef>
                <a:spcPct val="50000"/>
              </a:spcBef>
            </a:pPr>
            <a:r>
              <a:rPr lang="tr-TR" sz="2400"/>
              <a:t>Heterotropik allosterik enzimlerin v-[S] eğrileri </a:t>
            </a:r>
          </a:p>
          <a:p>
            <a:pPr>
              <a:spcBef>
                <a:spcPct val="50000"/>
              </a:spcBef>
            </a:pPr>
            <a:endParaRPr lang="tr-TR" sz="2400"/>
          </a:p>
          <a:p>
            <a:pPr>
              <a:spcBef>
                <a:spcPct val="50000"/>
              </a:spcBef>
            </a:pPr>
            <a:r>
              <a:rPr lang="tr-TR" sz="2400"/>
              <a:t> </a:t>
            </a:r>
          </a:p>
        </p:txBody>
      </p:sp>
      <p:pic>
        <p:nvPicPr>
          <p:cNvPr id="108550" name="Picture 6"/>
          <p:cNvPicPr>
            <a:picLocks noChangeAspect="1" noChangeArrowheads="1"/>
          </p:cNvPicPr>
          <p:nvPr/>
        </p:nvPicPr>
        <p:blipFill>
          <a:blip r:embed="rId2"/>
          <a:srcRect/>
          <a:stretch>
            <a:fillRect/>
          </a:stretch>
        </p:blipFill>
        <p:spPr bwMode="auto">
          <a:xfrm>
            <a:off x="2124075" y="1125538"/>
            <a:ext cx="5194300" cy="2895600"/>
          </a:xfrm>
          <a:prstGeom prst="rect">
            <a:avLst/>
          </a:prstGeom>
          <a:noFill/>
          <a:ln w="9525">
            <a:noFill/>
            <a:miter lim="800000"/>
            <a:headEnd/>
            <a:tailEnd/>
          </a:ln>
        </p:spPr>
      </p:pic>
      <p:sp>
        <p:nvSpPr>
          <p:cNvPr id="108551" name="Text Box 7"/>
          <p:cNvSpPr txBox="1">
            <a:spLocks noChangeArrowheads="1"/>
          </p:cNvSpPr>
          <p:nvPr/>
        </p:nvSpPr>
        <p:spPr bwMode="auto">
          <a:xfrm>
            <a:off x="900113" y="4221163"/>
            <a:ext cx="7632700" cy="2465387"/>
          </a:xfrm>
          <a:prstGeom prst="rect">
            <a:avLst/>
          </a:prstGeom>
          <a:noFill/>
          <a:ln w="9525">
            <a:noFill/>
            <a:miter lim="800000"/>
            <a:headEnd/>
            <a:tailEnd/>
          </a:ln>
          <a:effectLst/>
        </p:spPr>
        <p:txBody>
          <a:bodyPr>
            <a:spAutoFit/>
          </a:bodyPr>
          <a:lstStyle/>
          <a:p>
            <a:pPr algn="just">
              <a:spcBef>
                <a:spcPct val="50000"/>
              </a:spcBef>
            </a:pPr>
            <a:r>
              <a:rPr lang="tr-TR" sz="2400"/>
              <a:t>Heterotropik allosterik enzimler için v-[S] eğrileri: (a) Pozitif veya negatif modülatör, enzimin substrata afinitesini (KM) değiştirir ve Vmax aynı kalır, </a:t>
            </a:r>
          </a:p>
          <a:p>
            <a:pPr algn="just">
              <a:spcBef>
                <a:spcPct val="50000"/>
              </a:spcBef>
            </a:pPr>
            <a:r>
              <a:rPr lang="tr-TR" sz="2400"/>
              <a:t>(b) Modülatör afınitiye etki etmeksizin Vmax'u değişir.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1042988" y="1125538"/>
            <a:ext cx="7058025" cy="4546600"/>
          </a:xfrm>
          <a:prstGeom prst="rect">
            <a:avLst/>
          </a:prstGeom>
          <a:noFill/>
          <a:ln w="9525">
            <a:noFill/>
            <a:miter lim="800000"/>
            <a:headEnd/>
            <a:tailEnd/>
          </a:ln>
          <a:effectLst/>
        </p:spPr>
        <p:txBody>
          <a:bodyPr>
            <a:spAutoFit/>
          </a:bodyPr>
          <a:lstStyle/>
          <a:p>
            <a:pPr algn="just">
              <a:lnSpc>
                <a:spcPct val="160000"/>
              </a:lnSpc>
              <a:spcBef>
                <a:spcPct val="50000"/>
              </a:spcBef>
            </a:pPr>
            <a:r>
              <a:rPr lang="tr-TR" sz="2400"/>
              <a:t>Modülatörler aktivasyon veya inhibisyon etkilerini Km veya Vmax'u değiştirerek gösterirler. </a:t>
            </a:r>
          </a:p>
          <a:p>
            <a:pPr algn="just">
              <a:lnSpc>
                <a:spcPct val="160000"/>
              </a:lnSpc>
              <a:spcBef>
                <a:spcPct val="50000"/>
              </a:spcBef>
            </a:pPr>
            <a:endParaRPr lang="tr-TR" sz="2400"/>
          </a:p>
          <a:p>
            <a:pPr algn="just">
              <a:lnSpc>
                <a:spcPct val="160000"/>
              </a:lnSpc>
              <a:spcBef>
                <a:spcPct val="50000"/>
              </a:spcBef>
            </a:pPr>
            <a:r>
              <a:rPr lang="tr-TR" sz="2400"/>
              <a:t>Burada da bir genelleme yapma imkanı yoktur, çünkü her allosterik enzimin kendisine has kinetik davranışı vardır.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1187450" y="692150"/>
            <a:ext cx="7272338" cy="1735138"/>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Acaba bir modülatör kendi spesifik bölgesine bağlandıktan sonra, bağlandığı yer aktif bölgeden çok uzakta olduğu halde aktiviteyi nasıl etkiler? </a:t>
            </a:r>
          </a:p>
        </p:txBody>
      </p:sp>
      <p:sp>
        <p:nvSpPr>
          <p:cNvPr id="59398" name="AutoShape 6"/>
          <p:cNvSpPr>
            <a:spLocks noChangeArrowheads="1"/>
          </p:cNvSpPr>
          <p:nvPr/>
        </p:nvSpPr>
        <p:spPr bwMode="auto">
          <a:xfrm>
            <a:off x="1908175" y="3213100"/>
            <a:ext cx="5688013" cy="3095625"/>
          </a:xfrm>
          <a:prstGeom prst="wedgeRoundRectCallout">
            <a:avLst>
              <a:gd name="adj1" fmla="val -7324"/>
              <a:gd name="adj2" fmla="val -71898"/>
              <a:gd name="adj3" fmla="val 16667"/>
            </a:avLst>
          </a:prstGeom>
          <a:solidFill>
            <a:schemeClr val="accent1"/>
          </a:solidFill>
          <a:ln w="9525">
            <a:solidFill>
              <a:schemeClr val="tx1"/>
            </a:solidFill>
            <a:miter lim="800000"/>
            <a:headEnd/>
            <a:tailEnd/>
          </a:ln>
          <a:effectLst/>
        </p:spPr>
        <p:txBody>
          <a:bodyPr/>
          <a:lstStyle/>
          <a:p>
            <a:pPr algn="ctr"/>
            <a:endParaRPr lang="tr-TR" sz="2400"/>
          </a:p>
        </p:txBody>
      </p:sp>
      <p:sp>
        <p:nvSpPr>
          <p:cNvPr id="59399" name="Text Box 7"/>
          <p:cNvSpPr txBox="1">
            <a:spLocks noChangeArrowheads="1"/>
          </p:cNvSpPr>
          <p:nvPr/>
        </p:nvSpPr>
        <p:spPr bwMode="auto">
          <a:xfrm>
            <a:off x="2124075" y="3429000"/>
            <a:ext cx="5400675" cy="3268663"/>
          </a:xfrm>
          <a:prstGeom prst="rect">
            <a:avLst/>
          </a:prstGeom>
          <a:noFill/>
          <a:ln w="9525">
            <a:noFill/>
            <a:miter lim="800000"/>
            <a:headEnd/>
            <a:tailEnd/>
          </a:ln>
          <a:effectLst/>
        </p:spPr>
        <p:txBody>
          <a:bodyPr>
            <a:spAutoFit/>
          </a:bodyPr>
          <a:lstStyle/>
          <a:p>
            <a:pPr algn="ctr">
              <a:lnSpc>
                <a:spcPct val="120000"/>
              </a:lnSpc>
              <a:spcBef>
                <a:spcPct val="50000"/>
              </a:spcBef>
            </a:pPr>
            <a:r>
              <a:rPr lang="tr-TR" sz="2400"/>
              <a:t>Modülatörün kendi bölgesine bağlanması, allosterik enzimin üç boyutlu yapısında konformasyonal değişmelere sebep olur. Ortaya çıkan yapı, katalitik yönden ya daha aktiftir veya daha zayıftır. </a:t>
            </a:r>
          </a:p>
          <a:p>
            <a:pPr algn="ctr">
              <a:spcBef>
                <a:spcPct val="50000"/>
              </a:spcBef>
            </a:pPr>
            <a:endParaRPr lang="tr-TR"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1042988" y="2133600"/>
            <a:ext cx="7056437" cy="1851025"/>
          </a:xfrm>
          <a:prstGeom prst="rect">
            <a:avLst/>
          </a:prstGeom>
          <a:noFill/>
          <a:ln w="9525">
            <a:noFill/>
            <a:miter lim="800000"/>
            <a:headEnd/>
            <a:tailEnd/>
          </a:ln>
          <a:effectLst/>
        </p:spPr>
        <p:txBody>
          <a:bodyPr>
            <a:spAutoFit/>
          </a:bodyPr>
          <a:lstStyle/>
          <a:p>
            <a:pPr algn="ctr">
              <a:lnSpc>
                <a:spcPct val="160000"/>
              </a:lnSpc>
              <a:spcBef>
                <a:spcPct val="50000"/>
              </a:spcBef>
            </a:pPr>
            <a:r>
              <a:rPr lang="tr-TR" sz="3600" b="1"/>
              <a:t>ENZİMLERİN BAŞKA KONTROL MEKANİZMALARI</a:t>
            </a:r>
            <a:r>
              <a:rPr lang="tr-TR" sz="36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1116013" y="260350"/>
            <a:ext cx="7056437" cy="3197225"/>
          </a:xfrm>
          <a:prstGeom prst="rect">
            <a:avLst/>
          </a:prstGeom>
          <a:noFill/>
          <a:ln w="9525">
            <a:noFill/>
            <a:miter lim="800000"/>
            <a:headEnd/>
            <a:tailEnd/>
          </a:ln>
          <a:effectLst/>
        </p:spPr>
        <p:txBody>
          <a:bodyPr>
            <a:spAutoFit/>
          </a:bodyPr>
          <a:lstStyle/>
          <a:p>
            <a:pPr algn="just"/>
            <a:r>
              <a:rPr lang="tr-TR" sz="2400"/>
              <a:t>Bu grupların parçalanacak bağla spesifik bir geometrik ilişkisi de vardır. </a:t>
            </a:r>
          </a:p>
          <a:p>
            <a:pPr algn="just"/>
            <a:endParaRPr lang="tr-TR" sz="2400"/>
          </a:p>
          <a:p>
            <a:pPr algn="just"/>
            <a:r>
              <a:rPr lang="tr-TR" sz="2200"/>
              <a:t>Mesela, asetil kolin esterazda hidrolizlenen bağ, kolin ile asetil grubu arasında yer almaktadır; pozitif yüklü kuaterner amonyum grubu da enzimin substrata yapışması için gereklidir. Bu enzimin yarışmalı inhibitörleri için de bu pozitif yüklü gruplar gereklidir.</a:t>
            </a:r>
          </a:p>
        </p:txBody>
      </p:sp>
      <p:sp>
        <p:nvSpPr>
          <p:cNvPr id="30725" name="Text Box 5"/>
          <p:cNvSpPr txBox="1">
            <a:spLocks noChangeArrowheads="1"/>
          </p:cNvSpPr>
          <p:nvPr/>
        </p:nvSpPr>
        <p:spPr bwMode="auto">
          <a:xfrm>
            <a:off x="1331913" y="4149725"/>
            <a:ext cx="4176712" cy="457200"/>
          </a:xfrm>
          <a:prstGeom prst="rect">
            <a:avLst/>
          </a:prstGeom>
          <a:noFill/>
          <a:ln w="9525">
            <a:noFill/>
            <a:miter lim="800000"/>
            <a:headEnd/>
            <a:tailEnd/>
          </a:ln>
          <a:effectLst/>
        </p:spPr>
        <p:txBody>
          <a:bodyPr>
            <a:spAutoFit/>
          </a:bodyPr>
          <a:lstStyle/>
          <a:p>
            <a:pPr>
              <a:spcBef>
                <a:spcPct val="50000"/>
              </a:spcBef>
            </a:pPr>
            <a:endParaRPr lang="tr-TR" sz="2400"/>
          </a:p>
        </p:txBody>
      </p:sp>
      <p:sp>
        <p:nvSpPr>
          <p:cNvPr id="30735" name="Line 15"/>
          <p:cNvSpPr>
            <a:spLocks noChangeShapeType="1"/>
          </p:cNvSpPr>
          <p:nvPr/>
        </p:nvSpPr>
        <p:spPr bwMode="auto">
          <a:xfrm>
            <a:off x="5508625" y="4724400"/>
            <a:ext cx="0" cy="144463"/>
          </a:xfrm>
          <a:prstGeom prst="line">
            <a:avLst/>
          </a:prstGeom>
          <a:noFill/>
          <a:ln w="9525">
            <a:solidFill>
              <a:schemeClr val="tx1"/>
            </a:solidFill>
            <a:round/>
            <a:headEnd/>
            <a:tailEnd/>
          </a:ln>
          <a:effectLst/>
        </p:spPr>
        <p:txBody>
          <a:bodyPr/>
          <a:lstStyle/>
          <a:p>
            <a:endParaRPr lang="tr-TR"/>
          </a:p>
        </p:txBody>
      </p:sp>
      <p:sp>
        <p:nvSpPr>
          <p:cNvPr id="30737" name="Line 17"/>
          <p:cNvSpPr>
            <a:spLocks noChangeShapeType="1"/>
          </p:cNvSpPr>
          <p:nvPr/>
        </p:nvSpPr>
        <p:spPr bwMode="auto">
          <a:xfrm>
            <a:off x="5580063" y="4724400"/>
            <a:ext cx="0" cy="144463"/>
          </a:xfrm>
          <a:prstGeom prst="line">
            <a:avLst/>
          </a:prstGeom>
          <a:noFill/>
          <a:ln w="9525">
            <a:solidFill>
              <a:schemeClr val="tx1"/>
            </a:solidFill>
            <a:round/>
            <a:headEnd/>
            <a:tailEnd/>
          </a:ln>
          <a:effectLst/>
        </p:spPr>
        <p:txBody>
          <a:bodyPr/>
          <a:lstStyle/>
          <a:p>
            <a:endParaRPr lang="tr-TR"/>
          </a:p>
        </p:txBody>
      </p:sp>
      <p:grpSp>
        <p:nvGrpSpPr>
          <p:cNvPr id="2" name="Group 19"/>
          <p:cNvGrpSpPr>
            <a:grpSpLocks/>
          </p:cNvGrpSpPr>
          <p:nvPr/>
        </p:nvGrpSpPr>
        <p:grpSpPr bwMode="auto">
          <a:xfrm>
            <a:off x="1908175" y="3789363"/>
            <a:ext cx="5543550" cy="2100262"/>
            <a:chOff x="930" y="2523"/>
            <a:chExt cx="3492" cy="1323"/>
          </a:xfrm>
        </p:grpSpPr>
        <p:sp>
          <p:nvSpPr>
            <p:cNvPr id="30726" name="Text Box 6"/>
            <p:cNvSpPr txBox="1">
              <a:spLocks noChangeArrowheads="1"/>
            </p:cNvSpPr>
            <p:nvPr/>
          </p:nvSpPr>
          <p:spPr bwMode="auto">
            <a:xfrm>
              <a:off x="930" y="2523"/>
              <a:ext cx="1088" cy="1323"/>
            </a:xfrm>
            <a:prstGeom prst="rect">
              <a:avLst/>
            </a:prstGeom>
            <a:noFill/>
            <a:ln w="9525">
              <a:noFill/>
              <a:miter lim="800000"/>
              <a:headEnd/>
              <a:tailEnd/>
            </a:ln>
            <a:effectLst/>
          </p:spPr>
          <p:txBody>
            <a:bodyPr>
              <a:spAutoFit/>
            </a:bodyPr>
            <a:lstStyle/>
            <a:p>
              <a:pPr>
                <a:spcBef>
                  <a:spcPct val="50000"/>
                </a:spcBef>
              </a:pPr>
              <a:r>
                <a:rPr lang="tr-TR" sz="2400"/>
                <a:t>CH</a:t>
              </a:r>
              <a:r>
                <a:rPr lang="tr-TR" sz="2400" baseline="-25000"/>
                <a:t>3</a:t>
              </a:r>
            </a:p>
            <a:p>
              <a:pPr>
                <a:spcBef>
                  <a:spcPct val="50000"/>
                </a:spcBef>
              </a:pPr>
              <a:r>
                <a:rPr lang="tr-TR" sz="2400"/>
                <a:t>N</a:t>
              </a:r>
              <a:r>
                <a:rPr lang="tr-TR" sz="2400" baseline="30000"/>
                <a:t>+</a:t>
              </a:r>
            </a:p>
            <a:p>
              <a:pPr>
                <a:spcBef>
                  <a:spcPct val="50000"/>
                </a:spcBef>
              </a:pPr>
              <a:r>
                <a:rPr lang="tr-TR" sz="2400"/>
                <a:t>CH</a:t>
              </a:r>
              <a:r>
                <a:rPr lang="tr-TR" sz="2400" baseline="-25000"/>
                <a:t>3</a:t>
              </a:r>
            </a:p>
            <a:p>
              <a:pPr>
                <a:spcBef>
                  <a:spcPct val="50000"/>
                </a:spcBef>
              </a:pPr>
              <a:endParaRPr lang="tr-TR" sz="2400"/>
            </a:p>
          </p:txBody>
        </p:sp>
        <p:sp>
          <p:nvSpPr>
            <p:cNvPr id="30727" name="Line 7"/>
            <p:cNvSpPr>
              <a:spLocks noChangeShapeType="1"/>
            </p:cNvSpPr>
            <p:nvPr/>
          </p:nvSpPr>
          <p:spPr bwMode="auto">
            <a:xfrm>
              <a:off x="1020" y="2795"/>
              <a:ext cx="0" cy="91"/>
            </a:xfrm>
            <a:prstGeom prst="line">
              <a:avLst/>
            </a:prstGeom>
            <a:noFill/>
            <a:ln w="9525">
              <a:solidFill>
                <a:schemeClr val="tx1"/>
              </a:solidFill>
              <a:round/>
              <a:headEnd/>
              <a:tailEnd/>
            </a:ln>
            <a:effectLst/>
          </p:spPr>
          <p:txBody>
            <a:bodyPr/>
            <a:lstStyle/>
            <a:p>
              <a:endParaRPr lang="tr-TR"/>
            </a:p>
          </p:txBody>
        </p:sp>
        <p:sp>
          <p:nvSpPr>
            <p:cNvPr id="30728" name="Line 8"/>
            <p:cNvSpPr>
              <a:spLocks noChangeShapeType="1"/>
            </p:cNvSpPr>
            <p:nvPr/>
          </p:nvSpPr>
          <p:spPr bwMode="auto">
            <a:xfrm>
              <a:off x="1020" y="3113"/>
              <a:ext cx="0" cy="136"/>
            </a:xfrm>
            <a:prstGeom prst="line">
              <a:avLst/>
            </a:prstGeom>
            <a:noFill/>
            <a:ln w="9525">
              <a:solidFill>
                <a:schemeClr val="tx1"/>
              </a:solidFill>
              <a:round/>
              <a:headEnd/>
              <a:tailEnd/>
            </a:ln>
            <a:effectLst/>
          </p:spPr>
          <p:txBody>
            <a:bodyPr/>
            <a:lstStyle/>
            <a:p>
              <a:endParaRPr lang="tr-TR"/>
            </a:p>
          </p:txBody>
        </p:sp>
        <p:sp>
          <p:nvSpPr>
            <p:cNvPr id="30729" name="Line 9"/>
            <p:cNvSpPr>
              <a:spLocks noChangeShapeType="1"/>
            </p:cNvSpPr>
            <p:nvPr/>
          </p:nvSpPr>
          <p:spPr bwMode="auto">
            <a:xfrm>
              <a:off x="1247" y="2976"/>
              <a:ext cx="182" cy="0"/>
            </a:xfrm>
            <a:prstGeom prst="line">
              <a:avLst/>
            </a:prstGeom>
            <a:noFill/>
            <a:ln w="9525">
              <a:solidFill>
                <a:schemeClr val="tx1"/>
              </a:solidFill>
              <a:round/>
              <a:headEnd/>
              <a:tailEnd/>
            </a:ln>
            <a:effectLst/>
          </p:spPr>
          <p:txBody>
            <a:bodyPr/>
            <a:lstStyle/>
            <a:p>
              <a:endParaRPr lang="tr-TR"/>
            </a:p>
          </p:txBody>
        </p:sp>
        <p:sp>
          <p:nvSpPr>
            <p:cNvPr id="30730" name="Text Box 10"/>
            <p:cNvSpPr txBox="1">
              <a:spLocks noChangeArrowheads="1"/>
            </p:cNvSpPr>
            <p:nvPr/>
          </p:nvSpPr>
          <p:spPr bwMode="auto">
            <a:xfrm>
              <a:off x="1474" y="2840"/>
              <a:ext cx="2948" cy="288"/>
            </a:xfrm>
            <a:prstGeom prst="rect">
              <a:avLst/>
            </a:prstGeom>
            <a:noFill/>
            <a:ln w="9525">
              <a:noFill/>
              <a:miter lim="800000"/>
              <a:headEnd/>
              <a:tailEnd/>
            </a:ln>
            <a:effectLst/>
          </p:spPr>
          <p:txBody>
            <a:bodyPr>
              <a:spAutoFit/>
            </a:bodyPr>
            <a:lstStyle/>
            <a:p>
              <a:pPr>
                <a:spcBef>
                  <a:spcPct val="50000"/>
                </a:spcBef>
              </a:pPr>
              <a:r>
                <a:rPr lang="tr-TR" sz="2400"/>
                <a:t>CH</a:t>
              </a:r>
              <a:r>
                <a:rPr lang="tr-TR" sz="2400" baseline="-25000"/>
                <a:t>2       </a:t>
              </a:r>
              <a:r>
                <a:rPr lang="tr-TR" sz="2400"/>
                <a:t>CH</a:t>
              </a:r>
              <a:r>
                <a:rPr lang="tr-TR" sz="2400" baseline="-25000"/>
                <a:t>2      </a:t>
              </a:r>
              <a:r>
                <a:rPr lang="tr-TR" sz="2400"/>
                <a:t>O     C       CH</a:t>
              </a:r>
              <a:r>
                <a:rPr lang="tr-TR" sz="2400" baseline="-25000"/>
                <a:t>3</a:t>
              </a:r>
            </a:p>
          </p:txBody>
        </p:sp>
        <p:sp>
          <p:nvSpPr>
            <p:cNvPr id="30731" name="Line 11"/>
            <p:cNvSpPr>
              <a:spLocks noChangeShapeType="1"/>
            </p:cNvSpPr>
            <p:nvPr/>
          </p:nvSpPr>
          <p:spPr bwMode="auto">
            <a:xfrm>
              <a:off x="1882" y="2976"/>
              <a:ext cx="181" cy="0"/>
            </a:xfrm>
            <a:prstGeom prst="line">
              <a:avLst/>
            </a:prstGeom>
            <a:noFill/>
            <a:ln w="9525">
              <a:solidFill>
                <a:schemeClr val="tx1"/>
              </a:solidFill>
              <a:round/>
              <a:headEnd/>
              <a:tailEnd/>
            </a:ln>
            <a:effectLst/>
          </p:spPr>
          <p:txBody>
            <a:bodyPr/>
            <a:lstStyle/>
            <a:p>
              <a:endParaRPr lang="tr-TR"/>
            </a:p>
          </p:txBody>
        </p:sp>
        <p:sp>
          <p:nvSpPr>
            <p:cNvPr id="30732" name="Line 12"/>
            <p:cNvSpPr>
              <a:spLocks noChangeShapeType="1"/>
            </p:cNvSpPr>
            <p:nvPr/>
          </p:nvSpPr>
          <p:spPr bwMode="auto">
            <a:xfrm>
              <a:off x="2517" y="2976"/>
              <a:ext cx="136" cy="0"/>
            </a:xfrm>
            <a:prstGeom prst="line">
              <a:avLst/>
            </a:prstGeom>
            <a:noFill/>
            <a:ln w="9525">
              <a:solidFill>
                <a:schemeClr val="tx1"/>
              </a:solidFill>
              <a:round/>
              <a:headEnd/>
              <a:tailEnd/>
            </a:ln>
            <a:effectLst/>
          </p:spPr>
          <p:txBody>
            <a:bodyPr/>
            <a:lstStyle/>
            <a:p>
              <a:endParaRPr lang="tr-TR"/>
            </a:p>
          </p:txBody>
        </p:sp>
        <p:sp>
          <p:nvSpPr>
            <p:cNvPr id="30733" name="Line 13"/>
            <p:cNvSpPr>
              <a:spLocks noChangeShapeType="1"/>
            </p:cNvSpPr>
            <p:nvPr/>
          </p:nvSpPr>
          <p:spPr bwMode="auto">
            <a:xfrm>
              <a:off x="2925" y="2976"/>
              <a:ext cx="136" cy="0"/>
            </a:xfrm>
            <a:prstGeom prst="line">
              <a:avLst/>
            </a:prstGeom>
            <a:noFill/>
            <a:ln w="9525">
              <a:solidFill>
                <a:schemeClr val="tx1"/>
              </a:solidFill>
              <a:round/>
              <a:headEnd/>
              <a:tailEnd/>
            </a:ln>
            <a:effectLst/>
          </p:spPr>
          <p:txBody>
            <a:bodyPr/>
            <a:lstStyle/>
            <a:p>
              <a:endParaRPr lang="tr-TR"/>
            </a:p>
          </p:txBody>
        </p:sp>
        <p:sp>
          <p:nvSpPr>
            <p:cNvPr id="30734" name="Line 14"/>
            <p:cNvSpPr>
              <a:spLocks noChangeShapeType="1"/>
            </p:cNvSpPr>
            <p:nvPr/>
          </p:nvSpPr>
          <p:spPr bwMode="auto">
            <a:xfrm>
              <a:off x="3379" y="2976"/>
              <a:ext cx="181" cy="0"/>
            </a:xfrm>
            <a:prstGeom prst="line">
              <a:avLst/>
            </a:prstGeom>
            <a:noFill/>
            <a:ln w="9525">
              <a:solidFill>
                <a:schemeClr val="tx1"/>
              </a:solidFill>
              <a:round/>
              <a:headEnd/>
              <a:tailEnd/>
            </a:ln>
            <a:effectLst/>
          </p:spPr>
          <p:txBody>
            <a:bodyPr/>
            <a:lstStyle/>
            <a:p>
              <a:endParaRPr lang="tr-TR"/>
            </a:p>
          </p:txBody>
        </p:sp>
        <p:sp>
          <p:nvSpPr>
            <p:cNvPr id="30738" name="Text Box 18"/>
            <p:cNvSpPr txBox="1">
              <a:spLocks noChangeArrowheads="1"/>
            </p:cNvSpPr>
            <p:nvPr/>
          </p:nvSpPr>
          <p:spPr bwMode="auto">
            <a:xfrm>
              <a:off x="3107" y="3203"/>
              <a:ext cx="363" cy="288"/>
            </a:xfrm>
            <a:prstGeom prst="rect">
              <a:avLst/>
            </a:prstGeom>
            <a:noFill/>
            <a:ln w="9525">
              <a:noFill/>
              <a:miter lim="800000"/>
              <a:headEnd/>
              <a:tailEnd/>
            </a:ln>
            <a:effectLst/>
          </p:spPr>
          <p:txBody>
            <a:bodyPr>
              <a:spAutoFit/>
            </a:bodyPr>
            <a:lstStyle/>
            <a:p>
              <a:pPr>
                <a:spcBef>
                  <a:spcPct val="50000"/>
                </a:spcBef>
              </a:pPr>
              <a:r>
                <a:rPr lang="tr-TR" sz="2400"/>
                <a:t>O</a:t>
              </a:r>
            </a:p>
          </p:txBody>
        </p:sp>
      </p:grpSp>
      <p:sp>
        <p:nvSpPr>
          <p:cNvPr id="30741" name="Line 21"/>
          <p:cNvSpPr>
            <a:spLocks noChangeShapeType="1"/>
          </p:cNvSpPr>
          <p:nvPr/>
        </p:nvSpPr>
        <p:spPr bwMode="auto">
          <a:xfrm>
            <a:off x="5148263" y="4005263"/>
            <a:ext cx="0" cy="431800"/>
          </a:xfrm>
          <a:prstGeom prst="line">
            <a:avLst/>
          </a:prstGeom>
          <a:noFill/>
          <a:ln w="9525">
            <a:solidFill>
              <a:schemeClr val="tx1"/>
            </a:solidFill>
            <a:round/>
            <a:headEnd/>
            <a:tailEnd type="triangle" w="med" len="med"/>
          </a:ln>
          <a:effectLst/>
        </p:spPr>
        <p:txBody>
          <a:bodyPr/>
          <a:lstStyle/>
          <a:p>
            <a:endParaRPr lang="tr-TR"/>
          </a:p>
        </p:txBody>
      </p:sp>
      <p:sp>
        <p:nvSpPr>
          <p:cNvPr id="30742" name="Line 22"/>
          <p:cNvSpPr>
            <a:spLocks noChangeShapeType="1"/>
          </p:cNvSpPr>
          <p:nvPr/>
        </p:nvSpPr>
        <p:spPr bwMode="auto">
          <a:xfrm>
            <a:off x="5148263" y="4005263"/>
            <a:ext cx="2447925" cy="0"/>
          </a:xfrm>
          <a:prstGeom prst="line">
            <a:avLst/>
          </a:prstGeom>
          <a:noFill/>
          <a:ln w="9525">
            <a:solidFill>
              <a:schemeClr val="tx1"/>
            </a:solidFill>
            <a:round/>
            <a:headEnd/>
            <a:tailEnd/>
          </a:ln>
          <a:effectLst/>
        </p:spPr>
        <p:txBody>
          <a:bodyPr/>
          <a:lstStyle/>
          <a:p>
            <a:endParaRPr lang="tr-TR"/>
          </a:p>
        </p:txBody>
      </p:sp>
      <p:sp>
        <p:nvSpPr>
          <p:cNvPr id="30743" name="Text Box 23"/>
          <p:cNvSpPr txBox="1">
            <a:spLocks noChangeArrowheads="1"/>
          </p:cNvSpPr>
          <p:nvPr/>
        </p:nvSpPr>
        <p:spPr bwMode="auto">
          <a:xfrm>
            <a:off x="7164388" y="4149725"/>
            <a:ext cx="1979612" cy="396875"/>
          </a:xfrm>
          <a:prstGeom prst="rect">
            <a:avLst/>
          </a:prstGeom>
          <a:noFill/>
          <a:ln w="9525">
            <a:noFill/>
            <a:miter lim="800000"/>
            <a:headEnd/>
            <a:tailEnd/>
          </a:ln>
          <a:effectLst/>
        </p:spPr>
        <p:txBody>
          <a:bodyPr>
            <a:spAutoFit/>
          </a:bodyPr>
          <a:lstStyle/>
          <a:p>
            <a:pPr>
              <a:spcBef>
                <a:spcPct val="50000"/>
              </a:spcBef>
            </a:pPr>
            <a:r>
              <a:rPr lang="tr-TR" sz="2000"/>
              <a:t>Parçalanan bağ</a:t>
            </a:r>
          </a:p>
        </p:txBody>
      </p:sp>
      <p:sp>
        <p:nvSpPr>
          <p:cNvPr id="30745" name="AutoShape 25"/>
          <p:cNvSpPr>
            <a:spLocks/>
          </p:cNvSpPr>
          <p:nvPr/>
        </p:nvSpPr>
        <p:spPr bwMode="auto">
          <a:xfrm rot="5400000">
            <a:off x="2087562" y="4473576"/>
            <a:ext cx="360363" cy="1871662"/>
          </a:xfrm>
          <a:prstGeom prst="rightBrace">
            <a:avLst>
              <a:gd name="adj1" fmla="val 43282"/>
              <a:gd name="adj2" fmla="val 50000"/>
            </a:avLst>
          </a:prstGeom>
          <a:noFill/>
          <a:ln w="9525">
            <a:solidFill>
              <a:schemeClr val="tx1"/>
            </a:solidFill>
            <a:round/>
            <a:headEnd/>
            <a:tailEnd/>
          </a:ln>
          <a:effectLst/>
        </p:spPr>
        <p:txBody>
          <a:bodyPr wrap="none" anchor="ctr"/>
          <a:lstStyle/>
          <a:p>
            <a:endParaRPr lang="tr-TR"/>
          </a:p>
        </p:txBody>
      </p:sp>
      <p:sp>
        <p:nvSpPr>
          <p:cNvPr id="30746" name="Text Box 26"/>
          <p:cNvSpPr txBox="1">
            <a:spLocks noChangeArrowheads="1"/>
          </p:cNvSpPr>
          <p:nvPr/>
        </p:nvSpPr>
        <p:spPr bwMode="auto">
          <a:xfrm>
            <a:off x="971550" y="5589588"/>
            <a:ext cx="3311525" cy="1096962"/>
          </a:xfrm>
          <a:prstGeom prst="rect">
            <a:avLst/>
          </a:prstGeom>
          <a:noFill/>
          <a:ln w="9525">
            <a:noFill/>
            <a:miter lim="800000"/>
            <a:headEnd/>
            <a:tailEnd/>
          </a:ln>
          <a:effectLst/>
        </p:spPr>
        <p:txBody>
          <a:bodyPr>
            <a:spAutoFit/>
          </a:bodyPr>
          <a:lstStyle/>
          <a:p>
            <a:pPr algn="ctr">
              <a:spcBef>
                <a:spcPct val="50000"/>
              </a:spcBef>
            </a:pPr>
            <a:r>
              <a:rPr lang="tr-TR" sz="2200"/>
              <a:t>Enzimin bağlanma ve pozisyona getirme grubu</a:t>
            </a:r>
          </a:p>
        </p:txBody>
      </p:sp>
      <p:sp>
        <p:nvSpPr>
          <p:cNvPr id="30747" name="Line 27"/>
          <p:cNvSpPr>
            <a:spLocks noChangeShapeType="1"/>
          </p:cNvSpPr>
          <p:nvPr/>
        </p:nvSpPr>
        <p:spPr bwMode="auto">
          <a:xfrm>
            <a:off x="7596188" y="4005263"/>
            <a:ext cx="0" cy="215900"/>
          </a:xfrm>
          <a:prstGeom prst="line">
            <a:avLst/>
          </a:prstGeom>
          <a:noFill/>
          <a:ln w="9525">
            <a:solidFill>
              <a:schemeClr val="tx1"/>
            </a:solidFill>
            <a:round/>
            <a:headEnd/>
            <a:tailEnd/>
          </a:ln>
          <a:effectLst/>
        </p:spPr>
        <p:txBody>
          <a:bodyPr/>
          <a:lstStyle/>
          <a:p>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1331913" y="549275"/>
            <a:ext cx="6624637" cy="1260475"/>
          </a:xfrm>
          <a:prstGeom prst="rect">
            <a:avLst/>
          </a:prstGeom>
          <a:noFill/>
          <a:ln w="9525">
            <a:noFill/>
            <a:miter lim="800000"/>
            <a:headEnd/>
            <a:tailEnd/>
          </a:ln>
          <a:effectLst/>
        </p:spPr>
        <p:txBody>
          <a:bodyPr>
            <a:spAutoFit/>
          </a:bodyPr>
          <a:lstStyle/>
          <a:p>
            <a:pPr algn="just">
              <a:lnSpc>
                <a:spcPct val="160000"/>
              </a:lnSpc>
              <a:spcBef>
                <a:spcPct val="50000"/>
              </a:spcBef>
            </a:pPr>
            <a:r>
              <a:rPr lang="tr-TR" sz="2400"/>
              <a:t>Enzimatik reaksiyonlar başka düzenleyici mekanizmaları tarafından da etkilenirler. </a:t>
            </a:r>
          </a:p>
        </p:txBody>
      </p:sp>
      <p:sp>
        <p:nvSpPr>
          <p:cNvPr id="61445" name="Text Box 5"/>
          <p:cNvSpPr txBox="1">
            <a:spLocks noChangeArrowheads="1"/>
          </p:cNvSpPr>
          <p:nvPr/>
        </p:nvSpPr>
        <p:spPr bwMode="auto">
          <a:xfrm>
            <a:off x="1331913" y="2133600"/>
            <a:ext cx="4608512" cy="457200"/>
          </a:xfrm>
          <a:prstGeom prst="rect">
            <a:avLst/>
          </a:prstGeom>
          <a:noFill/>
          <a:ln w="9525">
            <a:noFill/>
            <a:miter lim="800000"/>
            <a:headEnd/>
            <a:tailEnd/>
          </a:ln>
          <a:effectLst/>
        </p:spPr>
        <p:txBody>
          <a:bodyPr>
            <a:spAutoFit/>
          </a:bodyPr>
          <a:lstStyle/>
          <a:p>
            <a:r>
              <a:rPr lang="tr-TR" sz="2400"/>
              <a:t>Bunların başlıcaları; </a:t>
            </a:r>
          </a:p>
        </p:txBody>
      </p:sp>
      <p:sp>
        <p:nvSpPr>
          <p:cNvPr id="61446" name="Text Box 6"/>
          <p:cNvSpPr txBox="1">
            <a:spLocks noChangeArrowheads="1"/>
          </p:cNvSpPr>
          <p:nvPr/>
        </p:nvSpPr>
        <p:spPr bwMode="auto">
          <a:xfrm>
            <a:off x="2555875" y="3357563"/>
            <a:ext cx="4392613" cy="1917700"/>
          </a:xfrm>
          <a:prstGeom prst="rect">
            <a:avLst/>
          </a:prstGeom>
          <a:noFill/>
          <a:ln w="9525">
            <a:noFill/>
            <a:miter lim="800000"/>
            <a:headEnd/>
            <a:tailEnd/>
          </a:ln>
          <a:effectLst/>
        </p:spPr>
        <p:txBody>
          <a:bodyPr>
            <a:spAutoFit/>
          </a:bodyPr>
          <a:lstStyle/>
          <a:p>
            <a:pPr>
              <a:buClr>
                <a:srgbClr val="FF3399"/>
              </a:buClr>
              <a:buSzPct val="120000"/>
              <a:buFont typeface="Wingdings" pitchFamily="2" charset="2"/>
              <a:buChar char="ü"/>
            </a:pPr>
            <a:r>
              <a:rPr lang="tr-TR" sz="2400"/>
              <a:t> zimojen aktifleşmesi, </a:t>
            </a:r>
          </a:p>
          <a:p>
            <a:pPr>
              <a:buClr>
                <a:srgbClr val="FF3399"/>
              </a:buClr>
              <a:buSzPct val="120000"/>
              <a:buFont typeface="Wingdings" pitchFamily="2" charset="2"/>
              <a:buChar char="ü"/>
            </a:pPr>
            <a:endParaRPr lang="tr-TR" sz="2400"/>
          </a:p>
          <a:p>
            <a:pPr>
              <a:buClr>
                <a:srgbClr val="FF3399"/>
              </a:buClr>
              <a:buSzPct val="120000"/>
              <a:buFont typeface="Wingdings" pitchFamily="2" charset="2"/>
              <a:buChar char="ü"/>
            </a:pPr>
            <a:r>
              <a:rPr lang="tr-TR" sz="2400"/>
              <a:t> kovalent modifikasyon </a:t>
            </a:r>
          </a:p>
          <a:p>
            <a:pPr>
              <a:buClr>
                <a:srgbClr val="FF3399"/>
              </a:buClr>
              <a:buSzPct val="120000"/>
              <a:buFont typeface="Wingdings" pitchFamily="2" charset="2"/>
              <a:buChar char="ü"/>
            </a:pPr>
            <a:endParaRPr lang="tr-TR" sz="2400"/>
          </a:p>
          <a:p>
            <a:pPr>
              <a:buClr>
                <a:srgbClr val="FF3399"/>
              </a:buClr>
              <a:buSzPct val="120000"/>
              <a:buFont typeface="Wingdings" pitchFamily="2" charset="2"/>
              <a:buChar char="ü"/>
            </a:pPr>
            <a:r>
              <a:rPr lang="tr-TR" sz="2400"/>
              <a:t> hormonlar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ext Box 4"/>
          <p:cNvSpPr txBox="1">
            <a:spLocks noChangeArrowheads="1"/>
          </p:cNvSpPr>
          <p:nvPr/>
        </p:nvSpPr>
        <p:spPr bwMode="auto">
          <a:xfrm>
            <a:off x="1116013" y="2997200"/>
            <a:ext cx="7200900" cy="641350"/>
          </a:xfrm>
          <a:prstGeom prst="rect">
            <a:avLst/>
          </a:prstGeom>
          <a:noFill/>
          <a:ln w="9525">
            <a:noFill/>
            <a:miter lim="800000"/>
            <a:headEnd/>
            <a:tailEnd/>
          </a:ln>
          <a:effectLst/>
        </p:spPr>
        <p:txBody>
          <a:bodyPr>
            <a:spAutoFit/>
          </a:bodyPr>
          <a:lstStyle/>
          <a:p>
            <a:pPr algn="ctr"/>
            <a:r>
              <a:rPr lang="tr-TR" sz="3600" b="1"/>
              <a:t>ZİMOJEN AKTİFLEŞMESİ</a:t>
            </a:r>
            <a:endParaRPr lang="tr-TR" sz="36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5"/>
          <p:cNvSpPr txBox="1">
            <a:spLocks noChangeArrowheads="1"/>
          </p:cNvSpPr>
          <p:nvPr/>
        </p:nvSpPr>
        <p:spPr bwMode="auto">
          <a:xfrm>
            <a:off x="1331913" y="1268413"/>
            <a:ext cx="6696075" cy="4473575"/>
          </a:xfrm>
          <a:prstGeom prst="rect">
            <a:avLst/>
          </a:prstGeom>
          <a:noFill/>
          <a:ln w="9525">
            <a:noFill/>
            <a:miter lim="800000"/>
            <a:headEnd/>
            <a:tailEnd/>
          </a:ln>
          <a:effectLst/>
        </p:spPr>
        <p:txBody>
          <a:bodyPr>
            <a:spAutoFit/>
          </a:bodyPr>
          <a:lstStyle/>
          <a:p>
            <a:pPr algn="just">
              <a:lnSpc>
                <a:spcPct val="150000"/>
              </a:lnSpc>
            </a:pPr>
            <a:r>
              <a:rPr lang="tr-TR" sz="2400"/>
              <a:t>Enzimlerle ilgili bu düzenlenme şekli yalnız ekstraselüler ortamda söz konusudur. Biyolojik sistemlerde bazı proteinler inaktif ön bileşikler halinde sentezlenmekte ve daha sonra bir veya birkaç peptid bağının proteolitik enzimler tarafından hidrolizlenmesi sonucu aktif hali kazanmaktadırlar.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ext Box 5"/>
          <p:cNvSpPr txBox="1">
            <a:spLocks noChangeArrowheads="1"/>
          </p:cNvSpPr>
          <p:nvPr/>
        </p:nvSpPr>
        <p:spPr bwMode="auto">
          <a:xfrm>
            <a:off x="1403350" y="1125538"/>
            <a:ext cx="6553200" cy="4364037"/>
          </a:xfrm>
          <a:prstGeom prst="rect">
            <a:avLst/>
          </a:prstGeom>
          <a:noFill/>
          <a:ln w="9525">
            <a:noFill/>
            <a:miter lim="800000"/>
            <a:headEnd/>
            <a:tailEnd/>
          </a:ln>
          <a:effectLst/>
        </p:spPr>
        <p:txBody>
          <a:bodyPr>
            <a:spAutoFit/>
          </a:bodyPr>
          <a:lstStyle/>
          <a:p>
            <a:pPr algn="just">
              <a:lnSpc>
                <a:spcPct val="160000"/>
              </a:lnSpc>
            </a:pPr>
            <a:r>
              <a:rPr lang="tr-TR" sz="2400"/>
              <a:t>Eğer aktif haldeki protein bir enzim ise, inaktif ön bileşik haline </a:t>
            </a:r>
            <a:r>
              <a:rPr lang="tr-TR" sz="2400">
                <a:solidFill>
                  <a:srgbClr val="FF3399"/>
                </a:solidFill>
              </a:rPr>
              <a:t>ZİMOJEN</a:t>
            </a:r>
            <a:r>
              <a:rPr lang="tr-TR" sz="2400"/>
              <a:t> veya </a:t>
            </a:r>
            <a:r>
              <a:rPr lang="tr-TR" sz="2400">
                <a:solidFill>
                  <a:srgbClr val="FF3399"/>
                </a:solidFill>
              </a:rPr>
              <a:t>PROENZİM</a:t>
            </a:r>
            <a:r>
              <a:rPr lang="tr-TR" sz="2400"/>
              <a:t> adı verilir. </a:t>
            </a:r>
          </a:p>
          <a:p>
            <a:pPr algn="just">
              <a:lnSpc>
                <a:spcPct val="160000"/>
              </a:lnSpc>
            </a:pPr>
            <a:endParaRPr lang="tr-TR" sz="2400"/>
          </a:p>
          <a:p>
            <a:pPr algn="just">
              <a:lnSpc>
                <a:spcPct val="160000"/>
              </a:lnSpc>
              <a:spcBef>
                <a:spcPct val="50000"/>
              </a:spcBef>
            </a:pPr>
            <a:r>
              <a:rPr lang="tr-TR" sz="2400"/>
              <a:t>Zimojenlerin proteolitik enzimlerle aktifleştirilmeleri olayına </a:t>
            </a:r>
            <a:r>
              <a:rPr lang="tr-TR" sz="2400">
                <a:solidFill>
                  <a:srgbClr val="FF3399"/>
                </a:solidFill>
              </a:rPr>
              <a:t>ZİMOJEN AKTİFLEŞMESİ</a:t>
            </a:r>
            <a:r>
              <a:rPr lang="tr-TR" sz="2400"/>
              <a:t> denilir.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827088" y="333375"/>
            <a:ext cx="7561262" cy="2647950"/>
          </a:xfrm>
          <a:prstGeom prst="rect">
            <a:avLst/>
          </a:prstGeom>
          <a:noFill/>
          <a:ln w="9525">
            <a:noFill/>
            <a:miter lim="800000"/>
            <a:headEnd/>
            <a:tailEnd/>
          </a:ln>
          <a:effectLst/>
        </p:spPr>
        <p:txBody>
          <a:bodyPr>
            <a:spAutoFit/>
          </a:bodyPr>
          <a:lstStyle/>
          <a:p>
            <a:pPr algn="just"/>
            <a:r>
              <a:rPr lang="tr-TR" sz="2400"/>
              <a:t>Proteinlerin spesifik proteolitik enzimlerle aktivasyonuna biyolojik sistemlerde sık rastlanır. Bazı örnekleri şunlardır:</a:t>
            </a:r>
          </a:p>
          <a:p>
            <a:pPr algn="just"/>
            <a:endParaRPr lang="tr-TR" sz="2400"/>
          </a:p>
          <a:p>
            <a:pPr algn="just"/>
            <a:r>
              <a:rPr lang="tr-TR" sz="2400"/>
              <a:t>1. Besinlerdeki proteinleri hidrolizleyen sindirim enzimleri mide ve pankreasta zimojenler halinde sentezlenirler. </a:t>
            </a:r>
          </a:p>
        </p:txBody>
      </p:sp>
      <p:graphicFrame>
        <p:nvGraphicFramePr>
          <p:cNvPr id="79994" name="Group 122"/>
          <p:cNvGraphicFramePr>
            <a:graphicFrameLocks noGrp="1"/>
          </p:cNvGraphicFramePr>
          <p:nvPr/>
        </p:nvGraphicFramePr>
        <p:xfrm>
          <a:off x="1258888" y="3500438"/>
          <a:ext cx="6769100" cy="3108960"/>
        </p:xfrm>
        <a:graphic>
          <a:graphicData uri="http://schemas.openxmlformats.org/drawingml/2006/table">
            <a:tbl>
              <a:tblPr/>
              <a:tblGrid>
                <a:gridCol w="2344737"/>
                <a:gridCol w="2295525"/>
                <a:gridCol w="2128838"/>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000000"/>
                          </a:solidFill>
                          <a:effectLst/>
                          <a:latin typeface="Times New Roman" pitchFamily="18" charset="0"/>
                          <a:cs typeface="Times New Roman" pitchFamily="18" charset="0"/>
                        </a:rPr>
                        <a:t>Sentez </a:t>
                      </a: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yeri</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000000"/>
                          </a:solidFill>
                          <a:effectLst/>
                          <a:latin typeface="Times New Roman" pitchFamily="18" charset="0"/>
                          <a:cs typeface="Times New Roman" pitchFamily="18" charset="0"/>
                        </a:rPr>
                        <a:t>Zimojen</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000000"/>
                          </a:solidFill>
                          <a:effectLst/>
                          <a:latin typeface="Times New Roman" pitchFamily="18" charset="0"/>
                          <a:cs typeface="Times New Roman" pitchFamily="18" charset="0"/>
                        </a:rPr>
                        <a:t>Aktif enzim</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Mide</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Pepsinojen</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Pepsin</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Pankreas</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Kimotripsinojen</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Kimotripsin</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Pankreas</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Tripsinojen</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Tripsin</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Pankreas</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Prokarboksipeptidaz</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Karboksipeptidaz</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Pankreas</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Proelastaz</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Times New Roman" pitchFamily="18" charset="0"/>
                          <a:cs typeface="Times New Roman" pitchFamily="18" charset="0"/>
                        </a:rPr>
                        <a:t>Elastaz</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79995" name="Text Box 123"/>
          <p:cNvSpPr txBox="1">
            <a:spLocks noChangeArrowheads="1"/>
          </p:cNvSpPr>
          <p:nvPr/>
        </p:nvSpPr>
        <p:spPr bwMode="auto">
          <a:xfrm>
            <a:off x="1763713" y="3068638"/>
            <a:ext cx="6048375" cy="457200"/>
          </a:xfrm>
          <a:prstGeom prst="rect">
            <a:avLst/>
          </a:prstGeom>
          <a:noFill/>
          <a:ln w="9525">
            <a:noFill/>
            <a:miter lim="800000"/>
            <a:headEnd/>
            <a:tailEnd/>
          </a:ln>
          <a:effectLst/>
        </p:spPr>
        <p:txBody>
          <a:bodyPr>
            <a:spAutoFit/>
          </a:bodyPr>
          <a:lstStyle/>
          <a:p>
            <a:pPr algn="ctr">
              <a:spcBef>
                <a:spcPct val="50000"/>
              </a:spcBef>
            </a:pPr>
            <a:r>
              <a:rPr lang="tr-TR" sz="2400" b="1">
                <a:solidFill>
                  <a:srgbClr val="FF3399"/>
                </a:solidFill>
              </a:rPr>
              <a:t>Mide ve pankreas zimojenleri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1187450" y="692150"/>
            <a:ext cx="6985000" cy="1625600"/>
          </a:xfrm>
          <a:prstGeom prst="rect">
            <a:avLst/>
          </a:prstGeom>
          <a:noFill/>
          <a:ln w="9525">
            <a:noFill/>
            <a:miter lim="800000"/>
            <a:headEnd/>
            <a:tailEnd/>
          </a:ln>
          <a:effectLst/>
        </p:spPr>
        <p:txBody>
          <a:bodyPr>
            <a:spAutoFit/>
          </a:bodyPr>
          <a:lstStyle/>
          <a:p>
            <a:pPr algn="just">
              <a:lnSpc>
                <a:spcPct val="140000"/>
              </a:lnSpc>
            </a:pPr>
            <a:r>
              <a:rPr lang="tr-TR" sz="2400"/>
              <a:t>3. Bazı protein yapısındaki hormonlar da aktif olmayan ön bileşikler halinde sentezlenmektedir. </a:t>
            </a:r>
          </a:p>
        </p:txBody>
      </p:sp>
      <p:sp>
        <p:nvSpPr>
          <p:cNvPr id="64517" name="AutoShape 5"/>
          <p:cNvSpPr>
            <a:spLocks noChangeArrowheads="1"/>
          </p:cNvSpPr>
          <p:nvPr/>
        </p:nvSpPr>
        <p:spPr bwMode="auto">
          <a:xfrm>
            <a:off x="971550" y="3213100"/>
            <a:ext cx="7056438" cy="2879725"/>
          </a:xfrm>
          <a:prstGeom prst="cloudCallout">
            <a:avLst>
              <a:gd name="adj1" fmla="val -1903"/>
              <a:gd name="adj2" fmla="val -87597"/>
            </a:avLst>
          </a:prstGeom>
          <a:solidFill>
            <a:srgbClr val="CCFFFF"/>
          </a:solidFill>
          <a:ln w="9525">
            <a:solidFill>
              <a:schemeClr val="tx1"/>
            </a:solidFill>
            <a:round/>
            <a:headEnd/>
            <a:tailEnd/>
          </a:ln>
          <a:effectLst/>
        </p:spPr>
        <p:txBody>
          <a:bodyPr/>
          <a:lstStyle/>
          <a:p>
            <a:pPr algn="ctr"/>
            <a:endParaRPr lang="tr-TR" sz="2400"/>
          </a:p>
        </p:txBody>
      </p:sp>
      <p:sp>
        <p:nvSpPr>
          <p:cNvPr id="64518" name="Text Box 6"/>
          <p:cNvSpPr txBox="1">
            <a:spLocks noChangeArrowheads="1"/>
          </p:cNvSpPr>
          <p:nvPr/>
        </p:nvSpPr>
        <p:spPr bwMode="auto">
          <a:xfrm>
            <a:off x="2124075" y="3644900"/>
            <a:ext cx="4752975" cy="1990725"/>
          </a:xfrm>
          <a:prstGeom prst="rect">
            <a:avLst/>
          </a:prstGeom>
          <a:noFill/>
          <a:ln w="9525">
            <a:noFill/>
            <a:miter lim="800000"/>
            <a:headEnd/>
            <a:tailEnd/>
          </a:ln>
          <a:effectLst/>
        </p:spPr>
        <p:txBody>
          <a:bodyPr>
            <a:spAutoFit/>
          </a:bodyPr>
          <a:lstStyle/>
          <a:p>
            <a:pPr algn="ctr">
              <a:lnSpc>
                <a:spcPct val="130000"/>
              </a:lnSpc>
            </a:pPr>
            <a:r>
              <a:rPr lang="tr-TR" sz="2400" b="1">
                <a:solidFill>
                  <a:srgbClr val="FF3399"/>
                </a:solidFill>
              </a:rPr>
              <a:t>Mesela insulin, bir peptid bağının proteolitik yolla uzaklaştırıldığı proinsulinden yapılmaktadır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1187450" y="333375"/>
            <a:ext cx="7056438" cy="2282825"/>
          </a:xfrm>
          <a:prstGeom prst="rect">
            <a:avLst/>
          </a:prstGeom>
          <a:noFill/>
          <a:ln w="9525">
            <a:noFill/>
            <a:miter lim="800000"/>
            <a:headEnd/>
            <a:tailEnd/>
          </a:ln>
          <a:effectLst/>
        </p:spPr>
        <p:txBody>
          <a:bodyPr>
            <a:spAutoFit/>
          </a:bodyPr>
          <a:lstStyle/>
          <a:p>
            <a:pPr algn="just">
              <a:lnSpc>
                <a:spcPct val="120000"/>
              </a:lnSpc>
            </a:pPr>
            <a:r>
              <a:rPr lang="tr-TR" sz="2400"/>
              <a:t>2. Kan pıhtılaşması ondan fazla proteinin görev aldığı bir olaydır. Pıhtılaşma faktörleri olarak da isimlendirilen bu proteinlerin birçoğu inaktif halden aktif hale zimojen aktivasyonu ile geçmektedir. </a:t>
            </a:r>
          </a:p>
        </p:txBody>
      </p:sp>
      <p:sp>
        <p:nvSpPr>
          <p:cNvPr id="63493" name="AutoShape 5"/>
          <p:cNvSpPr>
            <a:spLocks noChangeArrowheads="1"/>
          </p:cNvSpPr>
          <p:nvPr/>
        </p:nvSpPr>
        <p:spPr bwMode="auto">
          <a:xfrm>
            <a:off x="1331913" y="3429000"/>
            <a:ext cx="6840537" cy="3024188"/>
          </a:xfrm>
          <a:prstGeom prst="wedgeRoundRectCallout">
            <a:avLst>
              <a:gd name="adj1" fmla="val -4630"/>
              <a:gd name="adj2" fmla="val -77347"/>
              <a:gd name="adj3" fmla="val 16667"/>
            </a:avLst>
          </a:prstGeom>
          <a:solidFill>
            <a:srgbClr val="F9FED4"/>
          </a:solidFill>
          <a:ln w="9525">
            <a:solidFill>
              <a:schemeClr val="tx1"/>
            </a:solidFill>
            <a:miter lim="800000"/>
            <a:headEnd/>
            <a:tailEnd/>
          </a:ln>
          <a:effectLst/>
        </p:spPr>
        <p:txBody>
          <a:bodyPr/>
          <a:lstStyle/>
          <a:p>
            <a:pPr algn="ctr"/>
            <a:endParaRPr lang="tr-TR" sz="2400"/>
          </a:p>
        </p:txBody>
      </p:sp>
      <p:sp>
        <p:nvSpPr>
          <p:cNvPr id="63494" name="Text Box 6"/>
          <p:cNvSpPr txBox="1">
            <a:spLocks noChangeArrowheads="1"/>
          </p:cNvSpPr>
          <p:nvPr/>
        </p:nvSpPr>
        <p:spPr bwMode="auto">
          <a:xfrm>
            <a:off x="1908175" y="3644900"/>
            <a:ext cx="5759450" cy="2647950"/>
          </a:xfrm>
          <a:prstGeom prst="rect">
            <a:avLst/>
          </a:prstGeom>
          <a:noFill/>
          <a:ln w="9525">
            <a:noFill/>
            <a:miter lim="800000"/>
            <a:headEnd/>
            <a:tailEnd/>
          </a:ln>
          <a:effectLst/>
        </p:spPr>
        <p:txBody>
          <a:bodyPr>
            <a:spAutoFit/>
          </a:bodyPr>
          <a:lstStyle/>
          <a:p>
            <a:pPr algn="just"/>
            <a:r>
              <a:rPr lang="tr-TR" sz="2400"/>
              <a:t>Mesela protrombin, trombine dönüşerek aktivite kazanmakta, aynen tripsin gibi bir proteolitik enzim  olmaktadır.  Fibrinojen de bir takım peptid bağlarını  kaybederek fibrine çevrilmekte ve pıhtılaşma vuku bulmaktadır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4"/>
          <p:cNvSpPr txBox="1">
            <a:spLocks noChangeArrowheads="1"/>
          </p:cNvSpPr>
          <p:nvPr/>
        </p:nvSpPr>
        <p:spPr bwMode="auto">
          <a:xfrm>
            <a:off x="1258888" y="765175"/>
            <a:ext cx="6769100" cy="5021263"/>
          </a:xfrm>
          <a:prstGeom prst="rect">
            <a:avLst/>
          </a:prstGeom>
          <a:noFill/>
          <a:ln w="9525">
            <a:noFill/>
            <a:miter lim="800000"/>
            <a:headEnd/>
            <a:tailEnd/>
          </a:ln>
          <a:effectLst/>
        </p:spPr>
        <p:txBody>
          <a:bodyPr>
            <a:spAutoFit/>
          </a:bodyPr>
          <a:lstStyle/>
          <a:p>
            <a:pPr algn="just">
              <a:lnSpc>
                <a:spcPct val="150000"/>
              </a:lnSpc>
            </a:pPr>
            <a:r>
              <a:rPr lang="tr-TR" sz="2400"/>
              <a:t>4. Deri ve kemiklerdeki kollagen fibröz proteini, çözünebilir Ön bileşiği olan prokollagenin hücre dışında sınırlı ve spesifik proteolizi ile oluşmaktadır.</a:t>
            </a:r>
          </a:p>
          <a:p>
            <a:pPr algn="just">
              <a:lnSpc>
                <a:spcPct val="150000"/>
              </a:lnSpc>
            </a:pPr>
            <a:endParaRPr lang="tr-TR" sz="2400"/>
          </a:p>
          <a:p>
            <a:pPr algn="just">
              <a:lnSpc>
                <a:spcPct val="150000"/>
              </a:lnSpc>
            </a:pPr>
            <a:r>
              <a:rPr lang="tr-TR" sz="2400"/>
              <a:t>5. ER membranı üzerinde sentezlenen proteinlerin amino uçlarında bulunan işaret peptidi (signal peptide) ER lümeninde proteolizle uzaklaştırılmaktadır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042988" y="260350"/>
            <a:ext cx="7058025" cy="6080125"/>
          </a:xfrm>
          <a:prstGeom prst="rect">
            <a:avLst/>
          </a:prstGeom>
          <a:noFill/>
          <a:ln w="9525">
            <a:noFill/>
            <a:miter lim="800000"/>
            <a:headEnd/>
            <a:tailEnd/>
          </a:ln>
          <a:effectLst/>
        </p:spPr>
        <p:txBody>
          <a:bodyPr>
            <a:spAutoFit/>
          </a:bodyPr>
          <a:lstStyle/>
          <a:p>
            <a:pPr algn="just">
              <a:lnSpc>
                <a:spcPct val="120000"/>
              </a:lnSpc>
              <a:spcBef>
                <a:spcPct val="50000"/>
              </a:spcBef>
            </a:pPr>
            <a:r>
              <a:rPr lang="tr-TR" sz="2400"/>
              <a:t>Zimojen aktivasyonuna örnek olarak kimotripsinojenin kimotripsine dönüşmesini ele alırsak: </a:t>
            </a:r>
          </a:p>
          <a:p>
            <a:pPr algn="just">
              <a:lnSpc>
                <a:spcPct val="120000"/>
              </a:lnSpc>
              <a:spcBef>
                <a:spcPct val="50000"/>
              </a:spcBef>
            </a:pPr>
            <a:endParaRPr lang="tr-TR" sz="2400"/>
          </a:p>
          <a:p>
            <a:pPr algn="just">
              <a:lnSpc>
                <a:spcPct val="160000"/>
              </a:lnSpc>
              <a:spcBef>
                <a:spcPct val="50000"/>
              </a:spcBef>
            </a:pPr>
            <a:r>
              <a:rPr lang="tr-TR" sz="2400"/>
              <a:t>Kimotripsinojen 245 amino asit ihtiva eden tek bir polipeptid zincirinden ibarettir. </a:t>
            </a:r>
          </a:p>
          <a:p>
            <a:pPr algn="just">
              <a:lnSpc>
                <a:spcPct val="160000"/>
              </a:lnSpc>
              <a:spcBef>
                <a:spcPct val="50000"/>
              </a:spcBef>
            </a:pPr>
            <a:endParaRPr lang="tr-TR" sz="2400"/>
          </a:p>
          <a:p>
            <a:pPr algn="just">
              <a:lnSpc>
                <a:spcPct val="160000"/>
              </a:lnSpc>
              <a:spcBef>
                <a:spcPct val="50000"/>
              </a:spcBef>
            </a:pPr>
            <a:r>
              <a:rPr lang="tr-TR" sz="2400"/>
              <a:t>Yapısında beş adet disülfıt çarpraz bağı mevcuttur ve hiçbir enzimatik aktivitesi de yoktur.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Box 4"/>
          <p:cNvSpPr txBox="1">
            <a:spLocks noChangeArrowheads="1"/>
          </p:cNvSpPr>
          <p:nvPr/>
        </p:nvSpPr>
        <p:spPr bwMode="auto">
          <a:xfrm>
            <a:off x="1258888" y="1052513"/>
            <a:ext cx="6553200" cy="2136775"/>
          </a:xfrm>
          <a:prstGeom prst="rect">
            <a:avLst/>
          </a:prstGeom>
          <a:noFill/>
          <a:ln w="9525">
            <a:noFill/>
            <a:miter lim="800000"/>
            <a:headEnd/>
            <a:tailEnd/>
          </a:ln>
          <a:effectLst/>
        </p:spPr>
        <p:txBody>
          <a:bodyPr>
            <a:spAutoFit/>
          </a:bodyPr>
          <a:lstStyle/>
          <a:p>
            <a:pPr algn="just">
              <a:lnSpc>
                <a:spcPct val="140000"/>
              </a:lnSpc>
              <a:spcBef>
                <a:spcPct val="50000"/>
              </a:spcBef>
            </a:pPr>
            <a:r>
              <a:rPr lang="tr-TR" sz="2400"/>
              <a:t>15 nolu arginin ile 16 nolu izolösin amino asitleri arasındaki peptid bağının tripsin tarafından koparılmasıyla tam aktif hale geçer. </a:t>
            </a:r>
          </a:p>
        </p:txBody>
      </p:sp>
      <p:sp>
        <p:nvSpPr>
          <p:cNvPr id="83974" name="AutoShape 6"/>
          <p:cNvSpPr>
            <a:spLocks noChangeArrowheads="1"/>
          </p:cNvSpPr>
          <p:nvPr/>
        </p:nvSpPr>
        <p:spPr bwMode="auto">
          <a:xfrm>
            <a:off x="3924300" y="3789363"/>
            <a:ext cx="3311525" cy="1512887"/>
          </a:xfrm>
          <a:prstGeom prst="wedgeRoundRectCallout">
            <a:avLst>
              <a:gd name="adj1" fmla="val -60931"/>
              <a:gd name="adj2" fmla="val -81481"/>
              <a:gd name="adj3" fmla="val 16667"/>
            </a:avLst>
          </a:prstGeom>
          <a:solidFill>
            <a:schemeClr val="accent1"/>
          </a:solidFill>
          <a:ln w="9525">
            <a:solidFill>
              <a:schemeClr val="tx1"/>
            </a:solidFill>
            <a:miter lim="800000"/>
            <a:headEnd/>
            <a:tailEnd/>
          </a:ln>
          <a:effectLst/>
        </p:spPr>
        <p:txBody>
          <a:bodyPr/>
          <a:lstStyle/>
          <a:p>
            <a:pPr algn="ctr"/>
            <a:endParaRPr lang="tr-TR" sz="2400"/>
          </a:p>
        </p:txBody>
      </p:sp>
      <p:sp>
        <p:nvSpPr>
          <p:cNvPr id="83975" name="Text Box 7"/>
          <p:cNvSpPr txBox="1">
            <a:spLocks noChangeArrowheads="1"/>
          </p:cNvSpPr>
          <p:nvPr/>
        </p:nvSpPr>
        <p:spPr bwMode="auto">
          <a:xfrm>
            <a:off x="3995738" y="3860800"/>
            <a:ext cx="2808287" cy="1187450"/>
          </a:xfrm>
          <a:prstGeom prst="rect">
            <a:avLst/>
          </a:prstGeom>
          <a:noFill/>
          <a:ln w="9525">
            <a:noFill/>
            <a:miter lim="800000"/>
            <a:headEnd/>
            <a:tailEnd/>
          </a:ln>
          <a:effectLst/>
        </p:spPr>
        <p:txBody>
          <a:bodyPr>
            <a:spAutoFit/>
          </a:bodyPr>
          <a:lstStyle/>
          <a:p>
            <a:pPr algn="ctr">
              <a:spcBef>
                <a:spcPct val="50000"/>
              </a:spcBef>
            </a:pPr>
            <a:r>
              <a:rPr lang="tr-TR" sz="2400"/>
              <a:t>Enzimin bu haline </a:t>
            </a:r>
            <a:r>
              <a:rPr lang="el-GR" sz="2400"/>
              <a:t>Π</a:t>
            </a:r>
            <a:r>
              <a:rPr lang="tr-TR" sz="2400" i="1"/>
              <a:t>-</a:t>
            </a:r>
            <a:r>
              <a:rPr lang="tr-TR" sz="2400"/>
              <a:t>kimotripsin adı verilir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116013" y="2276475"/>
            <a:ext cx="6913562" cy="1628775"/>
          </a:xfrm>
          <a:prstGeom prst="rect">
            <a:avLst/>
          </a:prstGeom>
          <a:noFill/>
          <a:ln w="9525">
            <a:noFill/>
            <a:miter lim="800000"/>
            <a:headEnd/>
            <a:tailEnd/>
          </a:ln>
          <a:effectLst/>
        </p:spPr>
        <p:txBody>
          <a:bodyPr>
            <a:spAutoFit/>
          </a:bodyPr>
          <a:lstStyle/>
          <a:p>
            <a:pPr algn="ctr">
              <a:lnSpc>
                <a:spcPct val="140000"/>
              </a:lnSpc>
              <a:spcBef>
                <a:spcPct val="50000"/>
              </a:spcBef>
            </a:pPr>
            <a:r>
              <a:rPr lang="tr-TR" sz="3600" b="1"/>
              <a:t>ENZİMLERIN AKTİF BÖLGELERİ</a:t>
            </a:r>
            <a:r>
              <a:rPr lang="tr-TR" sz="240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971550" y="476250"/>
            <a:ext cx="7129463" cy="457200"/>
          </a:xfrm>
          <a:prstGeom prst="rect">
            <a:avLst/>
          </a:prstGeom>
          <a:noFill/>
          <a:ln w="9525">
            <a:noFill/>
            <a:miter lim="800000"/>
            <a:headEnd/>
            <a:tailEnd/>
          </a:ln>
          <a:effectLst/>
        </p:spPr>
        <p:txBody>
          <a:bodyPr>
            <a:spAutoFit/>
          </a:bodyPr>
          <a:lstStyle/>
          <a:p>
            <a:pPr>
              <a:spcBef>
                <a:spcPct val="50000"/>
              </a:spcBef>
            </a:pPr>
            <a:endParaRPr lang="tr-TR" sz="2400"/>
          </a:p>
        </p:txBody>
      </p:sp>
      <p:sp>
        <p:nvSpPr>
          <p:cNvPr id="84997" name="Text Box 5"/>
          <p:cNvSpPr txBox="1">
            <a:spLocks noChangeArrowheads="1"/>
          </p:cNvSpPr>
          <p:nvPr/>
        </p:nvSpPr>
        <p:spPr bwMode="auto">
          <a:xfrm>
            <a:off x="827088" y="333375"/>
            <a:ext cx="7489825" cy="1698625"/>
          </a:xfrm>
          <a:prstGeom prst="rect">
            <a:avLst/>
          </a:prstGeom>
          <a:noFill/>
          <a:ln w="9525">
            <a:noFill/>
            <a:miter lim="800000"/>
            <a:headEnd/>
            <a:tailEnd/>
          </a:ln>
          <a:effectLst/>
        </p:spPr>
        <p:txBody>
          <a:bodyPr>
            <a:spAutoFit/>
          </a:bodyPr>
          <a:lstStyle/>
          <a:p>
            <a:pPr algn="just">
              <a:lnSpc>
                <a:spcPct val="110000"/>
              </a:lnSpc>
            </a:pPr>
            <a:r>
              <a:rPr lang="el-GR" sz="2400"/>
              <a:t>Π</a:t>
            </a:r>
            <a:r>
              <a:rPr lang="tr-TR" sz="2400"/>
              <a:t>-kimotripsin moleküllerinden bir tanesi diğer </a:t>
            </a:r>
            <a:r>
              <a:rPr lang="el-GR" sz="2400"/>
              <a:t>Π</a:t>
            </a:r>
            <a:r>
              <a:rPr lang="tr-TR" sz="2400"/>
              <a:t> </a:t>
            </a:r>
            <a:r>
              <a:rPr lang="tr-TR" sz="2400" i="1"/>
              <a:t>-</a:t>
            </a:r>
            <a:r>
              <a:rPr lang="tr-TR" sz="2400"/>
              <a:t>kimotripsin moleküllerine etki ederek onlardan iki peptidin uzaklaştırılmasını sağlar Böylece enzimin kararlı hali olan alfa-kimotripsin ortaya çıkar. </a:t>
            </a:r>
          </a:p>
        </p:txBody>
      </p:sp>
      <p:graphicFrame>
        <p:nvGraphicFramePr>
          <p:cNvPr id="85004" name="Object 12"/>
          <p:cNvGraphicFramePr>
            <a:graphicFrameLocks noChangeAspect="1"/>
          </p:cNvGraphicFramePr>
          <p:nvPr/>
        </p:nvGraphicFramePr>
        <p:xfrm>
          <a:off x="1403350" y="2349500"/>
          <a:ext cx="6624638" cy="4064000"/>
        </p:xfrm>
        <a:graphic>
          <a:graphicData uri="http://schemas.openxmlformats.org/presentationml/2006/ole">
            <p:oleObj spid="_x0000_s9218" name="Photo Editor Photo" r:id="rId3" imgW="9554909" imgH="7628571" progId="MSPhotoEd.3">
              <p:embed/>
            </p:oleObj>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1547813" y="2420938"/>
            <a:ext cx="5975350" cy="1628775"/>
          </a:xfrm>
          <a:prstGeom prst="rect">
            <a:avLst/>
          </a:prstGeom>
          <a:noFill/>
          <a:ln w="9525">
            <a:noFill/>
            <a:miter lim="800000"/>
            <a:headEnd/>
            <a:tailEnd/>
          </a:ln>
          <a:effectLst/>
        </p:spPr>
        <p:txBody>
          <a:bodyPr>
            <a:spAutoFit/>
          </a:bodyPr>
          <a:lstStyle/>
          <a:p>
            <a:pPr algn="ctr">
              <a:lnSpc>
                <a:spcPct val="140000"/>
              </a:lnSpc>
              <a:spcBef>
                <a:spcPct val="50000"/>
              </a:spcBef>
            </a:pPr>
            <a:r>
              <a:rPr lang="tr-TR" sz="3600" b="1"/>
              <a:t>KOVALENT MODİFİKASYON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Text Box 4"/>
          <p:cNvSpPr txBox="1">
            <a:spLocks noChangeArrowheads="1"/>
          </p:cNvSpPr>
          <p:nvPr/>
        </p:nvSpPr>
        <p:spPr bwMode="auto">
          <a:xfrm>
            <a:off x="1403350" y="1773238"/>
            <a:ext cx="6481763" cy="3378200"/>
          </a:xfrm>
          <a:prstGeom prst="rect">
            <a:avLst/>
          </a:prstGeom>
          <a:noFill/>
          <a:ln w="9525">
            <a:noFill/>
            <a:miter lim="800000"/>
            <a:headEnd/>
            <a:tailEnd/>
          </a:ln>
          <a:effectLst/>
        </p:spPr>
        <p:txBody>
          <a:bodyPr>
            <a:spAutoFit/>
          </a:bodyPr>
          <a:lstStyle/>
          <a:p>
            <a:pPr algn="just">
              <a:lnSpc>
                <a:spcPct val="180000"/>
              </a:lnSpc>
              <a:spcBef>
                <a:spcPct val="50000"/>
              </a:spcBef>
            </a:pPr>
            <a:r>
              <a:rPr lang="tr-TR" sz="2400"/>
              <a:t>Biyolojik sistemlerde enzimatik aktiviteyi kontrol eden bir diğer mekanizma da küçük bir grubun kovalent olarak enzime bağlanması, yani, enzimin bir kovalent modifikasyona uğramasıdır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endParaRPr lang="tr-TR"/>
          </a:p>
        </p:txBody>
      </p:sp>
      <p:sp>
        <p:nvSpPr>
          <p:cNvPr id="94211" name="Rectangle 3"/>
          <p:cNvSpPr>
            <a:spLocks noGrp="1" noChangeArrowheads="1"/>
          </p:cNvSpPr>
          <p:nvPr>
            <p:ph type="body" idx="1"/>
          </p:nvPr>
        </p:nvSpPr>
        <p:spPr/>
        <p:txBody>
          <a:bodyPr/>
          <a:lstStyle/>
          <a:p>
            <a:endParaRPr lang="tr-T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1116013" y="333375"/>
            <a:ext cx="7127875" cy="6080125"/>
          </a:xfrm>
          <a:prstGeom prst="rect">
            <a:avLst/>
          </a:prstGeom>
          <a:noFill/>
          <a:ln w="9525">
            <a:noFill/>
            <a:miter lim="800000"/>
            <a:headEnd/>
            <a:tailEnd/>
          </a:ln>
          <a:effectLst/>
        </p:spPr>
        <p:txBody>
          <a:bodyPr>
            <a:spAutoFit/>
          </a:bodyPr>
          <a:lstStyle/>
          <a:p>
            <a:pPr algn="just">
              <a:lnSpc>
                <a:spcPct val="120000"/>
              </a:lnSpc>
              <a:spcBef>
                <a:spcPct val="50000"/>
              </a:spcBef>
            </a:pPr>
            <a:r>
              <a:rPr lang="tr-TR" sz="2400"/>
              <a:t>Mesela glikojenin sentez ve parçalanmasında rol alan iki enzimin aktivitesi, bir fosforu grubunun bu enzimlerin üzerindeki spesifik bir serin rezidüsüne takılması ile düzenlenir.</a:t>
            </a:r>
          </a:p>
          <a:p>
            <a:pPr algn="just">
              <a:lnSpc>
                <a:spcPct val="120000"/>
              </a:lnSpc>
              <a:spcBef>
                <a:spcPct val="50000"/>
              </a:spcBef>
            </a:pPr>
            <a:r>
              <a:rPr lang="tr-TR" sz="2400"/>
              <a:t> </a:t>
            </a:r>
          </a:p>
          <a:p>
            <a:pPr algn="just">
              <a:lnSpc>
                <a:spcPct val="120000"/>
              </a:lnSpc>
              <a:spcBef>
                <a:spcPct val="50000"/>
              </a:spcBef>
            </a:pPr>
            <a:r>
              <a:rPr lang="tr-TR" sz="2400"/>
              <a:t>Her ikisi de fosforillenir; bu halde birisi aktifleşirken, diğeri inaktif hale geçer.</a:t>
            </a:r>
          </a:p>
          <a:p>
            <a:pPr algn="just">
              <a:lnSpc>
                <a:spcPct val="120000"/>
              </a:lnSpc>
              <a:spcBef>
                <a:spcPct val="50000"/>
              </a:spcBef>
            </a:pPr>
            <a:endParaRPr lang="tr-TR" sz="2400"/>
          </a:p>
          <a:p>
            <a:pPr algn="just">
              <a:lnSpc>
                <a:spcPct val="120000"/>
              </a:lnSpc>
              <a:spcBef>
                <a:spcPct val="50000"/>
              </a:spcBef>
            </a:pPr>
            <a:r>
              <a:rPr lang="tr-TR" sz="2400"/>
              <a:t> Bu modifikasyon fosforil grubunun hidrolizlenmesİyle tersine çevrilebilir. Bu grupların enzimlere kovalent takılması da, başka enzimler tarafından gerçekleştirilmektedir.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ext Box 4"/>
          <p:cNvSpPr txBox="1">
            <a:spLocks noChangeArrowheads="1"/>
          </p:cNvSpPr>
          <p:nvPr/>
        </p:nvSpPr>
        <p:spPr bwMode="auto">
          <a:xfrm>
            <a:off x="2627313" y="2492375"/>
            <a:ext cx="3600450" cy="641350"/>
          </a:xfrm>
          <a:prstGeom prst="rect">
            <a:avLst/>
          </a:prstGeom>
          <a:noFill/>
          <a:ln w="9525">
            <a:noFill/>
            <a:miter lim="800000"/>
            <a:headEnd/>
            <a:tailEnd/>
          </a:ln>
          <a:effectLst/>
        </p:spPr>
        <p:txBody>
          <a:bodyPr>
            <a:spAutoFit/>
          </a:bodyPr>
          <a:lstStyle/>
          <a:p>
            <a:pPr algn="ctr">
              <a:spcBef>
                <a:spcPct val="50000"/>
              </a:spcBef>
            </a:pPr>
            <a:r>
              <a:rPr lang="tr-TR" sz="3600" b="1"/>
              <a:t>HORMONLAR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3" name="Picture 7" descr="adsız"/>
          <p:cNvPicPr>
            <a:picLocks noChangeAspect="1" noChangeArrowheads="1"/>
          </p:cNvPicPr>
          <p:nvPr/>
        </p:nvPicPr>
        <p:blipFill>
          <a:blip r:embed="rId2"/>
          <a:srcRect/>
          <a:stretch>
            <a:fillRect/>
          </a:stretch>
        </p:blipFill>
        <p:spPr bwMode="auto">
          <a:xfrm>
            <a:off x="250825" y="1628775"/>
            <a:ext cx="5761038" cy="5010150"/>
          </a:xfrm>
          <a:prstGeom prst="rect">
            <a:avLst/>
          </a:prstGeom>
          <a:noFill/>
        </p:spPr>
      </p:pic>
      <p:sp>
        <p:nvSpPr>
          <p:cNvPr id="86024" name="Text Box 8"/>
          <p:cNvSpPr txBox="1">
            <a:spLocks noChangeArrowheads="1"/>
          </p:cNvSpPr>
          <p:nvPr/>
        </p:nvSpPr>
        <p:spPr bwMode="auto">
          <a:xfrm>
            <a:off x="1187450" y="333375"/>
            <a:ext cx="6553200" cy="1157288"/>
          </a:xfrm>
          <a:prstGeom prst="rect">
            <a:avLst/>
          </a:prstGeom>
          <a:noFill/>
          <a:ln w="9525">
            <a:noFill/>
            <a:miter lim="800000"/>
            <a:headEnd/>
            <a:tailEnd/>
          </a:ln>
          <a:effectLst/>
        </p:spPr>
        <p:txBody>
          <a:bodyPr>
            <a:spAutoFit/>
          </a:bodyPr>
          <a:lstStyle/>
          <a:p>
            <a:pPr algn="just">
              <a:spcBef>
                <a:spcPct val="50000"/>
              </a:spcBef>
            </a:pPr>
            <a:r>
              <a:rPr lang="tr-TR" sz="2200"/>
              <a:t>Bazı enzimlerin spesifikliği fizyolojik kontrol altındadır </a:t>
            </a:r>
            <a:r>
              <a:rPr lang="tr-TR" sz="2400"/>
              <a:t>Mesela, süt bezlerindeki laktozun sentezini ele alalım </a:t>
            </a:r>
          </a:p>
        </p:txBody>
      </p:sp>
      <p:sp>
        <p:nvSpPr>
          <p:cNvPr id="86026" name="Text Box 10"/>
          <p:cNvSpPr txBox="1">
            <a:spLocks noChangeArrowheads="1"/>
          </p:cNvSpPr>
          <p:nvPr/>
        </p:nvSpPr>
        <p:spPr bwMode="auto">
          <a:xfrm>
            <a:off x="4932363" y="4365625"/>
            <a:ext cx="3529012" cy="1917700"/>
          </a:xfrm>
          <a:prstGeom prst="rect">
            <a:avLst/>
          </a:prstGeom>
          <a:noFill/>
          <a:ln w="9525">
            <a:noFill/>
            <a:miter lim="800000"/>
            <a:headEnd/>
            <a:tailEnd/>
          </a:ln>
          <a:effectLst/>
        </p:spPr>
        <p:txBody>
          <a:bodyPr>
            <a:spAutoFit/>
          </a:bodyPr>
          <a:lstStyle/>
          <a:p>
            <a:pPr algn="just">
              <a:spcBef>
                <a:spcPct val="50000"/>
              </a:spcBef>
            </a:pPr>
            <a:r>
              <a:rPr lang="tr-TR" sz="2400"/>
              <a:t>Bu sentezi katalizleyen laktoz sentetaz enzimi yapısında, bir katalitik grup, bir de modifiye edici grup ihtiva eder.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1116013" y="836613"/>
            <a:ext cx="7129462" cy="4838700"/>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Katalitik grup, tek başına laktoz sentezleyemez. Onun görevi, kovalent bağlanmış karbohidrat zinciri ihtiva eden bir proteine galaktozun takılmasını katalizlemekdir. </a:t>
            </a:r>
          </a:p>
          <a:p>
            <a:pPr algn="just">
              <a:lnSpc>
                <a:spcPct val="150000"/>
              </a:lnSpc>
              <a:spcBef>
                <a:spcPct val="50000"/>
              </a:spcBef>
            </a:pPr>
            <a:endParaRPr lang="tr-TR" sz="2400"/>
          </a:p>
          <a:p>
            <a:pPr algn="just">
              <a:lnSpc>
                <a:spcPct val="150000"/>
              </a:lnSpc>
              <a:spcBef>
                <a:spcPct val="50000"/>
              </a:spcBef>
            </a:pPr>
            <a:r>
              <a:rPr lang="tr-TR" sz="2400"/>
              <a:t>Modifiye edici grup ise, katalitik bölgenin özelliklerini değiştirerek onu galaktoza glukoz takarak laktoz sentezleyecek şekle sokar,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971550" y="836613"/>
            <a:ext cx="7345363" cy="5349875"/>
          </a:xfrm>
          <a:prstGeom prst="rect">
            <a:avLst/>
          </a:prstGeom>
          <a:noFill/>
          <a:ln w="9525">
            <a:noFill/>
            <a:miter lim="800000"/>
            <a:headEnd/>
            <a:tailEnd/>
          </a:ln>
          <a:effectLst/>
        </p:spPr>
        <p:txBody>
          <a:bodyPr>
            <a:spAutoFit/>
          </a:bodyPr>
          <a:lstStyle/>
          <a:p>
            <a:pPr algn="just">
              <a:lnSpc>
                <a:spcPct val="160000"/>
              </a:lnSpc>
            </a:pPr>
            <a:r>
              <a:rPr lang="tr-TR" sz="2400"/>
              <a:t>Modifiye edici grubun seviyesi hormonal kontrol altındadır. Gebelik esnasında süt bezlerinde katalitik grup sentezlenirken, az miktarda modifiye edici grup yapılır. Doğum esnasında hormonal seviyelerde çok büyük değişmeler olur ve çok miktarda modifiye edici grup sentezlenir. Bu da katalitik grupla birleşerek büyük miktarda</a:t>
            </a:r>
            <a:br>
              <a:rPr lang="tr-TR" sz="2400"/>
            </a:br>
            <a:r>
              <a:rPr lang="tr-TR" sz="2400"/>
              <a:t>laktoz sentezleyen aktif laktoz sentetaz kompleksini meydana getirir.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1476375" y="1700213"/>
            <a:ext cx="6408738" cy="3414712"/>
          </a:xfrm>
          <a:prstGeom prst="rect">
            <a:avLst/>
          </a:prstGeom>
          <a:noFill/>
          <a:ln w="9525">
            <a:noFill/>
            <a:miter lim="800000"/>
            <a:headEnd/>
            <a:tailEnd/>
          </a:ln>
          <a:effectLst/>
        </p:spPr>
        <p:txBody>
          <a:bodyPr>
            <a:spAutoFit/>
          </a:bodyPr>
          <a:lstStyle/>
          <a:p>
            <a:pPr algn="just">
              <a:lnSpc>
                <a:spcPct val="190000"/>
              </a:lnSpc>
            </a:pPr>
            <a:r>
              <a:rPr lang="tr-TR" sz="2400"/>
              <a:t>Bu sistem açık olarak bazı hormonların fizyolojik etkilerini, enzimlerin spesifikliklerini değiştirerek gösterdiklerini ortaya çıkarmaktadır.</a:t>
            </a:r>
          </a:p>
          <a:p>
            <a:pPr>
              <a:spcBef>
                <a:spcPct val="50000"/>
              </a:spcBef>
            </a:pPr>
            <a:endParaRPr lang="tr-T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331913" y="1412875"/>
            <a:ext cx="6696075" cy="3013075"/>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Bir enzimin aktif bölgesi, substratları (varsa kofaktörleri) bağlayan ve bağ yapım ile yıkımında görev yapan rezidüleri kapsar. </a:t>
            </a:r>
          </a:p>
          <a:p>
            <a:pPr algn="just">
              <a:lnSpc>
                <a:spcPct val="150000"/>
              </a:lnSpc>
              <a:spcBef>
                <a:spcPct val="50000"/>
              </a:spcBef>
            </a:pPr>
            <a:endParaRPr lang="tr-TR" sz="2400"/>
          </a:p>
          <a:p>
            <a:pPr algn="just">
              <a:spcBef>
                <a:spcPct val="50000"/>
              </a:spcBef>
            </a:pPr>
            <a:r>
              <a:rPr lang="tr-TR" sz="2400"/>
              <a:t>Bunlara katalitik grup adı da verilir.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1476375" y="2420938"/>
            <a:ext cx="6119813" cy="1520825"/>
          </a:xfrm>
          <a:prstGeom prst="rect">
            <a:avLst/>
          </a:prstGeom>
          <a:noFill/>
          <a:ln w="9525">
            <a:noFill/>
            <a:miter lim="800000"/>
            <a:headEnd/>
            <a:tailEnd/>
          </a:ln>
          <a:effectLst/>
        </p:spPr>
        <p:txBody>
          <a:bodyPr>
            <a:spAutoFit/>
          </a:bodyPr>
          <a:lstStyle/>
          <a:p>
            <a:pPr algn="ctr">
              <a:lnSpc>
                <a:spcPct val="130000"/>
              </a:lnSpc>
              <a:spcBef>
                <a:spcPct val="50000"/>
              </a:spcBef>
            </a:pPr>
            <a:r>
              <a:rPr lang="tr-TR" sz="3600" b="1"/>
              <a:t>İZOENZİMLER (İZOZİMLER)</a:t>
            </a:r>
            <a:r>
              <a:rPr lang="tr-TR" sz="360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1331913" y="1125538"/>
            <a:ext cx="6553200" cy="4181475"/>
          </a:xfrm>
          <a:prstGeom prst="rect">
            <a:avLst/>
          </a:prstGeom>
          <a:noFill/>
          <a:ln w="9525">
            <a:noFill/>
            <a:miter lim="800000"/>
            <a:headEnd/>
            <a:tailEnd/>
          </a:ln>
          <a:effectLst/>
        </p:spPr>
        <p:txBody>
          <a:bodyPr>
            <a:spAutoFit/>
          </a:bodyPr>
          <a:lstStyle/>
          <a:p>
            <a:pPr algn="just">
              <a:lnSpc>
                <a:spcPct val="160000"/>
              </a:lnSpc>
            </a:pPr>
            <a:r>
              <a:rPr lang="tr-TR" sz="2400"/>
              <a:t>Bir canlı türünde aynı reaksiyonu katalizleyen ve farklı kimyasal yapıya sahip enzimlere </a:t>
            </a:r>
            <a:r>
              <a:rPr lang="tr-TR" sz="2400" b="1">
                <a:solidFill>
                  <a:srgbClr val="FF3399"/>
                </a:solidFill>
              </a:rPr>
              <a:t>İZOENZİM </a:t>
            </a:r>
            <a:r>
              <a:rPr lang="tr-TR" sz="2400"/>
              <a:t>adı verilir.</a:t>
            </a:r>
          </a:p>
          <a:p>
            <a:pPr algn="just">
              <a:lnSpc>
                <a:spcPct val="160000"/>
              </a:lnSpc>
            </a:pPr>
            <a:endParaRPr lang="tr-TR" sz="2400"/>
          </a:p>
          <a:p>
            <a:pPr algn="just">
              <a:lnSpc>
                <a:spcPct val="160000"/>
              </a:lnSpc>
            </a:pPr>
            <a:r>
              <a:rPr lang="tr-TR" sz="2400"/>
              <a:t>İzoenzimlerin aktiviteleri farklı; substrat, kofaktör ve inhibitörlere afiniteleri değişik olabilir.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1187450" y="476250"/>
            <a:ext cx="6913563" cy="1114425"/>
          </a:xfrm>
          <a:prstGeom prst="rect">
            <a:avLst/>
          </a:prstGeom>
          <a:noFill/>
          <a:ln w="9525">
            <a:noFill/>
            <a:miter lim="800000"/>
            <a:headEnd/>
            <a:tailEnd/>
          </a:ln>
          <a:effectLst/>
        </p:spPr>
        <p:txBody>
          <a:bodyPr>
            <a:spAutoFit/>
          </a:bodyPr>
          <a:lstStyle/>
          <a:p>
            <a:pPr algn="just">
              <a:lnSpc>
                <a:spcPct val="140000"/>
              </a:lnSpc>
            </a:pPr>
            <a:r>
              <a:rPr lang="tr-TR" sz="2400"/>
              <a:t>İzoenzimleri en çok incelenen enzim, laktat dehidrogenaz (LDH)'dır. </a:t>
            </a:r>
          </a:p>
        </p:txBody>
      </p:sp>
      <p:sp>
        <p:nvSpPr>
          <p:cNvPr id="73733" name="AutoShape 5"/>
          <p:cNvSpPr>
            <a:spLocks noChangeArrowheads="1"/>
          </p:cNvSpPr>
          <p:nvPr/>
        </p:nvSpPr>
        <p:spPr bwMode="auto">
          <a:xfrm>
            <a:off x="684213" y="2565400"/>
            <a:ext cx="4895850" cy="1944688"/>
          </a:xfrm>
          <a:prstGeom prst="wedgeRoundRectCallout">
            <a:avLst>
              <a:gd name="adj1" fmla="val 29542"/>
              <a:gd name="adj2" fmla="val -96694"/>
              <a:gd name="adj3" fmla="val 16667"/>
            </a:avLst>
          </a:prstGeom>
          <a:solidFill>
            <a:srgbClr val="F9FED4"/>
          </a:solidFill>
          <a:ln w="9525">
            <a:solidFill>
              <a:schemeClr val="tx1"/>
            </a:solidFill>
            <a:miter lim="800000"/>
            <a:headEnd/>
            <a:tailEnd/>
          </a:ln>
          <a:effectLst/>
        </p:spPr>
        <p:txBody>
          <a:bodyPr/>
          <a:lstStyle/>
          <a:p>
            <a:pPr algn="ctr"/>
            <a:endParaRPr lang="tr-TR" sz="2400"/>
          </a:p>
        </p:txBody>
      </p:sp>
      <p:sp>
        <p:nvSpPr>
          <p:cNvPr id="73734" name="Text Box 6"/>
          <p:cNvSpPr txBox="1">
            <a:spLocks noChangeArrowheads="1"/>
          </p:cNvSpPr>
          <p:nvPr/>
        </p:nvSpPr>
        <p:spPr bwMode="auto">
          <a:xfrm>
            <a:off x="755650" y="2708275"/>
            <a:ext cx="4681538" cy="1516063"/>
          </a:xfrm>
          <a:prstGeom prst="rect">
            <a:avLst/>
          </a:prstGeom>
          <a:noFill/>
          <a:ln w="9525">
            <a:noFill/>
            <a:miter lim="800000"/>
            <a:headEnd/>
            <a:tailEnd/>
          </a:ln>
          <a:effectLst/>
        </p:spPr>
        <p:txBody>
          <a:bodyPr>
            <a:spAutoFit/>
          </a:bodyPr>
          <a:lstStyle/>
          <a:p>
            <a:pPr algn="just">
              <a:lnSpc>
                <a:spcPct val="130000"/>
              </a:lnSpc>
            </a:pPr>
            <a:r>
              <a:rPr lang="tr-TR" sz="2400"/>
              <a:t>Elektroforetik çalışmalar bu enzimin beş tane izoenzimi olduğunu göstermiştir</a:t>
            </a:r>
          </a:p>
        </p:txBody>
      </p:sp>
      <p:sp>
        <p:nvSpPr>
          <p:cNvPr id="73735" name="Text Box 7"/>
          <p:cNvSpPr txBox="1">
            <a:spLocks noChangeArrowheads="1"/>
          </p:cNvSpPr>
          <p:nvPr/>
        </p:nvSpPr>
        <p:spPr bwMode="auto">
          <a:xfrm>
            <a:off x="971550" y="5084763"/>
            <a:ext cx="7416800" cy="457200"/>
          </a:xfrm>
          <a:prstGeom prst="rect">
            <a:avLst/>
          </a:prstGeom>
          <a:noFill/>
          <a:ln w="9525">
            <a:noFill/>
            <a:miter lim="800000"/>
            <a:headEnd/>
            <a:tailEnd/>
          </a:ln>
          <a:effectLst/>
        </p:spPr>
        <p:txBody>
          <a:bodyPr>
            <a:spAutoFit/>
          </a:bodyPr>
          <a:lstStyle/>
          <a:p>
            <a:pPr>
              <a:spcBef>
                <a:spcPct val="50000"/>
              </a:spcBef>
            </a:pPr>
            <a:r>
              <a:rPr lang="tr-TR" sz="2400"/>
              <a:t>Herbiri dört polipeptid birimi ihtiva eder.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900113" y="692150"/>
            <a:ext cx="7272337" cy="5824538"/>
          </a:xfrm>
          <a:prstGeom prst="rect">
            <a:avLst/>
          </a:prstGeom>
          <a:noFill/>
          <a:ln w="9525">
            <a:noFill/>
            <a:miter lim="800000"/>
            <a:headEnd/>
            <a:tailEnd/>
          </a:ln>
          <a:effectLst/>
        </p:spPr>
        <p:txBody>
          <a:bodyPr>
            <a:spAutoFit/>
          </a:bodyPr>
          <a:lstStyle/>
          <a:p>
            <a:pPr algn="just"/>
            <a:r>
              <a:rPr lang="tr-TR" sz="2400"/>
              <a:t>İki çeşit polipeptid birimi vardır: </a:t>
            </a:r>
          </a:p>
          <a:p>
            <a:pPr algn="just"/>
            <a:endParaRPr lang="tr-TR" sz="2400"/>
          </a:p>
          <a:p>
            <a:pPr algn="just">
              <a:lnSpc>
                <a:spcPct val="120000"/>
              </a:lnSpc>
            </a:pPr>
            <a:r>
              <a:rPr lang="tr-TR" sz="2400"/>
              <a:t>1. H ile gösterilen ve kalp LDH'ında rastlanan birim, </a:t>
            </a:r>
          </a:p>
          <a:p>
            <a:pPr algn="just">
              <a:lnSpc>
                <a:spcPct val="120000"/>
              </a:lnSpc>
            </a:pPr>
            <a:endParaRPr lang="tr-TR" sz="2400"/>
          </a:p>
          <a:p>
            <a:pPr algn="just">
              <a:lnSpc>
                <a:spcPct val="120000"/>
              </a:lnSpc>
            </a:pPr>
            <a:r>
              <a:rPr lang="tr-TR" sz="2400"/>
              <a:t>2. M sembolüne sahip iskelet kası LDH'ında görülen birimdir. </a:t>
            </a:r>
          </a:p>
          <a:p>
            <a:pPr algn="just">
              <a:lnSpc>
                <a:spcPct val="120000"/>
              </a:lnSpc>
            </a:pPr>
            <a:endParaRPr lang="tr-TR" sz="2400"/>
          </a:p>
          <a:p>
            <a:pPr algn="just">
              <a:lnSpc>
                <a:spcPct val="120000"/>
              </a:lnSpc>
            </a:pPr>
            <a:endParaRPr lang="tr-TR" sz="2400"/>
          </a:p>
          <a:p>
            <a:pPr algn="just">
              <a:lnSpc>
                <a:spcPct val="120000"/>
              </a:lnSpc>
            </a:pPr>
            <a:r>
              <a:rPr lang="tr-TR" sz="2400"/>
              <a:t>H ve M polipeptid zincirlerinin amino asit bileşimleri ve amino asit dizilişleri birbirinden oldukça farklıdır.</a:t>
            </a:r>
          </a:p>
          <a:p>
            <a:pPr algn="just">
              <a:lnSpc>
                <a:spcPct val="120000"/>
              </a:lnSpc>
              <a:spcBef>
                <a:spcPct val="50000"/>
              </a:spcBef>
            </a:pPr>
            <a:endParaRPr lang="tr-TR"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1042988" y="476250"/>
            <a:ext cx="7200900" cy="5751513"/>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Genetik araştırmalar bu alt birimlerin iki farklı gen vasıtasıyla şifrelendiğini göstermiştir. </a:t>
            </a:r>
          </a:p>
          <a:p>
            <a:pPr algn="just">
              <a:lnSpc>
                <a:spcPct val="150000"/>
              </a:lnSpc>
              <a:spcBef>
                <a:spcPct val="50000"/>
              </a:spcBef>
            </a:pPr>
            <a:endParaRPr lang="tr-TR" sz="2400"/>
          </a:p>
          <a:p>
            <a:pPr algn="just">
              <a:lnSpc>
                <a:spcPct val="150000"/>
              </a:lnSpc>
              <a:spcBef>
                <a:spcPct val="50000"/>
              </a:spcBef>
            </a:pPr>
            <a:r>
              <a:rPr lang="tr-TR" sz="2400"/>
              <a:t>İki birimden 5 çeşit 4 alt birimli izoenzim oluşabilir: HHHH, HHHM, HHMM, HMMM, MMMM. </a:t>
            </a:r>
          </a:p>
          <a:p>
            <a:pPr algn="just">
              <a:lnSpc>
                <a:spcPct val="150000"/>
              </a:lnSpc>
              <a:spcBef>
                <a:spcPct val="50000"/>
              </a:spcBef>
            </a:pPr>
            <a:endParaRPr lang="tr-TR" sz="2400"/>
          </a:p>
          <a:p>
            <a:pPr algn="just">
              <a:lnSpc>
                <a:spcPct val="150000"/>
              </a:lnSpc>
              <a:spcBef>
                <a:spcPct val="50000"/>
              </a:spcBef>
            </a:pPr>
            <a:r>
              <a:rPr lang="tr-TR" sz="2400"/>
              <a:t>Hayvanların farklı dokularında bu enzimlerin beşine de rastlanmıştır.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a:off x="1187450" y="620713"/>
            <a:ext cx="6840538" cy="5313362"/>
          </a:xfrm>
          <a:prstGeom prst="rect">
            <a:avLst/>
          </a:prstGeom>
          <a:noFill/>
          <a:ln w="9525">
            <a:noFill/>
            <a:miter lim="800000"/>
            <a:headEnd/>
            <a:tailEnd/>
          </a:ln>
          <a:effectLst/>
        </p:spPr>
        <p:txBody>
          <a:bodyPr>
            <a:spAutoFit/>
          </a:bodyPr>
          <a:lstStyle/>
          <a:p>
            <a:pPr algn="just">
              <a:lnSpc>
                <a:spcPct val="130000"/>
              </a:lnSpc>
            </a:pPr>
            <a:r>
              <a:rPr lang="tr-TR" sz="2400"/>
              <a:t>Her iki zincirin biyosentezi ve bu izoenzimlerin belirli bir hücredeki nisbi miktarları genetik kontrol altındadır. </a:t>
            </a:r>
          </a:p>
          <a:p>
            <a:pPr algn="just">
              <a:lnSpc>
                <a:spcPct val="130000"/>
              </a:lnSpc>
            </a:pPr>
            <a:endParaRPr lang="tr-TR" sz="2400"/>
          </a:p>
          <a:p>
            <a:pPr algn="just">
              <a:lnSpc>
                <a:spcPct val="130000"/>
              </a:lnSpc>
            </a:pPr>
            <a:r>
              <a:rPr lang="tr-TR" sz="2400"/>
              <a:t>LDH izoenzimleri kalp ve karaciğer hastalıklarının teşhisinde önemlidir.</a:t>
            </a:r>
          </a:p>
          <a:p>
            <a:pPr algn="just">
              <a:lnSpc>
                <a:spcPct val="130000"/>
              </a:lnSpc>
            </a:pPr>
            <a:endParaRPr lang="tr-TR" sz="2400"/>
          </a:p>
          <a:p>
            <a:pPr algn="just">
              <a:lnSpc>
                <a:spcPct val="130000"/>
              </a:lnSpc>
            </a:pPr>
            <a:r>
              <a:rPr lang="tr-TR" sz="2400"/>
              <a:t>Kan serumunda LDH izoenzim miktarı klinik teşhiste kullanılır. Örnek olarak HHHH ve HHHM izoenzimleri karaciğer hastalıklarında artar.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1116013" y="765175"/>
            <a:ext cx="7056437" cy="4948238"/>
          </a:xfrm>
          <a:prstGeom prst="rect">
            <a:avLst/>
          </a:prstGeom>
          <a:noFill/>
          <a:ln w="9525">
            <a:noFill/>
            <a:miter lim="800000"/>
            <a:headEnd/>
            <a:tailEnd/>
          </a:ln>
          <a:effectLst/>
        </p:spPr>
        <p:txBody>
          <a:bodyPr>
            <a:spAutoFit/>
          </a:bodyPr>
          <a:lstStyle/>
          <a:p>
            <a:pPr algn="just">
              <a:lnSpc>
                <a:spcPct val="160000"/>
              </a:lnSpc>
              <a:spcBef>
                <a:spcPct val="50000"/>
              </a:spcBef>
            </a:pPr>
            <a:r>
              <a:rPr lang="tr-TR" sz="2400"/>
              <a:t>İzoenzimlere bir diğer örnek karbonik anhidraz (CA)verilebilir.</a:t>
            </a:r>
            <a:br>
              <a:rPr lang="tr-TR" sz="2400"/>
            </a:br>
            <a:endParaRPr lang="tr-TR" sz="2400"/>
          </a:p>
          <a:p>
            <a:pPr algn="just">
              <a:lnSpc>
                <a:spcPct val="160000"/>
              </a:lnSpc>
              <a:spcBef>
                <a:spcPct val="50000"/>
              </a:spcBef>
            </a:pPr>
            <a:r>
              <a:rPr lang="tr-TR" sz="2400"/>
              <a:t>CA'nın bir çok canlı türünde CO</a:t>
            </a:r>
            <a:r>
              <a:rPr lang="tr-TR" sz="2400" baseline="-25000"/>
              <a:t>2</a:t>
            </a:r>
            <a:r>
              <a:rPr lang="tr-TR" sz="2400"/>
              <a:t>'nin hidratasyonu ve bikarbonatın</a:t>
            </a:r>
            <a:br>
              <a:rPr lang="tr-TR" sz="2400"/>
            </a:br>
            <a:r>
              <a:rPr lang="tr-TR" sz="2400"/>
              <a:t>dehidratasyonu reaksiyonlarını tersinir olarak katalizleyen çok sayıda</a:t>
            </a:r>
            <a:br>
              <a:rPr lang="tr-TR" sz="2400"/>
            </a:br>
            <a:r>
              <a:rPr lang="tr-TR" sz="2400"/>
              <a:t>izoenzimi mevcuttur.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Text Box 5"/>
          <p:cNvSpPr txBox="1">
            <a:spLocks noChangeArrowheads="1"/>
          </p:cNvSpPr>
          <p:nvPr/>
        </p:nvSpPr>
        <p:spPr bwMode="auto">
          <a:xfrm>
            <a:off x="1331913" y="476250"/>
            <a:ext cx="6480175" cy="5459413"/>
          </a:xfrm>
          <a:prstGeom prst="rect">
            <a:avLst/>
          </a:prstGeom>
          <a:noFill/>
          <a:ln w="9525">
            <a:noFill/>
            <a:miter lim="800000"/>
            <a:headEnd/>
            <a:tailEnd/>
          </a:ln>
          <a:effectLst/>
        </p:spPr>
        <p:txBody>
          <a:bodyPr>
            <a:spAutoFit/>
          </a:bodyPr>
          <a:lstStyle/>
          <a:p>
            <a:pPr algn="just">
              <a:lnSpc>
                <a:spcPct val="120000"/>
              </a:lnSpc>
              <a:spcBef>
                <a:spcPct val="50000"/>
              </a:spcBef>
            </a:pPr>
            <a:r>
              <a:rPr lang="tr-TR" sz="2400"/>
              <a:t>Bugüne kadar memeli hayvanlar için; eritrsitlerde (CA-I ve CA-II), iskelet kasındsa (CA-III), insan öbreğinde (CA IV), belirli okuların mitekondrilerinde (CA-V), tükrük bezlerinde (CA-VI) ve sitezolde (CA VII) krbonik anhidraz izoenzimleri belirlenmiştir</a:t>
            </a:r>
          </a:p>
          <a:p>
            <a:pPr algn="just">
              <a:spcBef>
                <a:spcPct val="50000"/>
              </a:spcBef>
            </a:pPr>
            <a:endParaRPr lang="tr-TR" sz="2400"/>
          </a:p>
          <a:p>
            <a:pPr algn="just">
              <a:lnSpc>
                <a:spcPct val="120000"/>
              </a:lnSpc>
            </a:pPr>
            <a:r>
              <a:rPr lang="tr-TR" sz="2400"/>
              <a:t>Genelde tek polipeptid yapıya sahip olan bu izoenzimlerin yanında bitkilerde</a:t>
            </a:r>
            <a:br>
              <a:rPr lang="tr-TR" sz="2400"/>
            </a:br>
            <a:r>
              <a:rPr lang="tr-TR" sz="2400"/>
              <a:t>oligomerik yapıda CA izoenzimlerine rastlanmıştır.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5"/>
          <p:cNvSpPr txBox="1">
            <a:spLocks noChangeArrowheads="1"/>
          </p:cNvSpPr>
          <p:nvPr/>
        </p:nvSpPr>
        <p:spPr bwMode="auto">
          <a:xfrm>
            <a:off x="1258888" y="836613"/>
            <a:ext cx="6840537" cy="4838700"/>
          </a:xfrm>
          <a:prstGeom prst="rect">
            <a:avLst/>
          </a:prstGeom>
          <a:noFill/>
          <a:ln w="9525">
            <a:noFill/>
            <a:miter lim="800000"/>
            <a:headEnd/>
            <a:tailEnd/>
          </a:ln>
          <a:effectLst/>
        </p:spPr>
        <p:txBody>
          <a:bodyPr>
            <a:spAutoFit/>
          </a:bodyPr>
          <a:lstStyle/>
          <a:p>
            <a:pPr algn="just">
              <a:lnSpc>
                <a:spcPct val="150000"/>
              </a:lnSpc>
              <a:spcBef>
                <a:spcPct val="50000"/>
              </a:spcBef>
            </a:pPr>
            <a:r>
              <a:rPr lang="tr-TR" sz="2400"/>
              <a:t>Bugün, birçok enzimin izoenzimleri bilinmektedir. Bunların çoğu farklı polipeptid zincirlerinin değişik kombinasyonundan ibarettir. </a:t>
            </a:r>
          </a:p>
          <a:p>
            <a:pPr algn="just">
              <a:lnSpc>
                <a:spcPct val="150000"/>
              </a:lnSpc>
              <a:spcBef>
                <a:spcPct val="50000"/>
              </a:spcBef>
            </a:pPr>
            <a:endParaRPr lang="tr-TR" sz="2400"/>
          </a:p>
          <a:p>
            <a:pPr algn="just">
              <a:lnSpc>
                <a:spcPct val="150000"/>
              </a:lnSpc>
              <a:spcBef>
                <a:spcPct val="50000"/>
              </a:spcBef>
            </a:pPr>
            <a:r>
              <a:rPr lang="tr-TR" sz="2400"/>
              <a:t>Birçok allosterik enzimlerin de, allosterik modülatörlerine karşı farklı duyarlılıkta iki veya daha fazla izoenzimleri bulunmuştur.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755650" y="333375"/>
            <a:ext cx="7777163" cy="1406525"/>
          </a:xfrm>
          <a:prstGeom prst="rect">
            <a:avLst/>
          </a:prstGeom>
          <a:noFill/>
          <a:ln w="9525">
            <a:noFill/>
            <a:miter lim="800000"/>
            <a:headEnd/>
            <a:tailEnd/>
          </a:ln>
          <a:effectLst/>
        </p:spPr>
        <p:txBody>
          <a:bodyPr>
            <a:spAutoFit/>
          </a:bodyPr>
          <a:lstStyle/>
          <a:p>
            <a:pPr algn="just">
              <a:lnSpc>
                <a:spcPct val="120000"/>
              </a:lnSpc>
              <a:spcBef>
                <a:spcPct val="50000"/>
              </a:spcBef>
            </a:pPr>
            <a:r>
              <a:rPr lang="tr-TR" sz="2400"/>
              <a:t>Enzimlerin yapı, spesifiklik ve kataliz özellikleri farklı farklı olmasına rağmen, aktif bölgelerinin ortak özellikleri şunlardır;</a:t>
            </a:r>
          </a:p>
        </p:txBody>
      </p:sp>
      <p:sp>
        <p:nvSpPr>
          <p:cNvPr id="33797" name="Text Box 5"/>
          <p:cNvSpPr txBox="1">
            <a:spLocks noChangeArrowheads="1"/>
          </p:cNvSpPr>
          <p:nvPr/>
        </p:nvSpPr>
        <p:spPr bwMode="auto">
          <a:xfrm>
            <a:off x="1187450" y="2276475"/>
            <a:ext cx="6769100" cy="4035425"/>
          </a:xfrm>
          <a:prstGeom prst="rect">
            <a:avLst/>
          </a:prstGeom>
          <a:noFill/>
          <a:ln w="9525">
            <a:noFill/>
            <a:miter lim="800000"/>
            <a:headEnd/>
            <a:tailEnd/>
          </a:ln>
          <a:effectLst/>
        </p:spPr>
        <p:txBody>
          <a:bodyPr>
            <a:spAutoFit/>
          </a:bodyPr>
          <a:lstStyle/>
          <a:p>
            <a:pPr algn="just">
              <a:lnSpc>
                <a:spcPct val="180000"/>
              </a:lnSpc>
            </a:pPr>
            <a:r>
              <a:rPr lang="tr-TR" sz="2400"/>
              <a:t>1. Aktif bölge, enzimin toplam hacmine oranla küçük bir kısmını oluşturur. Enzimdeki amino asitlerin birçoğu substratla temas halinde değildir. Bu durum enzim moleküllerinde aktif bölge dışında kalan amino asitlerinin ne işe yaradığı sorusunu ortaya çıkarır.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4"/>
          <p:cNvSpPr txBox="1">
            <a:spLocks noChangeArrowheads="1"/>
          </p:cNvSpPr>
          <p:nvPr/>
        </p:nvSpPr>
        <p:spPr bwMode="auto">
          <a:xfrm>
            <a:off x="1187450" y="1196975"/>
            <a:ext cx="6697663" cy="3743325"/>
          </a:xfrm>
          <a:prstGeom prst="rect">
            <a:avLst/>
          </a:prstGeom>
          <a:noFill/>
          <a:ln w="9525">
            <a:noFill/>
            <a:miter lim="800000"/>
            <a:headEnd/>
            <a:tailEnd/>
          </a:ln>
          <a:effectLst/>
        </p:spPr>
        <p:txBody>
          <a:bodyPr>
            <a:spAutoFit/>
          </a:bodyPr>
          <a:lstStyle/>
          <a:p>
            <a:pPr algn="just">
              <a:lnSpc>
                <a:spcPct val="200000"/>
              </a:lnSpc>
              <a:spcBef>
                <a:spcPct val="50000"/>
              </a:spcBef>
            </a:pPr>
            <a:r>
              <a:rPr lang="tr-TR" sz="2400"/>
              <a:t>2. Aktif bölge bir nokta, bir çizgi ve hatta bir yüzey olmayıp, üç boyutlu bir yapıdır. Enzimin lineer yapısının değişik noktalarında bulunan grupların biraraya gelerek oluşturdukları üç boyutlu karmaşık bir bölgedir.</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2510</Words>
  <Application>Microsoft Office PowerPoint</Application>
  <PresentationFormat>Ekran Gösterisi (4:3)</PresentationFormat>
  <Paragraphs>230</Paragraphs>
  <Slides>78</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78</vt:i4>
      </vt:variant>
    </vt:vector>
  </HeadingPairs>
  <TitlesOfParts>
    <vt:vector size="80" baseType="lpstr">
      <vt:lpstr>Ofis Teması</vt:lpstr>
      <vt:lpstr>Microsoft Photo Editor 3.0 Photo</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pinar</dc:creator>
  <cp:lastModifiedBy>pinar</cp:lastModifiedBy>
  <cp:revision>1</cp:revision>
  <dcterms:created xsi:type="dcterms:W3CDTF">2018-10-16T09:08:56Z</dcterms:created>
  <dcterms:modified xsi:type="dcterms:W3CDTF">2018-10-16T09:09:13Z</dcterms:modified>
</cp:coreProperties>
</file>