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67" r:id="rId2"/>
    <p:sldId id="275" r:id="rId3"/>
    <p:sldId id="317" r:id="rId4"/>
    <p:sldId id="282" r:id="rId5"/>
    <p:sldId id="342" r:id="rId6"/>
    <p:sldId id="285" r:id="rId7"/>
    <p:sldId id="318" r:id="rId8"/>
    <p:sldId id="319" r:id="rId9"/>
    <p:sldId id="272" r:id="rId10"/>
    <p:sldId id="314" r:id="rId11"/>
    <p:sldId id="287" r:id="rId12"/>
    <p:sldId id="289" r:id="rId13"/>
    <p:sldId id="347" r:id="rId14"/>
    <p:sldId id="288" r:id="rId15"/>
    <p:sldId id="340" r:id="rId16"/>
    <p:sldId id="290" r:id="rId17"/>
    <p:sldId id="315" r:id="rId18"/>
    <p:sldId id="320" r:id="rId19"/>
    <p:sldId id="304" r:id="rId20"/>
    <p:sldId id="305" r:id="rId21"/>
    <p:sldId id="306" r:id="rId22"/>
    <p:sldId id="307" r:id="rId23"/>
    <p:sldId id="338" r:id="rId24"/>
    <p:sldId id="339" r:id="rId25"/>
    <p:sldId id="322" r:id="rId26"/>
    <p:sldId id="323" r:id="rId27"/>
    <p:sldId id="325" r:id="rId2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0DC"/>
    <a:srgbClr val="FF0000"/>
    <a:srgbClr val="0066FF"/>
    <a:srgbClr val="1B72C9"/>
    <a:srgbClr val="0000FF"/>
    <a:srgbClr val="3333FF"/>
    <a:srgbClr val="DC08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377" autoAdjust="0"/>
  </p:normalViewPr>
  <p:slideViewPr>
    <p:cSldViewPr>
      <p:cViewPr varScale="1">
        <p:scale>
          <a:sx n="63" d="100"/>
          <a:sy n="63" d="100"/>
        </p:scale>
        <p:origin x="-1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tr-T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tr-TR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tr-TR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2C027D2-AE88-4F93-ADC3-646CCA2D56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tr-T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tr-T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tr-TR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8A2D453-2A5E-4D78-86B2-1D1555882E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A35BF-7C0B-458E-B066-55D4019268AF}" type="slidenum">
              <a:rPr lang="en-US"/>
              <a:pPr/>
              <a:t>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300" indent="-241300" eaLnBrk="1" hangingPunct="1"/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F9632-0915-48FE-B379-29A0DE949E65}" type="slidenum">
              <a:rPr lang="en-US"/>
              <a:pPr/>
              <a:t>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FIGURE 2-5 Directionality of the hydrogen bond.</a:t>
            </a:r>
            <a:r>
              <a:rPr lang="en-US" dirty="0" smtClean="0"/>
              <a:t> The attraction between the partial electric charges (see Figure 2-1) is greatest when the three atoms involved in the bond (in this case O, H, and O) lie in a straight line. When the hydrogen-bonded moieties are structurally constrained (when they are parts of a single protein molecule, for example), this ideal geometry may not be possible and the resulting hydrogen bond is weaker.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66CD1-051D-4BC2-A68F-958F4E178298}" type="slidenum">
              <a:rPr lang="en-US"/>
              <a:pPr/>
              <a:t>13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FIGURE 2-1a Structure of the water molecule.</a:t>
            </a:r>
            <a:r>
              <a:rPr lang="en-US" dirty="0" smtClean="0"/>
              <a:t> (a) The dipolar nature of the H</a:t>
            </a:r>
            <a:r>
              <a:rPr lang="en-US" baseline="-25000" dirty="0" smtClean="0"/>
              <a:t>2</a:t>
            </a:r>
            <a:r>
              <a:rPr lang="en-US" dirty="0" smtClean="0"/>
              <a:t>O molecule is shown in a ball-and-stick model; the dashed lines represent the nonbonding </a:t>
            </a:r>
            <a:r>
              <a:rPr lang="en-US" dirty="0" err="1" smtClean="0"/>
              <a:t>orbitals</a:t>
            </a:r>
            <a:r>
              <a:rPr lang="en-US" dirty="0" smtClean="0"/>
              <a:t>. There is a nearly tetrahedral arrangement of the outer-shell electron pairs around the oxygen atom; the two hydrogen atoms have localized partial positive charges (</a:t>
            </a:r>
            <a:r>
              <a:rPr lang="en-US" i="1" dirty="0" smtClean="0">
                <a:latin typeface="Symbol" charset="2"/>
                <a:sym typeface="Symbol" charset="2"/>
              </a:rPr>
              <a:t>δ</a:t>
            </a:r>
            <a:r>
              <a:rPr lang="en-US" baseline="30000" dirty="0" smtClean="0"/>
              <a:t>+</a:t>
            </a:r>
            <a:r>
              <a:rPr lang="en-US" dirty="0" smtClean="0"/>
              <a:t>) and the oxygen atom has a partial negative charge (</a:t>
            </a:r>
            <a:r>
              <a:rPr lang="en-US" i="1" dirty="0" smtClean="0">
                <a:latin typeface="Symbol" charset="2"/>
                <a:sym typeface="Symbol" charset="2"/>
              </a:rPr>
              <a:t>δ</a:t>
            </a:r>
            <a:r>
              <a:rPr lang="en-US" baseline="30000" dirty="0" smtClean="0"/>
              <a:t>–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2B274-99D6-4C5C-9366-2EA35FE87CA9}" type="slidenum">
              <a:rPr lang="en-US"/>
              <a:pPr/>
              <a:t>16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EA1F6-4897-4D9A-9896-539DF92992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821FA-58AD-4BA0-861D-31C5171B63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1A450-8A2E-4AD0-89B8-316C682E0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9CE19-7CFB-42A3-8C41-B4F36BB79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487E0-711C-41FA-A88B-91487D8FB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7483B-20F4-4F6B-8611-BDD72C87F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F7D88-6E4E-439C-B7B2-CF7DE94BE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D0E8E-77DD-4885-AB81-57A68954C1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48714-3040-46BF-9FBF-4F0DD6692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68884-FDA5-478A-B451-F10ABF1B28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E0356-B86B-4387-9F77-F29A7AD356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59EE6-8C01-4D41-90C3-C4F0000EA9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C6DF5-1987-4BE0-8BFD-AFE94F2F4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D7C78-F2E7-4D68-ABC6-96DE9F51A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2C584-927B-42ED-A1FE-7F3E8CC6A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4DD4F-6DF8-4F85-956D-88E1BB3DD5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EC8442-6F3D-4A33-AEA9-9C5884FF06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Untitled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91440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BABEBF"/>
                </a:solidFill>
                <a:cs typeface="Arial" charset="0"/>
              </a:rPr>
              <a:t>Water and Aqueous Solutions</a:t>
            </a:r>
            <a:endParaRPr lang="tr-TR" sz="4000" dirty="0" smtClean="0">
              <a:solidFill>
                <a:srgbClr val="BABEBF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tr-TR" sz="4000" dirty="0" smtClean="0">
              <a:solidFill>
                <a:srgbClr val="BABEBF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4000" dirty="0" err="1" smtClean="0">
                <a:solidFill>
                  <a:srgbClr val="BABEBF"/>
                </a:solidFill>
                <a:cs typeface="Arial" charset="0"/>
              </a:rPr>
              <a:t>Lecture</a:t>
            </a:r>
            <a:r>
              <a:rPr lang="tr-TR" sz="4000" dirty="0" smtClean="0">
                <a:solidFill>
                  <a:srgbClr val="BABEBF"/>
                </a:solidFill>
                <a:cs typeface="Arial" charset="0"/>
              </a:rPr>
              <a:t> 2</a:t>
            </a:r>
            <a:endParaRPr lang="en-US" sz="4000" dirty="0" smtClean="0">
              <a:solidFill>
                <a:srgbClr val="BABEBF"/>
              </a:solidFill>
              <a:cs typeface="Arial" charset="0"/>
            </a:endParaRP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3538538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20486" name="Text Box 15"/>
          <p:cNvSpPr txBox="1">
            <a:spLocks noChangeArrowheads="1"/>
          </p:cNvSpPr>
          <p:nvPr/>
        </p:nvSpPr>
        <p:spPr bwMode="auto">
          <a:xfrm>
            <a:off x="1066800" y="51054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78C5E1"/>
                </a:solidFill>
              </a:rPr>
              <a:t>                                                                   © 2009 W. H. Freeman and 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Biochemical Significance of Van der Waals Interactions</a:t>
            </a:r>
            <a:r>
              <a:rPr lang="en-US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057400"/>
            <a:ext cx="8610600" cy="17526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dirty="0" smtClean="0"/>
              <a:t> Weak individually</a:t>
            </a:r>
          </a:p>
          <a:p>
            <a:pPr lvl="1" algn="l" eaLnBrk="1" hangingPunct="1">
              <a:buFontTx/>
              <a:buChar char="–"/>
            </a:pPr>
            <a:r>
              <a:rPr lang="en-US" dirty="0" smtClean="0"/>
              <a:t>Easily broken, reversible</a:t>
            </a:r>
          </a:p>
          <a:p>
            <a:pPr algn="l" eaLnBrk="1" hangingPunct="1">
              <a:buFontTx/>
              <a:buChar char="•"/>
            </a:pPr>
            <a:r>
              <a:rPr lang="en-US" dirty="0" smtClean="0"/>
              <a:t> Universal:</a:t>
            </a:r>
          </a:p>
          <a:p>
            <a:pPr lvl="1" algn="l" eaLnBrk="1" hangingPunct="1">
              <a:buFontTx/>
              <a:buChar char="–"/>
            </a:pPr>
            <a:r>
              <a:rPr lang="en-US" dirty="0" smtClean="0"/>
              <a:t>Occur between any two atoms that are near each other</a:t>
            </a:r>
          </a:p>
          <a:p>
            <a:pPr algn="l" eaLnBrk="1" hangingPunct="1">
              <a:buFontTx/>
              <a:buChar char="•"/>
            </a:pPr>
            <a:r>
              <a:rPr lang="en-US" dirty="0" smtClean="0"/>
              <a:t> Importance</a:t>
            </a:r>
          </a:p>
          <a:p>
            <a:pPr lvl="1" algn="l" eaLnBrk="1" hangingPunct="1">
              <a:buFontTx/>
              <a:buChar char="–"/>
            </a:pPr>
            <a:r>
              <a:rPr lang="en-US" dirty="0" smtClean="0"/>
              <a:t> determines </a:t>
            </a:r>
            <a:r>
              <a:rPr lang="en-US" dirty="0" err="1" smtClean="0"/>
              <a:t>steric</a:t>
            </a:r>
            <a:r>
              <a:rPr lang="en-US" dirty="0" smtClean="0"/>
              <a:t> </a:t>
            </a:r>
            <a:r>
              <a:rPr lang="en-US" dirty="0" err="1" smtClean="0"/>
              <a:t>complementarity</a:t>
            </a:r>
            <a:endParaRPr lang="en-US" dirty="0" smtClean="0"/>
          </a:p>
          <a:p>
            <a:pPr lvl="1" algn="l" eaLnBrk="1" hangingPunct="1">
              <a:buFontTx/>
              <a:buChar char="–"/>
            </a:pPr>
            <a:r>
              <a:rPr lang="en-US" dirty="0" smtClean="0"/>
              <a:t> stabilizes biological macromolecules </a:t>
            </a:r>
            <a:r>
              <a:rPr lang="en-US" sz="1800" dirty="0" smtClean="0"/>
              <a:t>(stacking in DNA)</a:t>
            </a:r>
          </a:p>
          <a:p>
            <a:pPr lvl="1" algn="l" eaLnBrk="1" hangingPunct="1">
              <a:buFontTx/>
              <a:buChar char="–"/>
            </a:pPr>
            <a:r>
              <a:rPr lang="en-US" dirty="0" smtClean="0"/>
              <a:t> facilitates binding of </a:t>
            </a:r>
            <a:r>
              <a:rPr lang="en-US" dirty="0" err="1" smtClean="0"/>
              <a:t>polarizable</a:t>
            </a:r>
            <a:r>
              <a:rPr lang="en-US" dirty="0" smtClean="0"/>
              <a:t> </a:t>
            </a:r>
            <a:r>
              <a:rPr lang="en-US" dirty="0" err="1" smtClean="0"/>
              <a:t>ligands</a:t>
            </a:r>
            <a:endParaRPr lang="en-US" dirty="0" smtClean="0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609600" y="16764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Water is the Medium for Life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8768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Life evolved in water (UV protection)</a:t>
            </a:r>
          </a:p>
          <a:p>
            <a:pPr eaLnBrk="1" hangingPunct="1"/>
            <a:r>
              <a:rPr lang="en-US" dirty="0" smtClean="0"/>
              <a:t>Organisms typically contain 70-90% water</a:t>
            </a:r>
          </a:p>
          <a:p>
            <a:pPr eaLnBrk="1" hangingPunct="1"/>
            <a:r>
              <a:rPr lang="en-US" dirty="0" smtClean="0"/>
              <a:t>Chemical reactions occur in aqueous milieu</a:t>
            </a:r>
          </a:p>
          <a:p>
            <a:pPr eaLnBrk="1" hangingPunct="1"/>
            <a:r>
              <a:rPr lang="en-US" dirty="0" smtClean="0"/>
              <a:t>Water is a critical determinant of the structure and function of proteins, nucleic acids, and membranes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685800" y="12954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5" name="Picture 2" descr="unnumbered 2 p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438400"/>
            <a:ext cx="2910006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Structure of the Water Molecule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676400"/>
            <a:ext cx="838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Octet rule dictates that there are four</a:t>
            </a:r>
            <a:r>
              <a:rPr lang="tr-TR" sz="2400" dirty="0" smtClean="0"/>
              <a:t> </a:t>
            </a:r>
            <a:r>
              <a:rPr lang="en-US" sz="2400" dirty="0" smtClean="0"/>
              <a:t>electron pairs around an oxygen atom 	in water.  These electrons are on four 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Two of these pairs covalently link two hydrogen atoms to a central oxygen atom.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two remaining pairs remain nonbonding (lone pairs)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Water geometry is a distorted tetrahedron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err="1" smtClean="0"/>
              <a:t>electronegativity</a:t>
            </a:r>
            <a:r>
              <a:rPr lang="en-US" sz="2400" dirty="0" smtClean="0"/>
              <a:t> of the oxygen atom induces a net dipole moment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Because of the dipole moment, water can serve as both a hydrogen bond donor and acceptor.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609600" y="15240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gure 2-0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0400" y="165100"/>
            <a:ext cx="52832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5486400" y="304800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dipolar nature of the H</a:t>
            </a:r>
            <a:r>
              <a:rPr lang="en-US" b="1" baseline="-25000" dirty="0" smtClean="0"/>
              <a:t>2</a:t>
            </a:r>
            <a:r>
              <a:rPr lang="en-US" b="1" dirty="0" smtClean="0"/>
              <a:t>O molecule 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Hydrogen Bonding in Water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371600"/>
            <a:ext cx="8077200" cy="51054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2400" dirty="0" smtClean="0">
                <a:latin typeface="Palatino" charset="0"/>
              </a:rPr>
              <a:t>Water can serve as both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dirty="0" smtClean="0">
                <a:latin typeface="Palatino" charset="0"/>
              </a:rPr>
              <a:t>an H donor and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dirty="0" smtClean="0">
                <a:latin typeface="Palatino" charset="0"/>
              </a:rPr>
              <a:t>an H acceptor</a:t>
            </a:r>
          </a:p>
          <a:p>
            <a:pPr eaLnBrk="1" hangingPunct="1">
              <a:lnSpc>
                <a:spcPct val="105000"/>
              </a:lnSpc>
            </a:pPr>
            <a:r>
              <a:rPr lang="en-US" sz="2400" dirty="0" smtClean="0">
                <a:latin typeface="Palatino" charset="0"/>
              </a:rPr>
              <a:t>Up to four H-bonds per water molecule gives water the</a:t>
            </a:r>
          </a:p>
          <a:p>
            <a:pPr lvl="1" eaLnBrk="1" hangingPunct="1">
              <a:lnSpc>
                <a:spcPct val="105000"/>
              </a:lnSpc>
            </a:pPr>
            <a:r>
              <a:rPr lang="en-US" dirty="0" smtClean="0">
                <a:latin typeface="Palatino" charset="0"/>
              </a:rPr>
              <a:t>anomalously high boiling point</a:t>
            </a:r>
          </a:p>
          <a:p>
            <a:pPr lvl="1" eaLnBrk="1" hangingPunct="1">
              <a:lnSpc>
                <a:spcPct val="105000"/>
              </a:lnSpc>
            </a:pPr>
            <a:r>
              <a:rPr lang="en-US" dirty="0" smtClean="0">
                <a:latin typeface="Palatino" charset="0"/>
              </a:rPr>
              <a:t>anomalously high melting point</a:t>
            </a:r>
          </a:p>
          <a:p>
            <a:pPr lvl="1" eaLnBrk="1" hangingPunct="1">
              <a:lnSpc>
                <a:spcPct val="105000"/>
              </a:lnSpc>
            </a:pPr>
            <a:r>
              <a:rPr lang="en-US" dirty="0" smtClean="0">
                <a:latin typeface="Palatino" charset="0"/>
              </a:rPr>
              <a:t>unusually large surface tension</a:t>
            </a:r>
          </a:p>
          <a:p>
            <a:pPr eaLnBrk="1" hangingPunct="1">
              <a:lnSpc>
                <a:spcPct val="105000"/>
              </a:lnSpc>
            </a:pPr>
            <a:r>
              <a:rPr lang="en-US" sz="2400" dirty="0" smtClean="0">
                <a:latin typeface="Palatino" charset="0"/>
              </a:rPr>
              <a:t>Hydrogen bonding in water is cooperative.</a:t>
            </a:r>
          </a:p>
          <a:p>
            <a:pPr eaLnBrk="1" hangingPunct="1">
              <a:lnSpc>
                <a:spcPct val="105000"/>
              </a:lnSpc>
            </a:pPr>
            <a:r>
              <a:rPr lang="en-US" sz="2400" dirty="0" smtClean="0">
                <a:latin typeface="Palatino" charset="0"/>
              </a:rPr>
              <a:t>Hydrogen bonds between neighboring molecules are weak (20 kJ/mole) relative to the H–O covalent bonds (420 kJ/mol)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609600" y="12954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Water as a Solvent</a:t>
            </a:r>
          </a:p>
        </p:txBody>
      </p:sp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609600" y="3962400"/>
            <a:ext cx="754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</a:pPr>
            <a:endParaRPr lang="en-US" sz="1400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" charset="0"/>
              </a:rPr>
              <a:t>Water is a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poor solvent</a:t>
            </a:r>
            <a:r>
              <a:rPr lang="en-US" sz="2800" dirty="0">
                <a:latin typeface="Arial" charset="0"/>
              </a:rPr>
              <a:t> for </a:t>
            </a:r>
            <a:r>
              <a:rPr lang="en-US" sz="2800" dirty="0" err="1">
                <a:latin typeface="Arial" charset="0"/>
              </a:rPr>
              <a:t>nonpolar</a:t>
            </a:r>
            <a:r>
              <a:rPr lang="en-US" sz="2800" dirty="0">
                <a:latin typeface="Arial" charset="0"/>
              </a:rPr>
              <a:t> substances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 err="1">
                <a:latin typeface="Arial" charset="0"/>
              </a:rPr>
              <a:t>nonpolar</a:t>
            </a:r>
            <a:r>
              <a:rPr lang="en-US" sz="2800" dirty="0">
                <a:latin typeface="Arial" charset="0"/>
              </a:rPr>
              <a:t> gases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Arial" charset="0"/>
              </a:rPr>
              <a:t>aromatic moieties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Arial" charset="0"/>
              </a:rPr>
              <a:t>aliphatic chains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sz="2800" dirty="0">
              <a:latin typeface="Arial" charset="0"/>
            </a:endParaRPr>
          </a:p>
        </p:txBody>
      </p:sp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685800" y="1219200"/>
            <a:ext cx="762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</a:pPr>
            <a:endParaRPr lang="en-US" sz="1400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" charset="0"/>
              </a:rPr>
              <a:t>Water is a </a:t>
            </a:r>
            <a:r>
              <a:rPr lang="en-US" sz="2800" dirty="0">
                <a:solidFill>
                  <a:srgbClr val="3333FF"/>
                </a:solidFill>
                <a:latin typeface="Arial" charset="0"/>
              </a:rPr>
              <a:t>good solvent</a:t>
            </a:r>
            <a:r>
              <a:rPr lang="en-US" sz="2800" dirty="0">
                <a:latin typeface="Arial" charset="0"/>
              </a:rPr>
              <a:t> for charged and polar substances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Arial" charset="0"/>
              </a:rPr>
              <a:t>amino acids and peptides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Arial" charset="0"/>
              </a:rPr>
              <a:t>small alcohols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Arial" charset="0"/>
              </a:rPr>
              <a:t>carbohydrates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sz="1800" dirty="0">
              <a:latin typeface="Arial" charset="0"/>
            </a:endParaRPr>
          </a:p>
        </p:txBody>
      </p:sp>
      <p:sp>
        <p:nvSpPr>
          <p:cNvPr id="52229" name="Line 4"/>
          <p:cNvSpPr>
            <a:spLocks noChangeShapeType="1"/>
          </p:cNvSpPr>
          <p:nvPr/>
        </p:nvSpPr>
        <p:spPr bwMode="auto">
          <a:xfrm>
            <a:off x="533400" y="12192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2FB0DC"/>
                </a:solidFill>
              </a:rPr>
              <a:t>Water Dissolves Many Salts</a:t>
            </a:r>
          </a:p>
        </p:txBody>
      </p:sp>
      <p:sp>
        <p:nvSpPr>
          <p:cNvPr id="55299" name="Rectangle 10"/>
          <p:cNvSpPr>
            <a:spLocks noChangeArrowheads="1"/>
          </p:cNvSpPr>
          <p:nvPr/>
        </p:nvSpPr>
        <p:spPr bwMode="auto">
          <a:xfrm>
            <a:off x="685800" y="15240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" charset="0"/>
              </a:rPr>
              <a:t>High dielectric constant reduces attraction between oppositely charged ions in salt crystal, almost no attraction at large (&gt; 40 nm) distance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" charset="0"/>
              </a:rPr>
              <a:t>Strong electrostatic interactions between the solvated ions and water molecules lowers the energy of the system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3333FF"/>
                </a:solidFill>
                <a:latin typeface="Arial" charset="0"/>
              </a:rPr>
              <a:t>Entropy increases as ordered crystal lattice is dissolved</a:t>
            </a:r>
            <a:r>
              <a:rPr lang="en-US" sz="1800" dirty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dirty="0">
                <a:latin typeface="Arial" charset="0"/>
              </a:rPr>
              <a:t>    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685800" y="11430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The Hydrophobic Effect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7772400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dirty="0" smtClean="0"/>
              <a:t>Refers to the association or folding of non-polar molecules in the aqueous solution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/>
              <a:t>Is one of the main factors behind: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Protein folding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Protein-protein association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Formation of lipid micelles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Binding of steroid hormones to their receptors</a:t>
            </a:r>
            <a:endParaRPr lang="en-US" sz="1400" dirty="0" smtClean="0"/>
          </a:p>
          <a:p>
            <a:pPr eaLnBrk="1" hangingPunct="1">
              <a:lnSpc>
                <a:spcPct val="120000"/>
              </a:lnSpc>
            </a:pPr>
            <a:r>
              <a:rPr lang="en-US" dirty="0" smtClean="0"/>
              <a:t>Does </a:t>
            </a:r>
            <a:r>
              <a:rPr lang="en-US" dirty="0" smtClean="0">
                <a:solidFill>
                  <a:srgbClr val="DC080D"/>
                </a:solidFill>
              </a:rPr>
              <a:t>not</a:t>
            </a:r>
            <a:r>
              <a:rPr lang="en-US" dirty="0" smtClean="0"/>
              <a:t> arise because of some attractive direct force between two non-polar molecules 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endParaRPr lang="en-US" sz="2800" dirty="0" smtClean="0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609600" y="13716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Solubility of Polar and Non-polar Solutes</a:t>
            </a:r>
          </a:p>
        </p:txBody>
      </p: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761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DC080D"/>
                </a:solidFill>
                <a:latin typeface="Arial" charset="0"/>
              </a:rPr>
              <a:t>Why are non-polar molecules poorly soluble in water? 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609600" y="16764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2FB0DC"/>
                </a:solidFill>
              </a:rPr>
              <a:t>Low Solubility of Hydrophobic Solutes can be Explained by Entropy</a:t>
            </a:r>
          </a:p>
        </p:txBody>
      </p:sp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8458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Bulk water has little order:</a:t>
            </a:r>
          </a:p>
          <a:p>
            <a:r>
              <a:rPr lang="en-US" sz="2800" dirty="0">
                <a:latin typeface="Arial" charset="0"/>
              </a:rPr>
              <a:t>  - high entropy</a:t>
            </a:r>
          </a:p>
          <a:p>
            <a:pPr>
              <a:buFontTx/>
              <a:buChar char="•"/>
            </a:pPr>
            <a:r>
              <a:rPr lang="en-US" sz="2800" dirty="0">
                <a:latin typeface="Arial" charset="0"/>
              </a:rPr>
              <a:t> Water near a hydrophobic solute is highly ordered:</a:t>
            </a:r>
          </a:p>
          <a:p>
            <a:r>
              <a:rPr lang="en-US" sz="2800" dirty="0">
                <a:latin typeface="Arial" charset="0"/>
              </a:rPr>
              <a:t>   - low entropy</a:t>
            </a:r>
          </a:p>
          <a:p>
            <a:endParaRPr lang="en-US" sz="2800" dirty="0">
              <a:latin typeface="Arial" charset="0"/>
            </a:endParaRPr>
          </a:p>
          <a:p>
            <a:r>
              <a:rPr lang="en-US" sz="2800" dirty="0">
                <a:solidFill>
                  <a:srgbClr val="3333FF"/>
                </a:solidFill>
                <a:latin typeface="Arial" charset="0"/>
              </a:rPr>
              <a:t>Low entropy is thermodynamically unfavorable, thus hydrophobic solutes have low solubility</a:t>
            </a: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228600" y="1676400"/>
            <a:ext cx="8686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2FB0DC"/>
                </a:solidFill>
              </a:rPr>
              <a:t>Physics of Non-covalent Interactions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3058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105000"/>
              </a:lnSpc>
            </a:pPr>
            <a:r>
              <a:rPr lang="en-US" sz="1800" dirty="0" smtClean="0">
                <a:solidFill>
                  <a:srgbClr val="0000FF"/>
                </a:solidFill>
              </a:rPr>
              <a:t>Ionic (</a:t>
            </a:r>
            <a:r>
              <a:rPr lang="en-US" sz="1800" dirty="0" err="1" smtClean="0">
                <a:solidFill>
                  <a:srgbClr val="0000FF"/>
                </a:solidFill>
              </a:rPr>
              <a:t>Coulombic</a:t>
            </a:r>
            <a:r>
              <a:rPr lang="en-US" sz="1800" dirty="0" smtClean="0">
                <a:solidFill>
                  <a:srgbClr val="0000FF"/>
                </a:solidFill>
              </a:rPr>
              <a:t>) Interactions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600" dirty="0" smtClean="0"/>
              <a:t>Electrostatic interactions between permanently charged species, </a:t>
            </a:r>
          </a:p>
          <a:p>
            <a:pPr lvl="1" eaLnBrk="1" hangingPunct="1">
              <a:lnSpc>
                <a:spcPct val="105000"/>
              </a:lnSpc>
              <a:buFontTx/>
              <a:buNone/>
            </a:pPr>
            <a:r>
              <a:rPr lang="en-US" sz="1600" dirty="0" smtClean="0"/>
              <a:t>     or between the ion and a permanent dipole</a:t>
            </a:r>
          </a:p>
          <a:p>
            <a:pPr eaLnBrk="1" hangingPunct="1">
              <a:lnSpc>
                <a:spcPct val="105000"/>
              </a:lnSpc>
            </a:pPr>
            <a:r>
              <a:rPr lang="en-US" sz="1800" dirty="0" smtClean="0">
                <a:solidFill>
                  <a:srgbClr val="0000FF"/>
                </a:solidFill>
              </a:rPr>
              <a:t>Dipole Interactions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600" dirty="0" smtClean="0"/>
              <a:t>Electrostatic interactions between uncharged, but polar molecules</a:t>
            </a:r>
            <a:endParaRPr lang="en-US" sz="1600" dirty="0" smtClean="0">
              <a:solidFill>
                <a:srgbClr val="DC080D"/>
              </a:solidFill>
            </a:endParaRPr>
          </a:p>
          <a:p>
            <a:pPr eaLnBrk="1" hangingPunct="1">
              <a:lnSpc>
                <a:spcPct val="105000"/>
              </a:lnSpc>
            </a:pPr>
            <a:r>
              <a:rPr lang="en-US" sz="1800" dirty="0" smtClean="0">
                <a:solidFill>
                  <a:srgbClr val="0000FF"/>
                </a:solidFill>
              </a:rPr>
              <a:t>Van </a:t>
            </a:r>
            <a:r>
              <a:rPr lang="en-US" sz="1800" dirty="0" err="1" smtClean="0">
                <a:solidFill>
                  <a:srgbClr val="0000FF"/>
                </a:solidFill>
              </a:rPr>
              <a:t>der</a:t>
            </a:r>
            <a:r>
              <a:rPr lang="en-US" sz="1800" dirty="0" smtClean="0">
                <a:solidFill>
                  <a:srgbClr val="0000FF"/>
                </a:solidFill>
              </a:rPr>
              <a:t> Waals Interactions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600" dirty="0" smtClean="0"/>
              <a:t>Weak interactions between all atoms, regardless of polarity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600" dirty="0" smtClean="0"/>
              <a:t>Attractive (dispersion) and repulsive (</a:t>
            </a:r>
            <a:r>
              <a:rPr lang="en-US" sz="1600" dirty="0" err="1" smtClean="0"/>
              <a:t>steric</a:t>
            </a:r>
            <a:r>
              <a:rPr lang="en-US" sz="1600" dirty="0" smtClean="0"/>
              <a:t>) component</a:t>
            </a:r>
          </a:p>
          <a:p>
            <a:pPr eaLnBrk="1" hangingPunct="1">
              <a:lnSpc>
                <a:spcPct val="105000"/>
              </a:lnSpc>
            </a:pPr>
            <a:r>
              <a:rPr lang="en-US" sz="1800" dirty="0" smtClean="0">
                <a:solidFill>
                  <a:srgbClr val="0000FF"/>
                </a:solidFill>
              </a:rPr>
              <a:t>Hydrophobic Effect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600" dirty="0" smtClean="0"/>
              <a:t>Complex phenomenon associated with the ordering of water molecules around non-polar substances</a:t>
            </a:r>
            <a:endParaRPr lang="en-US" sz="1400" dirty="0" smtClean="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381000" y="129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609600" y="121920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Non-covalent interactions do not involve sharing a pair of electrons.  Based on their physical origin, one can distinguish between</a:t>
            </a:r>
          </a:p>
        </p:txBody>
      </p:sp>
      <p:sp>
        <p:nvSpPr>
          <p:cNvPr id="23558" name="Line 4"/>
          <p:cNvSpPr>
            <a:spLocks noChangeShapeType="1"/>
          </p:cNvSpPr>
          <p:nvPr/>
        </p:nvSpPr>
        <p:spPr bwMode="auto">
          <a:xfrm>
            <a:off x="381000" y="12192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0772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Origin of the Hydrophobic Effect (1)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828800"/>
            <a:ext cx="8153400" cy="3505200"/>
          </a:xfrm>
        </p:spPr>
        <p:txBody>
          <a:bodyPr/>
          <a:lstStyle/>
          <a:p>
            <a:pPr marL="222250" indent="-222250" algn="l" eaLnBrk="1" hangingPunct="1">
              <a:lnSpc>
                <a:spcPct val="110000"/>
              </a:lnSpc>
              <a:buFontTx/>
              <a:buChar char="•"/>
              <a:tabLst>
                <a:tab pos="222250" algn="l"/>
              </a:tabLst>
            </a:pPr>
            <a:r>
              <a:rPr lang="en-US" smtClean="0"/>
              <a:t>Consider </a:t>
            </a:r>
            <a:r>
              <a:rPr lang="en-US" smtClean="0">
                <a:solidFill>
                  <a:srgbClr val="3333FF"/>
                </a:solidFill>
              </a:rPr>
              <a:t>amphipathic</a:t>
            </a:r>
            <a:r>
              <a:rPr lang="en-US" smtClean="0"/>
              <a:t> lipids in water</a:t>
            </a:r>
          </a:p>
          <a:p>
            <a:pPr marL="222250" indent="-222250" algn="l" eaLnBrk="1" hangingPunct="1">
              <a:lnSpc>
                <a:spcPct val="110000"/>
              </a:lnSpc>
              <a:buFontTx/>
              <a:buChar char="•"/>
              <a:tabLst>
                <a:tab pos="222250" algn="l"/>
              </a:tabLst>
            </a:pPr>
            <a:r>
              <a:rPr lang="en-US" smtClean="0"/>
              <a:t>Lipid molecules disperse in the  solution; nonpolar tail of each lipid molecule is </a:t>
            </a:r>
            <a:r>
              <a:rPr lang="en-US" smtClean="0">
                <a:solidFill>
                  <a:srgbClr val="FF0000"/>
                </a:solidFill>
              </a:rPr>
              <a:t>surrounded by ordered water</a:t>
            </a:r>
            <a:r>
              <a:rPr lang="en-US" smtClean="0"/>
              <a:t> molecules</a:t>
            </a:r>
          </a:p>
          <a:p>
            <a:pPr marL="222250" indent="-222250" algn="l" eaLnBrk="1" hangingPunct="1">
              <a:lnSpc>
                <a:spcPct val="110000"/>
              </a:lnSpc>
              <a:buFontTx/>
              <a:buChar char="•"/>
              <a:tabLst>
                <a:tab pos="222250" algn="l"/>
              </a:tabLst>
            </a:pPr>
            <a:r>
              <a:rPr lang="en-US" smtClean="0"/>
              <a:t>Entropy of the system decreases</a:t>
            </a:r>
          </a:p>
          <a:p>
            <a:pPr marL="222250" indent="-222250" algn="l" eaLnBrk="1" hangingPunct="1">
              <a:lnSpc>
                <a:spcPct val="110000"/>
              </a:lnSpc>
              <a:buFontTx/>
              <a:buChar char="•"/>
              <a:tabLst>
                <a:tab pos="222250" algn="l"/>
              </a:tabLst>
            </a:pPr>
            <a:r>
              <a:rPr lang="en-US" smtClean="0"/>
              <a:t>System is now in an unfavorable state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609600" y="16764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Origin of the Hydrophobic effect (2)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600200"/>
            <a:ext cx="8458200" cy="17526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mtClean="0"/>
              <a:t>Non-polar portions of the amphipathic molecule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mtClean="0"/>
              <a:t>aggregate </a:t>
            </a:r>
            <a:r>
              <a:rPr lang="en-US" smtClean="0">
                <a:solidFill>
                  <a:srgbClr val="0000FF"/>
                </a:solidFill>
              </a:rPr>
              <a:t>so that fewer water molecules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mtClean="0">
                <a:solidFill>
                  <a:srgbClr val="0000FF"/>
                </a:solidFill>
              </a:rPr>
              <a:t>are ordered</a:t>
            </a:r>
            <a:r>
              <a:rPr lang="en-US" smtClean="0"/>
              <a:t>.  The released water molecules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mtClean="0"/>
              <a:t>will be more random and the entropy increases.</a:t>
            </a:r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533400" y="3505200"/>
            <a:ext cx="83629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All non-polar groups are sequestered </a:t>
            </a:r>
          </a:p>
          <a:p>
            <a:r>
              <a:rPr lang="en-US" sz="2800">
                <a:latin typeface="Arial" charset="0"/>
              </a:rPr>
              <a:t>from water, and the released water </a:t>
            </a:r>
          </a:p>
          <a:p>
            <a:r>
              <a:rPr lang="en-US" sz="2800">
                <a:latin typeface="Arial" charset="0"/>
              </a:rPr>
              <a:t>molecules increase the entropy further.</a:t>
            </a:r>
          </a:p>
          <a:p>
            <a:endParaRPr lang="en-US" sz="2800">
              <a:latin typeface="Arial" charset="0"/>
            </a:endParaRPr>
          </a:p>
          <a:p>
            <a:r>
              <a:rPr lang="en-US" sz="2800">
                <a:latin typeface="Arial" charset="0"/>
              </a:rPr>
              <a:t>Only polar “head groups” are exposed </a:t>
            </a:r>
          </a:p>
          <a:p>
            <a:r>
              <a:rPr lang="en-US" sz="2800">
                <a:latin typeface="Arial" charset="0"/>
              </a:rPr>
              <a:t>and make energetically favorable H-bonds.</a:t>
            </a:r>
          </a:p>
        </p:txBody>
      </p:sp>
      <p:sp>
        <p:nvSpPr>
          <p:cNvPr id="72709" name="Line 4"/>
          <p:cNvSpPr>
            <a:spLocks noChangeShapeType="1"/>
          </p:cNvSpPr>
          <p:nvPr/>
        </p:nvSpPr>
        <p:spPr bwMode="auto">
          <a:xfrm>
            <a:off x="381000" y="1524000"/>
            <a:ext cx="8305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Hydrophobic Effect Favors Ligand Binding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229600" cy="3200400"/>
          </a:xfrm>
        </p:spPr>
        <p:txBody>
          <a:bodyPr/>
          <a:lstStyle/>
          <a:p>
            <a:pPr marL="231775" indent="-231775" algn="l" eaLnBrk="1" hangingPunct="1">
              <a:buFontTx/>
              <a:buChar char="•"/>
            </a:pPr>
            <a:r>
              <a:rPr lang="en-US" dirty="0" smtClean="0"/>
              <a:t>Binding sites in enzymes and receptors are often hydrophobic</a:t>
            </a:r>
          </a:p>
          <a:p>
            <a:pPr marL="231775" indent="-231775" algn="l" eaLnBrk="1" hangingPunct="1">
              <a:buFontTx/>
              <a:buChar char="•"/>
            </a:pPr>
            <a:r>
              <a:rPr lang="en-US" dirty="0" smtClean="0"/>
              <a:t>Such sites can bind hydrophobic substrates and </a:t>
            </a:r>
            <a:r>
              <a:rPr lang="en-US" dirty="0" err="1" smtClean="0"/>
              <a:t>ligands</a:t>
            </a:r>
            <a:r>
              <a:rPr lang="en-US" dirty="0" smtClean="0"/>
              <a:t> such as steroid hormones</a:t>
            </a:r>
          </a:p>
          <a:p>
            <a:pPr marL="231775" indent="-231775" algn="l" eaLnBrk="1" hangingPunct="1">
              <a:buFontTx/>
              <a:buChar char="•"/>
            </a:pPr>
            <a:r>
              <a:rPr lang="en-US" dirty="0" smtClean="0"/>
              <a:t>Many drugs are designed to take advantage of the hydrophobic effect</a:t>
            </a:r>
          </a:p>
          <a:p>
            <a:pPr marL="231775" indent="-231775" algn="l" eaLnBrk="1" hangingPunct="1"/>
            <a:endParaRPr lang="en-US" dirty="0" smtClean="0"/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609600" y="16764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Colligative Properties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2296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Some properties of solution </a:t>
            </a:r>
            <a:r>
              <a:rPr lang="en-US" dirty="0" smtClean="0">
                <a:cs typeface="Arial" charset="0"/>
              </a:rPr>
              <a:t>—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33FF"/>
                </a:solidFill>
              </a:rPr>
              <a:t>boiling point, melting point, and </a:t>
            </a:r>
            <a:r>
              <a:rPr lang="en-US" dirty="0" err="1" smtClean="0">
                <a:solidFill>
                  <a:srgbClr val="3333FF"/>
                </a:solidFill>
              </a:rPr>
              <a:t>osmolarity</a:t>
            </a:r>
            <a:r>
              <a:rPr lang="en-US" dirty="0" smtClean="0"/>
              <a:t> </a:t>
            </a:r>
            <a:r>
              <a:rPr lang="en-US" dirty="0" smtClean="0">
                <a:cs typeface="Arial" charset="0"/>
              </a:rPr>
              <a:t>— do not depend strongly on the nature of the dissolved substance.  These are called </a:t>
            </a:r>
            <a:r>
              <a:rPr lang="en-US" dirty="0" err="1" smtClean="0">
                <a:solidFill>
                  <a:srgbClr val="3333FF"/>
                </a:solidFill>
                <a:cs typeface="Arial" charset="0"/>
              </a:rPr>
              <a:t>colligative</a:t>
            </a:r>
            <a:r>
              <a:rPr lang="en-US" dirty="0" smtClean="0">
                <a:solidFill>
                  <a:srgbClr val="3333FF"/>
                </a:solidFill>
                <a:cs typeface="Arial" charset="0"/>
              </a:rPr>
              <a:t> properties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Other properties —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folHlink"/>
                </a:solidFill>
              </a:rPr>
              <a:t>viscosity, surface tension, taste, and color</a:t>
            </a:r>
            <a:r>
              <a:rPr lang="en-US" dirty="0" smtClean="0"/>
              <a:t>, among other </a:t>
            </a:r>
            <a:r>
              <a:rPr lang="en-US" dirty="0" smtClean="0">
                <a:cs typeface="Arial" charset="0"/>
              </a:rPr>
              <a:t>— depend strongly on the chemical nature of the solute.  These are </a:t>
            </a:r>
            <a:r>
              <a:rPr lang="en-US" dirty="0" smtClean="0">
                <a:solidFill>
                  <a:schemeClr val="folHlink"/>
                </a:solidFill>
                <a:cs typeface="Arial" charset="0"/>
              </a:rPr>
              <a:t>non-</a:t>
            </a:r>
            <a:r>
              <a:rPr lang="en-US" dirty="0" err="1" smtClean="0">
                <a:solidFill>
                  <a:schemeClr val="folHlink"/>
                </a:solidFill>
                <a:cs typeface="Arial" charset="0"/>
              </a:rPr>
              <a:t>colligative</a:t>
            </a:r>
            <a:r>
              <a:rPr lang="en-US" dirty="0" smtClean="0">
                <a:solidFill>
                  <a:schemeClr val="folHlink"/>
                </a:solidFill>
                <a:cs typeface="Arial" charset="0"/>
              </a:rPr>
              <a:t> properties</a:t>
            </a:r>
            <a:r>
              <a:rPr lang="en-US" dirty="0" smtClean="0">
                <a:cs typeface="Arial" charset="0"/>
              </a:rPr>
              <a:t>.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Cytoplasm of cells are highly concentrated solutions and have high osmotic pressure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sz="3200" dirty="0" smtClean="0"/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533400" y="11430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219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Effect of Extracellular Osmolarity</a:t>
            </a:r>
          </a:p>
        </p:txBody>
      </p:sp>
      <p:sp>
        <p:nvSpPr>
          <p:cNvPr id="83971" name="Line 4"/>
          <p:cNvSpPr>
            <a:spLocks noChangeShapeType="1"/>
          </p:cNvSpPr>
          <p:nvPr/>
        </p:nvSpPr>
        <p:spPr bwMode="auto">
          <a:xfrm>
            <a:off x="457200" y="12954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0"/>
            <a:ext cx="5410200" cy="1447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Ionization of Water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14600"/>
            <a:ext cx="8915400" cy="37338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sz="2000" dirty="0" smtClean="0"/>
              <a:t> </a:t>
            </a:r>
            <a:r>
              <a:rPr lang="en-US" sz="2400" dirty="0" smtClean="0"/>
              <a:t>O-H bonds are polar and can dissociate </a:t>
            </a:r>
            <a:r>
              <a:rPr lang="en-US" sz="2400" dirty="0" err="1" smtClean="0"/>
              <a:t>heterolytically</a:t>
            </a:r>
            <a:endParaRPr lang="en-US" sz="2400" dirty="0" smtClean="0"/>
          </a:p>
          <a:p>
            <a:pPr algn="l" eaLnBrk="1" hangingPunct="1">
              <a:buFontTx/>
              <a:buChar char="•"/>
            </a:pPr>
            <a:r>
              <a:rPr lang="en-US" sz="2400" dirty="0" smtClean="0"/>
              <a:t> Products are a </a:t>
            </a:r>
            <a:r>
              <a:rPr lang="en-US" sz="2400" dirty="0" smtClean="0">
                <a:solidFill>
                  <a:srgbClr val="DC080D"/>
                </a:solidFill>
              </a:rPr>
              <a:t>proton</a:t>
            </a:r>
            <a:r>
              <a:rPr lang="en-US" sz="2400" dirty="0" smtClean="0"/>
              <a:t> (H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 and a </a:t>
            </a:r>
            <a:r>
              <a:rPr lang="en-US" sz="2400" dirty="0" smtClean="0">
                <a:solidFill>
                  <a:srgbClr val="0000FF"/>
                </a:solidFill>
              </a:rPr>
              <a:t>hydroxide ion</a:t>
            </a:r>
            <a:r>
              <a:rPr lang="en-US" sz="2400" dirty="0" smtClean="0"/>
              <a:t> (OH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</a:t>
            </a:r>
          </a:p>
          <a:p>
            <a:pPr algn="l" eaLnBrk="1" hangingPunct="1">
              <a:buFontTx/>
              <a:buChar char="•"/>
            </a:pPr>
            <a:r>
              <a:rPr lang="en-US" sz="2400" dirty="0" smtClean="0"/>
              <a:t> Dissociation of water is a rapid reversible process</a:t>
            </a:r>
          </a:p>
          <a:p>
            <a:pPr algn="l" eaLnBrk="1" hangingPunct="1">
              <a:buFontTx/>
              <a:buChar char="•"/>
            </a:pPr>
            <a:r>
              <a:rPr lang="en-US" sz="2400" dirty="0" smtClean="0"/>
              <a:t> Most water molecules remain un-ionized, thus pure water </a:t>
            </a:r>
          </a:p>
          <a:p>
            <a:pPr algn="l" eaLnBrk="1" hangingPunct="1"/>
            <a:r>
              <a:rPr lang="en-US" sz="2400" dirty="0" smtClean="0"/>
              <a:t>  has very low electrical conductivity (resistance: 18 M</a:t>
            </a:r>
            <a:r>
              <a:rPr lang="en-US" sz="2400" b="1" dirty="0" smtClean="0">
                <a:sym typeface="Symbol" charset="2"/>
              </a:rPr>
              <a:t></a:t>
            </a:r>
            <a:r>
              <a:rPr lang="en-US" sz="2400" dirty="0" smtClean="0">
                <a:cs typeface="Arial" charset="0"/>
              </a:rPr>
              <a:t>•</a:t>
            </a:r>
            <a:r>
              <a:rPr lang="en-US" sz="2400" dirty="0" smtClean="0"/>
              <a:t>cm)</a:t>
            </a:r>
          </a:p>
          <a:p>
            <a:pPr algn="l" eaLnBrk="1" hangingPunct="1">
              <a:buFontTx/>
              <a:buChar char="•"/>
            </a:pPr>
            <a:r>
              <a:rPr lang="en-US" sz="2400" dirty="0" smtClean="0"/>
              <a:t> The equilibrium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      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+ OH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is strongly to the left</a:t>
            </a:r>
          </a:p>
          <a:p>
            <a:pPr algn="l" eaLnBrk="1" hangingPunct="1">
              <a:buFontTx/>
              <a:buChar char="•"/>
            </a:pPr>
            <a:r>
              <a:rPr lang="en-US" sz="2400" dirty="0" smtClean="0"/>
              <a:t> Extent of dissociation depends on the temperature</a:t>
            </a:r>
            <a:endParaRPr lang="en-US" sz="2400" dirty="0" smtClean="0">
              <a:sym typeface="Symbol" charset="2"/>
            </a:endParaRP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3200400" y="4648200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Arial" charset="0"/>
                <a:sym typeface="Symbol" charset="2"/>
              </a:rPr>
              <a:t> </a:t>
            </a: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3276600" y="4572000"/>
            <a:ext cx="48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  <a:sym typeface="Symbol" charset="2"/>
              </a:rPr>
              <a:t></a:t>
            </a:r>
          </a:p>
        </p:txBody>
      </p:sp>
      <p:sp>
        <p:nvSpPr>
          <p:cNvPr id="87046" name="Rectangle 7"/>
          <p:cNvSpPr>
            <a:spLocks noChangeArrowheads="1"/>
          </p:cNvSpPr>
          <p:nvPr/>
        </p:nvSpPr>
        <p:spPr bwMode="auto">
          <a:xfrm>
            <a:off x="3429000" y="1676400"/>
            <a:ext cx="2220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H</a:t>
            </a:r>
            <a:r>
              <a:rPr lang="en-US" sz="2000" baseline="-25000">
                <a:latin typeface="Arial" charset="0"/>
              </a:rPr>
              <a:t>2</a:t>
            </a:r>
            <a:r>
              <a:rPr lang="en-US" sz="2000">
                <a:latin typeface="Arial" charset="0"/>
              </a:rPr>
              <a:t>O        </a:t>
            </a:r>
            <a:r>
              <a:rPr lang="en-US" sz="2000">
                <a:solidFill>
                  <a:srgbClr val="DC080D"/>
                </a:solidFill>
                <a:latin typeface="Arial" charset="0"/>
              </a:rPr>
              <a:t>H</a:t>
            </a:r>
            <a:r>
              <a:rPr lang="en-US" sz="2000" baseline="30000">
                <a:solidFill>
                  <a:srgbClr val="DC080D"/>
                </a:solidFill>
                <a:latin typeface="Arial" charset="0"/>
              </a:rPr>
              <a:t>+</a:t>
            </a:r>
            <a:r>
              <a:rPr lang="en-US" sz="2000">
                <a:latin typeface="Arial" charset="0"/>
              </a:rPr>
              <a:t> + </a:t>
            </a:r>
            <a:r>
              <a:rPr lang="en-US" sz="2000">
                <a:solidFill>
                  <a:srgbClr val="3333FF"/>
                </a:solidFill>
                <a:latin typeface="Arial" charset="0"/>
              </a:rPr>
              <a:t>OH</a:t>
            </a:r>
            <a:r>
              <a:rPr lang="en-US" sz="2000" baseline="30000">
                <a:solidFill>
                  <a:srgbClr val="3333FF"/>
                </a:solidFill>
                <a:latin typeface="Arial" charset="0"/>
              </a:rPr>
              <a:t>-</a:t>
            </a:r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4038600" y="1524000"/>
            <a:ext cx="48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sym typeface="Symbol" charset="2"/>
              </a:rPr>
              <a:t></a:t>
            </a:r>
          </a:p>
        </p:txBody>
      </p:sp>
      <p:sp>
        <p:nvSpPr>
          <p:cNvPr id="87048" name="Text Box 10"/>
          <p:cNvSpPr txBox="1">
            <a:spLocks noChangeArrowheads="1"/>
          </p:cNvSpPr>
          <p:nvPr/>
        </p:nvSpPr>
        <p:spPr bwMode="auto">
          <a:xfrm>
            <a:off x="3962400" y="16002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Arial" charset="0"/>
                <a:sym typeface="Symbol" charset="2"/>
              </a:rPr>
              <a:t> </a:t>
            </a:r>
            <a:endParaRPr lang="en-US" sz="3200" b="1">
              <a:solidFill>
                <a:srgbClr val="DC080D"/>
              </a:solidFill>
              <a:latin typeface="Arial" charset="0"/>
              <a:sym typeface="Symbol" charset="2"/>
            </a:endParaRPr>
          </a:p>
        </p:txBody>
      </p:sp>
      <p:sp>
        <p:nvSpPr>
          <p:cNvPr id="87049" name="Line 4"/>
          <p:cNvSpPr>
            <a:spLocks noChangeShapeType="1"/>
          </p:cNvSpPr>
          <p:nvPr/>
        </p:nvSpPr>
        <p:spPr bwMode="auto">
          <a:xfrm>
            <a:off x="533400" y="12954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Proton Hydration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524000"/>
            <a:ext cx="8153400" cy="50292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sz="2400" smtClean="0"/>
              <a:t>Protons do not exist free in solution.  </a:t>
            </a:r>
          </a:p>
          <a:p>
            <a:pPr eaLnBrk="1" hangingPunct="1">
              <a:lnSpc>
                <a:spcPct val="115000"/>
              </a:lnSpc>
            </a:pPr>
            <a:r>
              <a:rPr lang="en-US" sz="2400" smtClean="0"/>
              <a:t>They are immediately hydrated to form </a:t>
            </a:r>
            <a:r>
              <a:rPr lang="en-US" sz="2400" smtClean="0">
                <a:solidFill>
                  <a:srgbClr val="3333FF"/>
                </a:solidFill>
              </a:rPr>
              <a:t>hydronium (oxonium) ions</a:t>
            </a:r>
            <a:endParaRPr lang="en-US" sz="2400" smtClean="0"/>
          </a:p>
          <a:p>
            <a:pPr eaLnBrk="1" hangingPunct="1">
              <a:lnSpc>
                <a:spcPct val="115000"/>
              </a:lnSpc>
            </a:pPr>
            <a:r>
              <a:rPr lang="en-US" sz="2400" smtClean="0"/>
              <a:t>A hydronium ion is a water molecule with a proton associated with one of the non-bonding electron pairs</a:t>
            </a:r>
          </a:p>
          <a:p>
            <a:pPr eaLnBrk="1" hangingPunct="1">
              <a:lnSpc>
                <a:spcPct val="115000"/>
              </a:lnSpc>
            </a:pPr>
            <a:r>
              <a:rPr lang="en-US" sz="2400" smtClean="0">
                <a:solidFill>
                  <a:srgbClr val="3333FF"/>
                </a:solidFill>
              </a:rPr>
              <a:t>Hydronium ions are solvated</a:t>
            </a:r>
            <a:r>
              <a:rPr lang="en-US" sz="2400" smtClean="0"/>
              <a:t> by nearby water molecules</a:t>
            </a:r>
          </a:p>
          <a:p>
            <a:pPr eaLnBrk="1" hangingPunct="1">
              <a:lnSpc>
                <a:spcPct val="115000"/>
              </a:lnSpc>
            </a:pPr>
            <a:r>
              <a:rPr lang="en-US" sz="2400" smtClean="0"/>
              <a:t>The covalent and hydrogen bonds are interchangeable.  This allows for an extremely fast mobility of protons in water via “proton hopping”</a:t>
            </a: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609600" y="12954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Ionization of Water: </a:t>
            </a:r>
            <a:br>
              <a:rPr lang="en-US" smtClean="0">
                <a:solidFill>
                  <a:srgbClr val="2FB0DC"/>
                </a:solidFill>
              </a:rPr>
            </a:br>
            <a:r>
              <a:rPr lang="en-US" sz="4000" smtClean="0">
                <a:solidFill>
                  <a:srgbClr val="2FB0DC"/>
                </a:solidFill>
              </a:rPr>
              <a:t>Quantitative Treatment</a:t>
            </a:r>
          </a:p>
        </p:txBody>
      </p:sp>
      <p:sp>
        <p:nvSpPr>
          <p:cNvPr id="92164" name="Text Box 3"/>
          <p:cNvSpPr txBox="1">
            <a:spLocks noChangeArrowheads="1"/>
          </p:cNvSpPr>
          <p:nvPr/>
        </p:nvSpPr>
        <p:spPr bwMode="auto">
          <a:xfrm>
            <a:off x="174625" y="1447800"/>
            <a:ext cx="8969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Concentrations of participating species in an equilibrium process </a:t>
            </a:r>
          </a:p>
          <a:p>
            <a:r>
              <a:rPr lang="en-US" dirty="0">
                <a:latin typeface="Arial" charset="0"/>
              </a:rPr>
              <a:t>are not independent but are related via the </a:t>
            </a:r>
            <a:r>
              <a:rPr lang="en-US" dirty="0">
                <a:solidFill>
                  <a:srgbClr val="3333FF"/>
                </a:solidFill>
                <a:latin typeface="Arial" charset="0"/>
              </a:rPr>
              <a:t>equilibrium constant</a:t>
            </a:r>
            <a:r>
              <a:rPr lang="en-US" dirty="0">
                <a:latin typeface="Arial" charset="0"/>
              </a:rPr>
              <a:t> </a:t>
            </a:r>
          </a:p>
        </p:txBody>
      </p:sp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534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  <a:sym typeface="Symbol" charset="2"/>
              </a:rPr>
              <a:t></a:t>
            </a:r>
          </a:p>
        </p:txBody>
      </p:sp>
      <p:sp>
        <p:nvSpPr>
          <p:cNvPr id="92166" name="Text Box 5"/>
          <p:cNvSpPr txBox="1">
            <a:spLocks noChangeArrowheads="1"/>
          </p:cNvSpPr>
          <p:nvPr/>
        </p:nvSpPr>
        <p:spPr bwMode="auto">
          <a:xfrm>
            <a:off x="1600200" y="2438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  <a:sym typeface="Symbol" charset="2"/>
              </a:rPr>
              <a:t></a:t>
            </a:r>
            <a:r>
              <a:rPr lang="en-US" sz="3200" b="1">
                <a:latin typeface="Arial" charset="0"/>
                <a:sym typeface="Symbol" charset="2"/>
              </a:rPr>
              <a:t> </a:t>
            </a:r>
          </a:p>
        </p:txBody>
      </p:sp>
      <p:sp>
        <p:nvSpPr>
          <p:cNvPr id="92167" name="Text Box 6"/>
          <p:cNvSpPr txBox="1">
            <a:spLocks noChangeArrowheads="1"/>
          </p:cNvSpPr>
          <p:nvPr/>
        </p:nvSpPr>
        <p:spPr bwMode="auto">
          <a:xfrm>
            <a:off x="963613" y="2473325"/>
            <a:ext cx="263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H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O        H</a:t>
            </a:r>
            <a:r>
              <a:rPr lang="en-US" baseline="30000">
                <a:latin typeface="Arial" charset="0"/>
              </a:rPr>
              <a:t>+</a:t>
            </a:r>
            <a:r>
              <a:rPr lang="en-US">
                <a:latin typeface="Arial" charset="0"/>
              </a:rPr>
              <a:t> + OH</a:t>
            </a:r>
            <a:r>
              <a:rPr lang="en-US" baseline="30000">
                <a:latin typeface="Arial" charset="0"/>
              </a:rPr>
              <a:t>-</a:t>
            </a:r>
          </a:p>
        </p:txBody>
      </p:sp>
      <p:sp>
        <p:nvSpPr>
          <p:cNvPr id="92168" name="Text Box 7"/>
          <p:cNvSpPr txBox="1">
            <a:spLocks noChangeArrowheads="1"/>
          </p:cNvSpPr>
          <p:nvPr/>
        </p:nvSpPr>
        <p:spPr bwMode="auto">
          <a:xfrm>
            <a:off x="5029200" y="2514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K</a:t>
            </a:r>
            <a:r>
              <a:rPr lang="en-US" baseline="-25000"/>
              <a:t>eq</a:t>
            </a:r>
            <a:r>
              <a:rPr lang="en-US"/>
              <a:t> = ————</a:t>
            </a:r>
          </a:p>
        </p:txBody>
      </p:sp>
      <p:sp>
        <p:nvSpPr>
          <p:cNvPr id="92169" name="Text Box 8"/>
          <p:cNvSpPr txBox="1">
            <a:spLocks noChangeArrowheads="1"/>
          </p:cNvSpPr>
          <p:nvPr/>
        </p:nvSpPr>
        <p:spPr bwMode="auto">
          <a:xfrm>
            <a:off x="5699125" y="2251075"/>
            <a:ext cx="150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[H</a:t>
            </a:r>
            <a:r>
              <a:rPr lang="en-US" baseline="30000">
                <a:latin typeface="Arial" charset="0"/>
              </a:rPr>
              <a:t>+</a:t>
            </a:r>
            <a:r>
              <a:rPr lang="en-US">
                <a:latin typeface="Arial" charset="0"/>
              </a:rPr>
              <a:t>]</a:t>
            </a:r>
            <a:r>
              <a:rPr lang="en-US">
                <a:latin typeface="Arial" charset="0"/>
                <a:cs typeface="Arial" charset="0"/>
              </a:rPr>
              <a:t>•[OH</a:t>
            </a:r>
            <a:r>
              <a:rPr lang="en-US" baseline="30000">
                <a:latin typeface="Arial" charset="0"/>
                <a:cs typeface="Arial" charset="0"/>
              </a:rPr>
              <a:t>-</a:t>
            </a:r>
            <a:r>
              <a:rPr lang="en-US">
                <a:cs typeface="Arial" charset="0"/>
              </a:rPr>
              <a:t>]</a:t>
            </a:r>
          </a:p>
        </p:txBody>
      </p:sp>
      <p:sp>
        <p:nvSpPr>
          <p:cNvPr id="92170" name="Text Box 9"/>
          <p:cNvSpPr txBox="1">
            <a:spLocks noChangeArrowheads="1"/>
          </p:cNvSpPr>
          <p:nvPr/>
        </p:nvSpPr>
        <p:spPr bwMode="auto">
          <a:xfrm>
            <a:off x="5927725" y="2784475"/>
            <a:ext cx="93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[</a:t>
            </a:r>
            <a:r>
              <a:rPr lang="en-US">
                <a:latin typeface="Arial" charset="0"/>
              </a:rPr>
              <a:t>H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O]</a:t>
            </a:r>
          </a:p>
        </p:txBody>
      </p:sp>
      <p:sp>
        <p:nvSpPr>
          <p:cNvPr id="92171" name="Text Box 10"/>
          <p:cNvSpPr txBox="1">
            <a:spLocks noChangeArrowheads="1"/>
          </p:cNvSpPr>
          <p:nvPr/>
        </p:nvSpPr>
        <p:spPr bwMode="auto">
          <a:xfrm>
            <a:off x="304800" y="3276600"/>
            <a:ext cx="88392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err="1">
                <a:latin typeface="Arial" charset="0"/>
              </a:rPr>
              <a:t>K</a:t>
            </a:r>
            <a:r>
              <a:rPr lang="en-US" baseline="-25000" dirty="0" err="1">
                <a:latin typeface="Arial" charset="0"/>
              </a:rPr>
              <a:t>eq</a:t>
            </a:r>
            <a:r>
              <a:rPr lang="en-US" dirty="0">
                <a:latin typeface="Arial" charset="0"/>
              </a:rPr>
              <a:t> can be determined experimentally, it is 1.8</a:t>
            </a:r>
            <a:r>
              <a:rPr lang="en-US" dirty="0">
                <a:latin typeface="Arial" charset="0"/>
                <a:cs typeface="Arial" charset="0"/>
              </a:rPr>
              <a:t>•10</a:t>
            </a:r>
            <a:r>
              <a:rPr lang="en-US" baseline="30000" dirty="0">
                <a:latin typeface="Arial" charset="0"/>
                <a:cs typeface="Arial" charset="0"/>
              </a:rPr>
              <a:t>-16</a:t>
            </a:r>
            <a:r>
              <a:rPr lang="en-US" dirty="0">
                <a:latin typeface="Arial" charset="0"/>
                <a:cs typeface="Arial" charset="0"/>
              </a:rPr>
              <a:t> M at 25 °C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Arial" charset="0"/>
              </a:rPr>
              <a:t>[</a:t>
            </a:r>
            <a:r>
              <a:rPr lang="en-US" dirty="0">
                <a:latin typeface="Arial" charset="0"/>
                <a:cs typeface="Arial" charset="0"/>
              </a:rPr>
              <a:t>H</a:t>
            </a:r>
            <a:r>
              <a:rPr lang="en-US" baseline="-25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O] can be determined from water density, it is 55.5 M</a:t>
            </a:r>
          </a:p>
          <a:p>
            <a:pPr>
              <a:lnSpc>
                <a:spcPct val="115000"/>
              </a:lnSpc>
            </a:pPr>
            <a:endParaRPr lang="en-US" sz="800" dirty="0">
              <a:latin typeface="Arial" charset="0"/>
              <a:cs typeface="Arial" charset="0"/>
            </a:endParaRPr>
          </a:p>
          <a:p>
            <a:pPr>
              <a:lnSpc>
                <a:spcPct val="145000"/>
              </a:lnSpc>
              <a:buFontTx/>
              <a:buChar char="•"/>
            </a:pPr>
            <a:r>
              <a:rPr lang="en-US" dirty="0">
                <a:latin typeface="Arial" charset="0"/>
                <a:cs typeface="Arial" charset="0"/>
              </a:rPr>
              <a:t> Ionic product of water:</a:t>
            </a:r>
          </a:p>
          <a:p>
            <a:pPr>
              <a:lnSpc>
                <a:spcPct val="145000"/>
              </a:lnSpc>
            </a:pPr>
            <a:r>
              <a:rPr lang="en-US" sz="2000" dirty="0">
                <a:latin typeface="Arial" charset="0"/>
                <a:cs typeface="Arial" charset="0"/>
              </a:rPr>
              <a:t>	</a:t>
            </a:r>
          </a:p>
          <a:p>
            <a:pPr>
              <a:lnSpc>
                <a:spcPct val="145000"/>
              </a:lnSpc>
            </a:pPr>
            <a:endParaRPr lang="en-US" sz="2000" dirty="0">
              <a:latin typeface="Arial" charset="0"/>
              <a:cs typeface="Arial" charset="0"/>
            </a:endParaRPr>
          </a:p>
          <a:p>
            <a:pPr>
              <a:lnSpc>
                <a:spcPct val="145000"/>
              </a:lnSpc>
              <a:buFontTx/>
              <a:buChar char="•"/>
            </a:pPr>
            <a:r>
              <a:rPr lang="en-US" dirty="0">
                <a:latin typeface="Arial" charset="0"/>
                <a:cs typeface="Arial" charset="0"/>
              </a:rPr>
              <a:t>In pure water [H</a:t>
            </a:r>
            <a:r>
              <a:rPr lang="en-US" baseline="30000" dirty="0">
                <a:latin typeface="Arial" charset="0"/>
                <a:cs typeface="Arial" charset="0"/>
              </a:rPr>
              <a:t>+</a:t>
            </a:r>
            <a:r>
              <a:rPr lang="en-US" dirty="0">
                <a:latin typeface="Arial" charset="0"/>
                <a:cs typeface="Arial" charset="0"/>
              </a:rPr>
              <a:t>] = [OH</a:t>
            </a:r>
            <a:r>
              <a:rPr lang="en-US" baseline="30000" dirty="0">
                <a:latin typeface="Arial" charset="0"/>
                <a:cs typeface="Arial" charset="0"/>
              </a:rPr>
              <a:t>-</a:t>
            </a:r>
            <a:r>
              <a:rPr lang="en-US" dirty="0">
                <a:latin typeface="Arial" charset="0"/>
                <a:cs typeface="Arial" charset="0"/>
              </a:rPr>
              <a:t>] = 10</a:t>
            </a:r>
            <a:r>
              <a:rPr lang="en-US" baseline="30000" dirty="0">
                <a:latin typeface="Arial" charset="0"/>
                <a:cs typeface="Arial" charset="0"/>
              </a:rPr>
              <a:t>-7</a:t>
            </a:r>
            <a:r>
              <a:rPr lang="en-US" dirty="0">
                <a:latin typeface="Arial" charset="0"/>
                <a:cs typeface="Arial" charset="0"/>
              </a:rPr>
              <a:t> M</a:t>
            </a:r>
          </a:p>
        </p:txBody>
      </p:sp>
      <p:sp>
        <p:nvSpPr>
          <p:cNvPr id="9217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1366838" y="5257800"/>
          <a:ext cx="6637337" cy="687388"/>
        </p:xfrm>
        <a:graphic>
          <a:graphicData uri="http://schemas.openxmlformats.org/presentationml/2006/ole">
            <p:oleObj spid="_x0000_s92162" name="Equation" r:id="rId3" imgW="2311200" imgH="241200" progId="">
              <p:embed/>
            </p:oleObj>
          </a:graphicData>
        </a:graphic>
      </p:graphicFrame>
      <p:sp>
        <p:nvSpPr>
          <p:cNvPr id="92173" name="Line 4"/>
          <p:cNvSpPr>
            <a:spLocks noChangeShapeType="1"/>
          </p:cNvSpPr>
          <p:nvPr/>
        </p:nvSpPr>
        <p:spPr bwMode="auto">
          <a:xfrm>
            <a:off x="609600" y="14478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Examples of Noncovalent Interactions</a:t>
            </a: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609600" y="16764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Hydrogen Bonds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19200"/>
            <a:ext cx="8382000" cy="44958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sz="2200" dirty="0" smtClean="0"/>
              <a:t>Strong dipole-dipole or charge-dipole interaction that arises between an acid (proton donor) and a base (proton acceptor)</a:t>
            </a:r>
          </a:p>
          <a:p>
            <a:pPr eaLnBrk="1" hangingPunct="1">
              <a:lnSpc>
                <a:spcPct val="115000"/>
              </a:lnSpc>
            </a:pPr>
            <a:r>
              <a:rPr lang="en-US" sz="2200" dirty="0" smtClean="0"/>
              <a:t>Typically 4-6 kJ/mol for bonds with neutral atoms, 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sz="2200" dirty="0" smtClean="0"/>
              <a:t>	and 6-10 kJ/mol for bonds with one charged atom</a:t>
            </a:r>
          </a:p>
          <a:p>
            <a:pPr eaLnBrk="1" hangingPunct="1">
              <a:lnSpc>
                <a:spcPct val="115000"/>
              </a:lnSpc>
            </a:pPr>
            <a:r>
              <a:rPr lang="en-US" sz="2200" dirty="0" smtClean="0"/>
              <a:t>Typically involves two electronegative atoms (frequently nitrogen and oxygen)</a:t>
            </a:r>
          </a:p>
          <a:p>
            <a:pPr eaLnBrk="1" hangingPunct="1">
              <a:lnSpc>
                <a:spcPct val="115000"/>
              </a:lnSpc>
            </a:pPr>
            <a:r>
              <a:rPr lang="en-US" sz="2200" dirty="0" smtClean="0"/>
              <a:t>Hydrogen bonds are strongest when 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sz="2200" dirty="0" smtClean="0"/>
              <a:t>	the bonded molecules are oriented to 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sz="2200" dirty="0" smtClean="0"/>
              <a:t>	maximize electrostatic interaction.  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sz="2200" dirty="0" smtClean="0"/>
              <a:t>	Ideally the three atoms involved are in a line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gure 2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54898"/>
            <a:ext cx="7235825" cy="36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457200" y="1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Directionality of the hydrogen bond.</a:t>
            </a:r>
            <a:r>
              <a:rPr lang="en-US" dirty="0" smtClean="0"/>
              <a:t> The attraction between the partial electric charges (see Figure 2-1) is greatest when the three atoms involved in the bond (in this case O, H, and O) lie in a straight line. When the hydrogen-bonded moieties are structurally constrained (when they are parts of a single protein molecule, for example), this ideal geometry may not be possible and the resulting hydrogen bond is weaker.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Hydrogen Bonds: Examples</a:t>
            </a: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609600" y="15240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Importance of Hydrogen Bonds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Source of unique properties of water</a:t>
            </a:r>
          </a:p>
          <a:p>
            <a:pPr eaLnBrk="1" hangingPunct="1"/>
            <a:r>
              <a:rPr lang="en-US" dirty="0" smtClean="0"/>
              <a:t>Structure and function of proteins</a:t>
            </a:r>
          </a:p>
          <a:p>
            <a:pPr eaLnBrk="1" hangingPunct="1"/>
            <a:r>
              <a:rPr lang="en-US" dirty="0" smtClean="0"/>
              <a:t>Structure and function of DNA</a:t>
            </a:r>
          </a:p>
          <a:p>
            <a:pPr eaLnBrk="1" hangingPunct="1"/>
            <a:r>
              <a:rPr lang="en-US" dirty="0" smtClean="0"/>
              <a:t>Structure and function of polysaccharides</a:t>
            </a:r>
          </a:p>
          <a:p>
            <a:pPr eaLnBrk="1" hangingPunct="1"/>
            <a:r>
              <a:rPr lang="en-US" dirty="0" smtClean="0"/>
              <a:t>Binding of a substrates to enzymes</a:t>
            </a:r>
          </a:p>
          <a:p>
            <a:pPr eaLnBrk="1" hangingPunct="1"/>
            <a:r>
              <a:rPr lang="en-US" dirty="0" smtClean="0"/>
              <a:t>Binding of hormones to receptors</a:t>
            </a:r>
          </a:p>
          <a:p>
            <a:pPr eaLnBrk="1" hangingPunct="1"/>
            <a:r>
              <a:rPr lang="en-US" dirty="0" smtClean="0"/>
              <a:t>Matching of mRNA and </a:t>
            </a:r>
            <a:r>
              <a:rPr lang="en-US" dirty="0" err="1" smtClean="0"/>
              <a:t>tRNA</a:t>
            </a:r>
            <a:endParaRPr lang="en-US" dirty="0" smtClean="0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609600" y="16764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Biological Relevance of Hydrogen Bonds</a:t>
            </a:r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609600" y="16764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Van der Waals Interactions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524000"/>
            <a:ext cx="81534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Van </a:t>
            </a:r>
            <a:r>
              <a:rPr lang="en-US" dirty="0" err="1" smtClean="0"/>
              <a:t>der</a:t>
            </a:r>
            <a:r>
              <a:rPr lang="en-US" dirty="0" smtClean="0"/>
              <a:t> Waals interactions have two components:</a:t>
            </a:r>
          </a:p>
          <a:p>
            <a:pPr lvl="1" eaLnBrk="1" hangingPunct="1"/>
            <a:r>
              <a:rPr lang="en-US" sz="2800" dirty="0" smtClean="0"/>
              <a:t>Attractive force (London dispersion) Depends on the </a:t>
            </a:r>
            <a:r>
              <a:rPr lang="en-US" sz="2800" dirty="0" err="1" smtClean="0"/>
              <a:t>polarizability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Repulsive force (</a:t>
            </a:r>
            <a:r>
              <a:rPr lang="en-US" sz="2800" dirty="0" err="1" smtClean="0"/>
              <a:t>Steric</a:t>
            </a:r>
            <a:r>
              <a:rPr lang="en-US" sz="2800" dirty="0" smtClean="0"/>
              <a:t> repulsion)  Depends on the size of atoms  </a:t>
            </a:r>
          </a:p>
          <a:p>
            <a:pPr eaLnBrk="1" hangingPunct="1"/>
            <a:r>
              <a:rPr lang="en-US" dirty="0" smtClean="0"/>
              <a:t>Attraction dominates at longer distances (typically 0.4-0.7 nm)</a:t>
            </a:r>
          </a:p>
          <a:p>
            <a:pPr eaLnBrk="1" hangingPunct="1"/>
            <a:r>
              <a:rPr lang="en-US" dirty="0" smtClean="0"/>
              <a:t>Repulsion dominates at very short distances</a:t>
            </a:r>
          </a:p>
          <a:p>
            <a:pPr eaLnBrk="1" hangingPunct="1"/>
            <a:r>
              <a:rPr lang="en-US" dirty="0" smtClean="0"/>
              <a:t>There is a minimum energy distance (van </a:t>
            </a:r>
            <a:r>
              <a:rPr lang="en-US" dirty="0" err="1" smtClean="0"/>
              <a:t>der</a:t>
            </a:r>
            <a:r>
              <a:rPr lang="en-US" dirty="0" smtClean="0"/>
              <a:t> Waals contact distance)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685800" y="12954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1348</Words>
  <Application>Microsoft Office PowerPoint</Application>
  <PresentationFormat>Ekran Gösterisi (4:3)</PresentationFormat>
  <Paragraphs>176</Paragraphs>
  <Slides>27</Slides>
  <Notes>4</Notes>
  <HiddenSlides>2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9" baseType="lpstr">
      <vt:lpstr>Blank Presentation</vt:lpstr>
      <vt:lpstr>Equation</vt:lpstr>
      <vt:lpstr>Slayt 1</vt:lpstr>
      <vt:lpstr>Physics of Non-covalent Interactions</vt:lpstr>
      <vt:lpstr>Examples of Noncovalent Interactions</vt:lpstr>
      <vt:lpstr>Hydrogen Bonds</vt:lpstr>
      <vt:lpstr>Slayt 5</vt:lpstr>
      <vt:lpstr>Hydrogen Bonds: Examples</vt:lpstr>
      <vt:lpstr>Importance of Hydrogen Bonds</vt:lpstr>
      <vt:lpstr>Biological Relevance of Hydrogen Bonds</vt:lpstr>
      <vt:lpstr>Van der Waals Interactions</vt:lpstr>
      <vt:lpstr>Biochemical Significance of Van der Waals Interactions </vt:lpstr>
      <vt:lpstr>Water is the Medium for Life</vt:lpstr>
      <vt:lpstr>Structure of the Water Molecule</vt:lpstr>
      <vt:lpstr>Slayt 13</vt:lpstr>
      <vt:lpstr>Hydrogen Bonding in Water</vt:lpstr>
      <vt:lpstr>Water as a Solvent</vt:lpstr>
      <vt:lpstr>Water Dissolves Many Salts</vt:lpstr>
      <vt:lpstr>The Hydrophobic Effect</vt:lpstr>
      <vt:lpstr>Solubility of Polar and Non-polar Solutes</vt:lpstr>
      <vt:lpstr>Low Solubility of Hydrophobic Solutes can be Explained by Entropy</vt:lpstr>
      <vt:lpstr>Origin of the Hydrophobic Effect (1)</vt:lpstr>
      <vt:lpstr>Origin of the Hydrophobic effect (2)</vt:lpstr>
      <vt:lpstr>Hydrophobic Effect Favors Ligand Binding</vt:lpstr>
      <vt:lpstr>Colligative Properties</vt:lpstr>
      <vt:lpstr>Effect of Extracellular Osmolarity</vt:lpstr>
      <vt:lpstr>Ionization of Water</vt:lpstr>
      <vt:lpstr>Proton Hydration </vt:lpstr>
      <vt:lpstr>Ionization of Water:  Quantitative Treatment</vt:lpstr>
    </vt:vector>
  </TitlesOfParts>
  <Company>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Aqueous Solutions</dc:title>
  <dc:creator>Dr. Kalju Kahn</dc:creator>
  <dc:description>For Lehninger Textbook</dc:description>
  <cp:lastModifiedBy>ASUSPC</cp:lastModifiedBy>
  <cp:revision>89</cp:revision>
  <dcterms:created xsi:type="dcterms:W3CDTF">2008-08-27T14:03:20Z</dcterms:created>
  <dcterms:modified xsi:type="dcterms:W3CDTF">2018-02-12T14:28:08Z</dcterms:modified>
</cp:coreProperties>
</file>