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0" r:id="rId4"/>
    <p:sldId id="261" r:id="rId5"/>
    <p:sldId id="262" r:id="rId6"/>
    <p:sldId id="263" r:id="rId7"/>
    <p:sldId id="258" r:id="rId8"/>
    <p:sldId id="25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B89EB-C3DB-48BD-8A2E-1713CB661CCF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9DD4-FB6D-4445-8675-F1CC2720E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305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B89EB-C3DB-48BD-8A2E-1713CB661CCF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9DD4-FB6D-4445-8675-F1CC2720E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478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B89EB-C3DB-48BD-8A2E-1713CB661CCF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9DD4-FB6D-4445-8675-F1CC2720E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718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476251"/>
            <a:ext cx="10972800" cy="7207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341438"/>
            <a:ext cx="5384800" cy="482441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341438"/>
            <a:ext cx="5384800" cy="482441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6BAA0B38-4A40-4891-A0DA-C7855C610354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3085891"/>
      </p:ext>
    </p:extLst>
  </p:cSld>
  <p:clrMapOvr>
    <a:masterClrMapping/>
  </p:clrMapOvr>
  <p:transition>
    <p:cover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B89EB-C3DB-48BD-8A2E-1713CB661CCF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9DD4-FB6D-4445-8675-F1CC2720E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322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B89EB-C3DB-48BD-8A2E-1713CB661CCF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9DD4-FB6D-4445-8675-F1CC2720E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403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B89EB-C3DB-48BD-8A2E-1713CB661CCF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9DD4-FB6D-4445-8675-F1CC2720E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54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B89EB-C3DB-48BD-8A2E-1713CB661CCF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9DD4-FB6D-4445-8675-F1CC2720E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821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B89EB-C3DB-48BD-8A2E-1713CB661CCF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9DD4-FB6D-4445-8675-F1CC2720E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254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B89EB-C3DB-48BD-8A2E-1713CB661CCF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9DD4-FB6D-4445-8675-F1CC2720E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164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B89EB-C3DB-48BD-8A2E-1713CB661CCF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9DD4-FB6D-4445-8675-F1CC2720E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604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B89EB-C3DB-48BD-8A2E-1713CB661CCF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9DD4-FB6D-4445-8675-F1CC2720E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884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2B89EB-C3DB-48BD-8A2E-1713CB661CCF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5D9DD4-FB6D-4445-8675-F1CC2720E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905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Açık Ekonomide Denge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802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Makro Denge</a:t>
            </a:r>
            <a:endParaRPr lang="tr-TR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tr-TR" dirty="0"/>
              <a:t>Y = E</a:t>
            </a:r>
          </a:p>
          <a:p>
            <a:pPr algn="ctr">
              <a:buNone/>
            </a:pPr>
            <a:r>
              <a:rPr lang="tr-TR" dirty="0"/>
              <a:t>Y = C + I + G + X – M</a:t>
            </a:r>
          </a:p>
          <a:p>
            <a:pPr algn="ctr">
              <a:buFont typeface="Wingdings" pitchFamily="2" charset="2"/>
              <a:buNone/>
            </a:pPr>
            <a:r>
              <a:rPr lang="tr-TR" sz="2000" dirty="0"/>
              <a:t>Y: Hasıla (Üretim – </a:t>
            </a:r>
            <a:r>
              <a:rPr lang="tr-TR" sz="2000" i="1" dirty="0" err="1"/>
              <a:t>Product</a:t>
            </a:r>
            <a:r>
              <a:rPr lang="tr-TR" sz="2000" dirty="0"/>
              <a:t>)</a:t>
            </a:r>
          </a:p>
          <a:p>
            <a:pPr algn="ctr">
              <a:buFont typeface="Wingdings" pitchFamily="2" charset="2"/>
              <a:buNone/>
            </a:pPr>
            <a:r>
              <a:rPr lang="tr-TR" sz="2000" dirty="0"/>
              <a:t>E: </a:t>
            </a:r>
            <a:r>
              <a:rPr lang="tr-TR" sz="2000" dirty="0" smtClean="0"/>
              <a:t>Harcamalar </a:t>
            </a:r>
            <a:r>
              <a:rPr lang="tr-TR" sz="2000" dirty="0"/>
              <a:t>(Expenditures)</a:t>
            </a:r>
          </a:p>
          <a:p>
            <a:pPr algn="ctr">
              <a:buFont typeface="Wingdings" pitchFamily="2" charset="2"/>
              <a:buNone/>
            </a:pPr>
            <a:r>
              <a:rPr lang="tr-TR" sz="2000" dirty="0"/>
              <a:t>C: Tüketim harcamaları</a:t>
            </a:r>
          </a:p>
          <a:p>
            <a:pPr algn="ctr">
              <a:buFont typeface="Wingdings" pitchFamily="2" charset="2"/>
              <a:buNone/>
            </a:pPr>
            <a:r>
              <a:rPr lang="tr-TR" sz="2000" dirty="0"/>
              <a:t>I: Yatırım harcamaları</a:t>
            </a:r>
          </a:p>
          <a:p>
            <a:pPr algn="ctr">
              <a:buFont typeface="Wingdings" pitchFamily="2" charset="2"/>
              <a:buNone/>
            </a:pPr>
            <a:r>
              <a:rPr lang="tr-TR" sz="2000" dirty="0"/>
              <a:t>G: Kamu harcamaları</a:t>
            </a:r>
          </a:p>
          <a:p>
            <a:pPr algn="ctr">
              <a:buFont typeface="Wingdings" pitchFamily="2" charset="2"/>
              <a:buNone/>
            </a:pPr>
            <a:r>
              <a:rPr lang="tr-TR" sz="2000" dirty="0"/>
              <a:t>X: İhracat</a:t>
            </a:r>
          </a:p>
          <a:p>
            <a:pPr algn="ctr">
              <a:buFont typeface="Wingdings" pitchFamily="2" charset="2"/>
              <a:buNone/>
            </a:pPr>
            <a:r>
              <a:rPr lang="tr-TR" sz="2000" dirty="0"/>
              <a:t>M: İthalat</a:t>
            </a:r>
          </a:p>
        </p:txBody>
      </p:sp>
    </p:spTree>
    <p:extLst>
      <p:ext uri="{BB962C8B-B14F-4D97-AF65-F5344CB8AC3E}">
        <p14:creationId xmlns:p14="http://schemas.microsoft.com/office/powerpoint/2010/main" val="3809902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658938" y="476251"/>
            <a:ext cx="8964612" cy="720725"/>
          </a:xfrm>
        </p:spPr>
        <p:txBody>
          <a:bodyPr/>
          <a:lstStyle/>
          <a:p>
            <a:r>
              <a:rPr lang="tr-TR" sz="3600"/>
              <a:t>DEĞİŞKENLERLE İLGİLİ VARSAYIMLAR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Tüketim, </a:t>
            </a:r>
            <a:r>
              <a:rPr lang="tr-TR" sz="2400" i="1" dirty="0"/>
              <a:t>harcanabilir gelir</a:t>
            </a:r>
            <a:r>
              <a:rPr lang="tr-TR" sz="2400" dirty="0"/>
              <a:t>in (YD) sabit bir oranıdır (c: marjinal tüketim eğilimi </a:t>
            </a:r>
            <a:r>
              <a:rPr lang="en-US" sz="2400" dirty="0">
                <a:solidFill>
                  <a:srgbClr val="CC0000"/>
                </a:solidFill>
              </a:rPr>
              <a:t>&lt; 1</a:t>
            </a:r>
            <a:r>
              <a:rPr lang="tr-TR" sz="2400" dirty="0"/>
              <a:t>): </a:t>
            </a:r>
          </a:p>
          <a:p>
            <a:pPr algn="ctr">
              <a:buFont typeface="Wingdings" pitchFamily="2" charset="2"/>
              <a:buNone/>
            </a:pPr>
            <a:r>
              <a:rPr lang="tr-TR" sz="2400" dirty="0"/>
              <a:t>C = </a:t>
            </a:r>
            <a:r>
              <a:rPr lang="tr-TR" sz="2400" dirty="0" err="1"/>
              <a:t>C</a:t>
            </a:r>
            <a:r>
              <a:rPr lang="tr-TR" sz="2400" baseline="-25000" dirty="0" err="1"/>
              <a:t>o</a:t>
            </a:r>
            <a:r>
              <a:rPr lang="tr-TR" sz="2400" dirty="0"/>
              <a:t> + </a:t>
            </a:r>
            <a:r>
              <a:rPr lang="tr-TR" sz="2400" dirty="0" err="1"/>
              <a:t>cYD</a:t>
            </a:r>
            <a:endParaRPr lang="tr-TR" sz="2400" dirty="0"/>
          </a:p>
          <a:p>
            <a:r>
              <a:rPr lang="tr-TR" sz="2400" dirty="0"/>
              <a:t>Harcanabilir gelir, vergi (T) sonrası gelirdir: </a:t>
            </a:r>
          </a:p>
          <a:p>
            <a:pPr algn="ctr">
              <a:buFont typeface="Wingdings" pitchFamily="2" charset="2"/>
              <a:buNone/>
            </a:pPr>
            <a:r>
              <a:rPr lang="tr-TR" sz="2400" dirty="0"/>
              <a:t>YD = Y – T </a:t>
            </a:r>
          </a:p>
          <a:p>
            <a:r>
              <a:rPr lang="tr-TR" sz="2400" dirty="0"/>
              <a:t>Hükûmet, gelirden sabit oranlı (t) bir vergi almaktadır: </a:t>
            </a:r>
          </a:p>
          <a:p>
            <a:pPr algn="ctr">
              <a:buFont typeface="Wingdings" pitchFamily="2" charset="2"/>
              <a:buNone/>
            </a:pPr>
            <a:r>
              <a:rPr lang="tr-TR" sz="2400" dirty="0"/>
              <a:t>			T = </a:t>
            </a:r>
            <a:r>
              <a:rPr lang="tr-TR" sz="2400" dirty="0" err="1"/>
              <a:t>tY</a:t>
            </a:r>
            <a:r>
              <a:rPr lang="tr-TR" sz="2400" dirty="0"/>
              <a:t>		(</a:t>
            </a:r>
            <a:r>
              <a:rPr lang="tr-TR" sz="2400" dirty="0">
                <a:solidFill>
                  <a:srgbClr val="CC0000"/>
                </a:solidFill>
              </a:rPr>
              <a:t>t</a:t>
            </a:r>
            <a:r>
              <a:rPr lang="en-US" sz="2400" dirty="0">
                <a:solidFill>
                  <a:srgbClr val="CC0000"/>
                </a:solidFill>
              </a:rPr>
              <a:t> &lt; 1</a:t>
            </a:r>
            <a:r>
              <a:rPr lang="en-US" sz="2400" dirty="0"/>
              <a:t>)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607725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/>
              <a:t>Değişkenlerle İlgili Varsayımlar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400" dirty="0"/>
              <a:t>O halde tüketim denklemini şöyle de yazabiliriz: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tr-TR" sz="2400" dirty="0"/>
              <a:t>C = </a:t>
            </a:r>
            <a:r>
              <a:rPr lang="tr-TR" sz="2400" dirty="0" err="1"/>
              <a:t>C</a:t>
            </a:r>
            <a:r>
              <a:rPr lang="tr-TR" sz="2400" baseline="-25000" dirty="0" err="1"/>
              <a:t>o</a:t>
            </a:r>
            <a:r>
              <a:rPr lang="tr-TR" sz="2400" dirty="0"/>
              <a:t> + c(1 </a:t>
            </a:r>
            <a:r>
              <a:rPr lang="tr-TR" sz="2400" dirty="0"/>
              <a:t>– t)Y .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tr-TR" sz="2400" dirty="0"/>
          </a:p>
          <a:p>
            <a:pPr>
              <a:lnSpc>
                <a:spcPct val="90000"/>
              </a:lnSpc>
            </a:pPr>
            <a:r>
              <a:rPr lang="tr-TR" sz="2400" dirty="0"/>
              <a:t>Gelirin (Y) sabit bir kısmı (m) ithalata </a:t>
            </a:r>
            <a:r>
              <a:rPr lang="tr-TR" sz="2400" dirty="0"/>
              <a:t>ayrılır:</a:t>
            </a:r>
          </a:p>
          <a:p>
            <a:pPr algn="ctr">
              <a:lnSpc>
                <a:spcPct val="90000"/>
              </a:lnSpc>
              <a:buNone/>
            </a:pPr>
            <a:r>
              <a:rPr lang="tr-TR" sz="2400" dirty="0"/>
              <a:t>M </a:t>
            </a:r>
            <a:r>
              <a:rPr lang="tr-TR" sz="2400" dirty="0"/>
              <a:t>= </a:t>
            </a:r>
            <a:r>
              <a:rPr lang="tr-TR" sz="2400" dirty="0" err="1"/>
              <a:t>mY</a:t>
            </a:r>
            <a:r>
              <a:rPr lang="tr-TR" sz="2400" dirty="0"/>
              <a:t> </a:t>
            </a:r>
            <a:br>
              <a:rPr lang="tr-TR" sz="2400" dirty="0"/>
            </a:br>
            <a:r>
              <a:rPr lang="tr-TR" sz="2400" dirty="0"/>
              <a:t>(m: marjinal ithal eğilimi)</a:t>
            </a:r>
          </a:p>
          <a:p>
            <a:pPr>
              <a:lnSpc>
                <a:spcPct val="90000"/>
              </a:lnSpc>
            </a:pPr>
            <a:r>
              <a:rPr lang="tr-TR" sz="2400" dirty="0"/>
              <a:t>Yatırım (I), kamu harcamaları (G) ve ihracat (X) </a:t>
            </a:r>
            <a:r>
              <a:rPr lang="tr-TR" sz="2400" i="1" dirty="0"/>
              <a:t>otonomdur </a:t>
            </a:r>
            <a:r>
              <a:rPr lang="tr-TR" sz="2400" dirty="0"/>
              <a:t>(gelirden bağımsızdır). </a:t>
            </a:r>
          </a:p>
          <a:p>
            <a:pPr algn="ctr">
              <a:lnSpc>
                <a:spcPct val="90000"/>
              </a:lnSpc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0455742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/>
              <a:t>Hepsini Bir Araya Getirirsek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063751" y="1268414"/>
            <a:ext cx="8075613" cy="574675"/>
          </a:xfrm>
        </p:spPr>
        <p:txBody>
          <a:bodyPr>
            <a:noAutofit/>
          </a:bodyPr>
          <a:lstStyle/>
          <a:p>
            <a:pPr algn="ctr">
              <a:buFont typeface="Wingdings" pitchFamily="2" charset="2"/>
              <a:buNone/>
            </a:pPr>
            <a:r>
              <a:rPr lang="tr-TR" sz="3400" dirty="0">
                <a:latin typeface="Times New Roman" pitchFamily="18" charset="0"/>
                <a:cs typeface="Times New Roman" pitchFamily="18" charset="0"/>
              </a:rPr>
              <a:t>E = </a:t>
            </a:r>
            <a:r>
              <a:rPr lang="tr-TR" sz="3400" dirty="0" err="1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tr-TR" sz="3400" baseline="-25000" dirty="0" err="1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tr-TR" sz="3400" dirty="0">
                <a:latin typeface="Times New Roman" pitchFamily="18" charset="0"/>
                <a:cs typeface="Times New Roman" pitchFamily="18" charset="0"/>
              </a:rPr>
              <a:t> + c(1 </a:t>
            </a:r>
            <a:r>
              <a:rPr lang="tr-TR" sz="3400" dirty="0">
                <a:latin typeface="Times New Roman" pitchFamily="18" charset="0"/>
                <a:cs typeface="Times New Roman" pitchFamily="18" charset="0"/>
              </a:rPr>
              <a:t>– t)Y + I + G + X – </a:t>
            </a:r>
            <a:r>
              <a:rPr lang="tr-TR" sz="3400" dirty="0" err="1">
                <a:latin typeface="Times New Roman" pitchFamily="18" charset="0"/>
                <a:cs typeface="Times New Roman" pitchFamily="18" charset="0"/>
              </a:rPr>
              <a:t>mY</a:t>
            </a:r>
            <a:r>
              <a:rPr lang="tr-TR" sz="3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pSp>
        <p:nvGrpSpPr>
          <p:cNvPr id="12313" name="Group 25"/>
          <p:cNvGrpSpPr>
            <a:grpSpLocks/>
          </p:cNvGrpSpPr>
          <p:nvPr/>
        </p:nvGrpSpPr>
        <p:grpSpPr bwMode="auto">
          <a:xfrm>
            <a:off x="1660499" y="1830243"/>
            <a:ext cx="1693863" cy="1365250"/>
            <a:chOff x="237" y="1148"/>
            <a:chExt cx="1067" cy="860"/>
          </a:xfrm>
        </p:grpSpPr>
        <p:sp>
          <p:nvSpPr>
            <p:cNvPr id="12292" name="Text Box 4"/>
            <p:cNvSpPr txBox="1">
              <a:spLocks noChangeArrowheads="1"/>
            </p:cNvSpPr>
            <p:nvPr/>
          </p:nvSpPr>
          <p:spPr bwMode="auto">
            <a:xfrm>
              <a:off x="237" y="1560"/>
              <a:ext cx="831" cy="4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2000" dirty="0">
                  <a:latin typeface="Times New Roman" pitchFamily="18" charset="0"/>
                </a:rPr>
                <a:t>Toplam</a:t>
              </a:r>
              <a:br>
                <a:rPr lang="tr-TR" sz="2000" dirty="0">
                  <a:latin typeface="Times New Roman" pitchFamily="18" charset="0"/>
                </a:rPr>
              </a:br>
              <a:r>
                <a:rPr lang="tr-TR" sz="2000" dirty="0">
                  <a:latin typeface="Times New Roman" pitchFamily="18" charset="0"/>
                </a:rPr>
                <a:t>harcamalar</a:t>
              </a:r>
            </a:p>
          </p:txBody>
        </p:sp>
        <p:sp>
          <p:nvSpPr>
            <p:cNvPr id="12294" name="Text Box 6"/>
            <p:cNvSpPr txBox="1">
              <a:spLocks noChangeArrowheads="1"/>
            </p:cNvSpPr>
            <p:nvPr/>
          </p:nvSpPr>
          <p:spPr bwMode="auto">
            <a:xfrm>
              <a:off x="1098" y="1645"/>
              <a:ext cx="20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2000" dirty="0">
                  <a:latin typeface="Times New Roman" pitchFamily="18" charset="0"/>
                </a:rPr>
                <a:t>=</a:t>
              </a:r>
            </a:p>
          </p:txBody>
        </p:sp>
        <p:sp>
          <p:nvSpPr>
            <p:cNvPr id="12303" name="Line 15"/>
            <p:cNvSpPr>
              <a:spLocks noChangeShapeType="1"/>
            </p:cNvSpPr>
            <p:nvPr/>
          </p:nvSpPr>
          <p:spPr bwMode="auto">
            <a:xfrm flipV="1">
              <a:off x="657" y="1148"/>
              <a:ext cx="390" cy="42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2314" name="Group 26"/>
          <p:cNvGrpSpPr>
            <a:grpSpLocks/>
          </p:cNvGrpSpPr>
          <p:nvPr/>
        </p:nvGrpSpPr>
        <p:grpSpPr bwMode="auto">
          <a:xfrm>
            <a:off x="3722613" y="1858820"/>
            <a:ext cx="2157486" cy="1301750"/>
            <a:chOff x="1667" y="1207"/>
            <a:chExt cx="873" cy="820"/>
          </a:xfrm>
        </p:grpSpPr>
        <p:sp>
          <p:nvSpPr>
            <p:cNvPr id="12293" name="Text Box 5"/>
            <p:cNvSpPr txBox="1">
              <a:spLocks noChangeArrowheads="1"/>
            </p:cNvSpPr>
            <p:nvPr/>
          </p:nvSpPr>
          <p:spPr bwMode="auto">
            <a:xfrm>
              <a:off x="1667" y="1579"/>
              <a:ext cx="525" cy="4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tr-TR" sz="2000">
                  <a:latin typeface="Times New Roman" pitchFamily="18" charset="0"/>
                </a:rPr>
                <a:t>Tüketim</a:t>
              </a:r>
            </a:p>
            <a:p>
              <a:r>
                <a:rPr lang="tr-TR" sz="2000">
                  <a:latin typeface="Times New Roman" pitchFamily="18" charset="0"/>
                </a:rPr>
                <a:t>Harc. </a:t>
              </a:r>
            </a:p>
          </p:txBody>
        </p:sp>
        <p:sp>
          <p:nvSpPr>
            <p:cNvPr id="12295" name="Text Box 7"/>
            <p:cNvSpPr txBox="1">
              <a:spLocks noChangeArrowheads="1"/>
            </p:cNvSpPr>
            <p:nvPr/>
          </p:nvSpPr>
          <p:spPr bwMode="auto">
            <a:xfrm>
              <a:off x="2272" y="1647"/>
              <a:ext cx="133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2000" dirty="0">
                  <a:latin typeface="Times New Roman" pitchFamily="18" charset="0"/>
                </a:rPr>
                <a:t>+</a:t>
              </a:r>
            </a:p>
          </p:txBody>
        </p:sp>
        <p:sp>
          <p:nvSpPr>
            <p:cNvPr id="12304" name="Line 16"/>
            <p:cNvSpPr>
              <a:spLocks noChangeShapeType="1"/>
            </p:cNvSpPr>
            <p:nvPr/>
          </p:nvSpPr>
          <p:spPr bwMode="auto">
            <a:xfrm flipV="1">
              <a:off x="1945" y="1398"/>
              <a:ext cx="147" cy="16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2306" name="AutoShape 18"/>
            <p:cNvSpPr>
              <a:spLocks/>
            </p:cNvSpPr>
            <p:nvPr/>
          </p:nvSpPr>
          <p:spPr bwMode="auto">
            <a:xfrm rot="5400000">
              <a:off x="2030" y="878"/>
              <a:ext cx="181" cy="839"/>
            </a:xfrm>
            <a:prstGeom prst="rightBrace">
              <a:avLst>
                <a:gd name="adj1" fmla="val 38628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12315" name="Group 27"/>
          <p:cNvGrpSpPr>
            <a:grpSpLocks/>
          </p:cNvGrpSpPr>
          <p:nvPr/>
        </p:nvGrpSpPr>
        <p:grpSpPr bwMode="auto">
          <a:xfrm>
            <a:off x="5662613" y="1870077"/>
            <a:ext cx="1466850" cy="1271587"/>
            <a:chOff x="2381" y="1207"/>
            <a:chExt cx="924" cy="801"/>
          </a:xfrm>
        </p:grpSpPr>
        <p:sp>
          <p:nvSpPr>
            <p:cNvPr id="12296" name="Text Box 8"/>
            <p:cNvSpPr txBox="1">
              <a:spLocks noChangeArrowheads="1"/>
            </p:cNvSpPr>
            <p:nvPr/>
          </p:nvSpPr>
          <p:spPr bwMode="auto">
            <a:xfrm>
              <a:off x="2381" y="1560"/>
              <a:ext cx="618" cy="4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2000" dirty="0">
                  <a:latin typeface="Times New Roman" pitchFamily="18" charset="0"/>
                </a:rPr>
                <a:t>Yatırım</a:t>
              </a:r>
            </a:p>
            <a:p>
              <a:r>
                <a:rPr lang="tr-TR" sz="2000" dirty="0" err="1">
                  <a:latin typeface="Times New Roman" pitchFamily="18" charset="0"/>
                </a:rPr>
                <a:t>Harc</a:t>
              </a:r>
              <a:r>
                <a:rPr lang="tr-TR" sz="2000" dirty="0">
                  <a:latin typeface="Times New Roman" pitchFamily="18" charset="0"/>
                </a:rPr>
                <a:t>.</a:t>
              </a:r>
            </a:p>
          </p:txBody>
        </p:sp>
        <p:sp>
          <p:nvSpPr>
            <p:cNvPr id="12297" name="Text Box 9"/>
            <p:cNvSpPr txBox="1">
              <a:spLocks noChangeArrowheads="1"/>
            </p:cNvSpPr>
            <p:nvPr/>
          </p:nvSpPr>
          <p:spPr bwMode="auto">
            <a:xfrm>
              <a:off x="3099" y="1652"/>
              <a:ext cx="20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2000" dirty="0">
                  <a:latin typeface="Times New Roman" pitchFamily="18" charset="0"/>
                </a:rPr>
                <a:t>+</a:t>
              </a:r>
            </a:p>
          </p:txBody>
        </p:sp>
        <p:sp>
          <p:nvSpPr>
            <p:cNvPr id="12309" name="Line 21"/>
            <p:cNvSpPr>
              <a:spLocks noChangeShapeType="1"/>
            </p:cNvSpPr>
            <p:nvPr/>
          </p:nvSpPr>
          <p:spPr bwMode="auto">
            <a:xfrm flipV="1">
              <a:off x="2699" y="1207"/>
              <a:ext cx="181" cy="36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2316" name="Group 28"/>
          <p:cNvGrpSpPr>
            <a:grpSpLocks/>
          </p:cNvGrpSpPr>
          <p:nvPr/>
        </p:nvGrpSpPr>
        <p:grpSpPr bwMode="auto">
          <a:xfrm>
            <a:off x="7233277" y="1858821"/>
            <a:ext cx="1335088" cy="1343025"/>
            <a:chOff x="3334" y="1162"/>
            <a:chExt cx="841" cy="846"/>
          </a:xfrm>
        </p:grpSpPr>
        <p:sp>
          <p:nvSpPr>
            <p:cNvPr id="12298" name="Text Box 10"/>
            <p:cNvSpPr txBox="1">
              <a:spLocks noChangeArrowheads="1"/>
            </p:cNvSpPr>
            <p:nvPr/>
          </p:nvSpPr>
          <p:spPr bwMode="auto">
            <a:xfrm>
              <a:off x="3379" y="1560"/>
              <a:ext cx="513" cy="4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2000">
                  <a:latin typeface="Times New Roman" pitchFamily="18" charset="0"/>
                </a:rPr>
                <a:t>Kamu</a:t>
              </a:r>
            </a:p>
            <a:p>
              <a:r>
                <a:rPr lang="tr-TR" sz="2000">
                  <a:latin typeface="Times New Roman" pitchFamily="18" charset="0"/>
                </a:rPr>
                <a:t>Harc.</a:t>
              </a:r>
            </a:p>
          </p:txBody>
        </p:sp>
        <p:sp>
          <p:nvSpPr>
            <p:cNvPr id="12299" name="Text Box 11"/>
            <p:cNvSpPr txBox="1">
              <a:spLocks noChangeArrowheads="1"/>
            </p:cNvSpPr>
            <p:nvPr/>
          </p:nvSpPr>
          <p:spPr bwMode="auto">
            <a:xfrm>
              <a:off x="3969" y="1646"/>
              <a:ext cx="20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2000">
                  <a:latin typeface="Times New Roman" pitchFamily="18" charset="0"/>
                </a:rPr>
                <a:t>+</a:t>
              </a:r>
            </a:p>
          </p:txBody>
        </p:sp>
        <p:sp>
          <p:nvSpPr>
            <p:cNvPr id="12310" name="Line 22"/>
            <p:cNvSpPr>
              <a:spLocks noChangeShapeType="1"/>
            </p:cNvSpPr>
            <p:nvPr/>
          </p:nvSpPr>
          <p:spPr bwMode="auto">
            <a:xfrm flipH="1" flipV="1">
              <a:off x="3334" y="1162"/>
              <a:ext cx="272" cy="40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2317" name="Group 29"/>
          <p:cNvGrpSpPr>
            <a:grpSpLocks/>
          </p:cNvGrpSpPr>
          <p:nvPr/>
        </p:nvGrpSpPr>
        <p:grpSpPr bwMode="auto">
          <a:xfrm>
            <a:off x="8190093" y="1843089"/>
            <a:ext cx="1622425" cy="1190625"/>
            <a:chOff x="3977" y="1152"/>
            <a:chExt cx="1022" cy="750"/>
          </a:xfrm>
        </p:grpSpPr>
        <p:sp>
          <p:nvSpPr>
            <p:cNvPr id="12300" name="Text Box 12"/>
            <p:cNvSpPr txBox="1">
              <a:spLocks noChangeArrowheads="1"/>
            </p:cNvSpPr>
            <p:nvPr/>
          </p:nvSpPr>
          <p:spPr bwMode="auto">
            <a:xfrm>
              <a:off x="4241" y="1646"/>
              <a:ext cx="565" cy="25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2000">
                  <a:latin typeface="Times New Roman" pitchFamily="18" charset="0"/>
                </a:rPr>
                <a:t>İhracat</a:t>
              </a:r>
            </a:p>
          </p:txBody>
        </p:sp>
        <p:sp>
          <p:nvSpPr>
            <p:cNvPr id="12301" name="Text Box 13"/>
            <p:cNvSpPr txBox="1">
              <a:spLocks noChangeArrowheads="1"/>
            </p:cNvSpPr>
            <p:nvPr/>
          </p:nvSpPr>
          <p:spPr bwMode="auto">
            <a:xfrm>
              <a:off x="4830" y="1645"/>
              <a:ext cx="16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2000">
                  <a:latin typeface="Times New Roman" pitchFamily="18" charset="0"/>
                </a:rPr>
                <a:t>-</a:t>
              </a:r>
            </a:p>
          </p:txBody>
        </p:sp>
        <p:sp>
          <p:nvSpPr>
            <p:cNvPr id="12311" name="Line 23"/>
            <p:cNvSpPr>
              <a:spLocks noChangeShapeType="1"/>
            </p:cNvSpPr>
            <p:nvPr/>
          </p:nvSpPr>
          <p:spPr bwMode="auto">
            <a:xfrm flipH="1" flipV="1">
              <a:off x="3977" y="1152"/>
              <a:ext cx="536" cy="50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2318" name="Group 30"/>
          <p:cNvGrpSpPr>
            <a:grpSpLocks/>
          </p:cNvGrpSpPr>
          <p:nvPr/>
        </p:nvGrpSpPr>
        <p:grpSpPr bwMode="auto">
          <a:xfrm>
            <a:off x="9162954" y="1870800"/>
            <a:ext cx="1461566" cy="1181101"/>
            <a:chOff x="4653" y="1179"/>
            <a:chExt cx="966" cy="744"/>
          </a:xfrm>
        </p:grpSpPr>
        <p:sp>
          <p:nvSpPr>
            <p:cNvPr id="12302" name="Text Box 14"/>
            <p:cNvSpPr txBox="1">
              <a:spLocks noChangeArrowheads="1"/>
            </p:cNvSpPr>
            <p:nvPr/>
          </p:nvSpPr>
          <p:spPr bwMode="auto">
            <a:xfrm>
              <a:off x="5066" y="1671"/>
              <a:ext cx="553" cy="25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2000">
                  <a:latin typeface="Times New Roman" pitchFamily="18" charset="0"/>
                </a:rPr>
                <a:t>İthalat</a:t>
              </a:r>
            </a:p>
          </p:txBody>
        </p:sp>
        <p:sp>
          <p:nvSpPr>
            <p:cNvPr id="12312" name="Line 24"/>
            <p:cNvSpPr>
              <a:spLocks noChangeShapeType="1"/>
            </p:cNvSpPr>
            <p:nvPr/>
          </p:nvSpPr>
          <p:spPr bwMode="auto">
            <a:xfrm flipH="1" flipV="1">
              <a:off x="4653" y="1179"/>
              <a:ext cx="721" cy="48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12323" name="Text Box 35"/>
          <p:cNvSpPr txBox="1">
            <a:spLocks noChangeArrowheads="1"/>
          </p:cNvSpPr>
          <p:nvPr/>
        </p:nvSpPr>
        <p:spPr bwMode="auto">
          <a:xfrm>
            <a:off x="2424113" y="3716339"/>
            <a:ext cx="12573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200">
                <a:latin typeface="Times New Roman" pitchFamily="18" charset="0"/>
              </a:rPr>
              <a:t>ya da, </a:t>
            </a:r>
          </a:p>
        </p:txBody>
      </p:sp>
      <p:sp>
        <p:nvSpPr>
          <p:cNvPr id="12324" name="Rectangle 36"/>
          <p:cNvSpPr>
            <a:spLocks noChangeArrowheads="1"/>
          </p:cNvSpPr>
          <p:nvPr/>
        </p:nvSpPr>
        <p:spPr bwMode="auto">
          <a:xfrm>
            <a:off x="2063751" y="4437063"/>
            <a:ext cx="80756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bg2"/>
              </a:buClr>
              <a:buSzPct val="75000"/>
            </a:pPr>
            <a:r>
              <a:rPr lang="tr-TR" sz="3400" dirty="0">
                <a:latin typeface="Times New Roman" pitchFamily="18" charset="0"/>
              </a:rPr>
              <a:t>E = 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Ā</a:t>
            </a:r>
            <a:r>
              <a:rPr lang="tr-TR" sz="3400" dirty="0">
                <a:latin typeface="Times New Roman" pitchFamily="18" charset="0"/>
              </a:rPr>
              <a:t> + [c(1 – t) – m]Y,</a:t>
            </a:r>
          </a:p>
          <a:p>
            <a:pPr marL="342900" indent="-342900" algn="ctr">
              <a:spcBef>
                <a:spcPct val="20000"/>
              </a:spcBef>
              <a:buClr>
                <a:schemeClr val="bg2"/>
              </a:buClr>
              <a:buSzPct val="75000"/>
            </a:pPr>
            <a:r>
              <a:rPr lang="tr-TR" sz="3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Ā</a:t>
            </a:r>
            <a:r>
              <a:rPr lang="tr-TR" sz="3400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tr-TR" sz="3400" dirty="0" err="1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tr-TR" sz="3400" baseline="-25000" dirty="0" err="1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tr-TR" sz="3400" dirty="0">
                <a:latin typeface="Times New Roman" pitchFamily="18" charset="0"/>
                <a:cs typeface="Times New Roman" pitchFamily="18" charset="0"/>
              </a:rPr>
              <a:t> + I </a:t>
            </a:r>
            <a:r>
              <a:rPr lang="tr-TR" sz="3400" dirty="0">
                <a:latin typeface="Times New Roman" pitchFamily="18" charset="0"/>
                <a:cs typeface="Times New Roman" pitchFamily="18" charset="0"/>
              </a:rPr>
              <a:t>+ G + X)</a:t>
            </a:r>
          </a:p>
        </p:txBody>
      </p:sp>
    </p:spTree>
    <p:extLst>
      <p:ext uri="{BB962C8B-B14F-4D97-AF65-F5344CB8AC3E}">
        <p14:creationId xmlns:p14="http://schemas.microsoft.com/office/powerpoint/2010/main" val="1835989922"/>
      </p:ext>
    </p:extLst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2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2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2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2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2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2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3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3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3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3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  <p:bldP spid="12323" grpId="0"/>
      <p:bldP spid="1232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/>
              <a:t>Denge (Denklemle Gösterirsek)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341438"/>
            <a:ext cx="8229600" cy="647700"/>
          </a:xfrm>
        </p:spPr>
        <p:txBody>
          <a:bodyPr/>
          <a:lstStyle/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tr-TR" dirty="0"/>
              <a:t>Denge durumunda (E = Y) ise</a:t>
            </a:r>
          </a:p>
          <a:p>
            <a:endParaRPr lang="tr-TR" dirty="0"/>
          </a:p>
        </p:txBody>
      </p:sp>
      <p:graphicFrame>
        <p:nvGraphicFramePr>
          <p:cNvPr id="14341" name="Object 5"/>
          <p:cNvGraphicFramePr>
            <a:graphicFrameLocks noChangeAspect="1"/>
          </p:cNvGraphicFramePr>
          <p:nvPr/>
        </p:nvGraphicFramePr>
        <p:xfrm>
          <a:off x="2749550" y="2057400"/>
          <a:ext cx="59436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Denklem" r:id="rId3" imgW="2133360" imgH="419040" progId="Equation.3">
                  <p:embed/>
                </p:oleObj>
              </mc:Choice>
              <mc:Fallback>
                <p:oleObj name="Denklem" r:id="rId3" imgW="2133360" imgH="419040" progId="Equation.3">
                  <p:embed/>
                  <p:pic>
                    <p:nvPicPr>
                      <p:cNvPr id="1434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9550" y="2057400"/>
                        <a:ext cx="5943600" cy="1168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1919288" y="3429000"/>
            <a:ext cx="8229600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endParaRPr lang="en-US" sz="3200">
              <a:latin typeface="Times New Roman" pitchFamily="18" charset="0"/>
            </a:endParaRPr>
          </a:p>
        </p:txBody>
      </p:sp>
      <p:grpSp>
        <p:nvGrpSpPr>
          <p:cNvPr id="14348" name="Group 12"/>
          <p:cNvGrpSpPr>
            <a:grpSpLocks/>
          </p:cNvGrpSpPr>
          <p:nvPr/>
        </p:nvGrpSpPr>
        <p:grpSpPr bwMode="auto">
          <a:xfrm>
            <a:off x="3368898" y="1844675"/>
            <a:ext cx="4959350" cy="2019300"/>
            <a:chOff x="1383" y="1162"/>
            <a:chExt cx="3124" cy="1272"/>
          </a:xfrm>
        </p:grpSpPr>
        <p:sp>
          <p:nvSpPr>
            <p:cNvPr id="14343" name="Oval 7"/>
            <p:cNvSpPr>
              <a:spLocks noChangeArrowheads="1"/>
            </p:cNvSpPr>
            <p:nvPr/>
          </p:nvSpPr>
          <p:spPr bwMode="auto">
            <a:xfrm>
              <a:off x="1383" y="1162"/>
              <a:ext cx="1724" cy="1134"/>
            </a:xfrm>
            <a:prstGeom prst="ellips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344" name="Line 8"/>
            <p:cNvSpPr>
              <a:spLocks noChangeShapeType="1"/>
            </p:cNvSpPr>
            <p:nvPr/>
          </p:nvSpPr>
          <p:spPr bwMode="auto">
            <a:xfrm>
              <a:off x="2971" y="2075"/>
              <a:ext cx="589" cy="181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4345" name="Text Box 9"/>
            <p:cNvSpPr txBox="1">
              <a:spLocks noChangeArrowheads="1"/>
            </p:cNvSpPr>
            <p:nvPr/>
          </p:nvSpPr>
          <p:spPr bwMode="auto">
            <a:xfrm>
              <a:off x="3651" y="2069"/>
              <a:ext cx="856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tr-TR" sz="3200">
                  <a:solidFill>
                    <a:srgbClr val="CC0000"/>
                  </a:solidFill>
                  <a:latin typeface="Times New Roman" pitchFamily="18" charset="0"/>
                </a:rPr>
                <a:t>Çarpan</a:t>
              </a:r>
              <a:endParaRPr lang="en-US" sz="3200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4347" name="Rectangle 11"/>
          <p:cNvSpPr>
            <a:spLocks noChangeArrowheads="1"/>
          </p:cNvSpPr>
          <p:nvPr/>
        </p:nvSpPr>
        <p:spPr bwMode="auto">
          <a:xfrm>
            <a:off x="2063750" y="4221163"/>
            <a:ext cx="8229600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50000"/>
              </a:spcBef>
              <a:buFontTx/>
              <a:buChar char="•"/>
            </a:pPr>
            <a:r>
              <a:rPr lang="tr-TR" sz="2800" dirty="0">
                <a:latin typeface="Times New Roman" pitchFamily="18" charset="0"/>
              </a:rPr>
              <a:t>Eğer marjinal ithalat eğilimi (</a:t>
            </a:r>
            <a:r>
              <a:rPr lang="tr-TR" sz="2800" i="1" dirty="0">
                <a:latin typeface="Times New Roman" pitchFamily="18" charset="0"/>
              </a:rPr>
              <a:t>m</a:t>
            </a:r>
            <a:r>
              <a:rPr lang="tr-TR" sz="2800" dirty="0">
                <a:latin typeface="Times New Roman" pitchFamily="18" charset="0"/>
              </a:rPr>
              <a:t>) çok yüksek değilse, çarpan 1’den büyük olacaktır. (Tüketim, ithal mallarını da içerdiğinden, </a:t>
            </a:r>
            <a:r>
              <a:rPr lang="tr-TR" sz="2800" i="1" dirty="0">
                <a:latin typeface="Times New Roman" pitchFamily="18" charset="0"/>
              </a:rPr>
              <a:t>c</a:t>
            </a:r>
            <a:r>
              <a:rPr lang="tr-TR" sz="2800" dirty="0">
                <a:latin typeface="Times New Roman" pitchFamily="18" charset="0"/>
              </a:rPr>
              <a:t> her zaman </a:t>
            </a:r>
            <a:r>
              <a:rPr lang="tr-TR" sz="2800" i="1" dirty="0">
                <a:latin typeface="Times New Roman" pitchFamily="18" charset="0"/>
              </a:rPr>
              <a:t>m</a:t>
            </a:r>
            <a:r>
              <a:rPr lang="tr-TR" sz="2800" dirty="0">
                <a:latin typeface="Times New Roman" pitchFamily="18" charset="0"/>
              </a:rPr>
              <a:t>’den büyüktür.)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endParaRPr lang="tr-TR" sz="32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411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Makro Denge (bir başka bakış açısıyla)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tr-TR" dirty="0" smtClean="0"/>
              <a:t>Y = C + S + T </a:t>
            </a:r>
          </a:p>
          <a:p>
            <a:pPr marL="0" indent="0" algn="ctr">
              <a:buNone/>
            </a:pPr>
            <a:r>
              <a:rPr lang="tr-TR" dirty="0" smtClean="0"/>
              <a:t>S: Tasarruf</a:t>
            </a:r>
          </a:p>
          <a:p>
            <a:pPr marL="0" indent="0" algn="ctr">
              <a:buNone/>
            </a:pPr>
            <a:r>
              <a:rPr lang="tr-TR" dirty="0" smtClean="0"/>
              <a:t>T: Vergi</a:t>
            </a: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754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 Halde: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dirty="0" smtClean="0"/>
              <a:t>C + I + G + X - M = C + S + T</a:t>
            </a:r>
          </a:p>
          <a:p>
            <a:pPr marL="0" indent="0" algn="ctr">
              <a:buNone/>
            </a:pPr>
            <a:r>
              <a:rPr lang="tr-TR" dirty="0" smtClean="0"/>
              <a:t>Yeniden düzenlersek:</a:t>
            </a:r>
          </a:p>
          <a:p>
            <a:pPr marL="0" indent="0" algn="ctr">
              <a:buNone/>
            </a:pPr>
            <a:r>
              <a:rPr lang="tr-TR" dirty="0" smtClean="0"/>
              <a:t>(I – S) + (G – T) = (M – X)</a:t>
            </a:r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 smtClean="0"/>
              <a:t>Özel kesim yatırım açığı ile kamu açıklarının toplamı, dış ticaret açığına eşittir.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1573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319</Words>
  <Application>Microsoft Office PowerPoint</Application>
  <PresentationFormat>Widescreen</PresentationFormat>
  <Paragraphs>58</Paragraphs>
  <Slides>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Wingdings</vt:lpstr>
      <vt:lpstr>Office Theme</vt:lpstr>
      <vt:lpstr>Denklem</vt:lpstr>
      <vt:lpstr>Açık Ekonomide Denge</vt:lpstr>
      <vt:lpstr>Makro Denge</vt:lpstr>
      <vt:lpstr>DEĞİŞKENLERLE İLGİLİ VARSAYIMLAR</vt:lpstr>
      <vt:lpstr>Değişkenlerle İlgili Varsayımlar</vt:lpstr>
      <vt:lpstr>Hepsini Bir Araya Getirirsek</vt:lpstr>
      <vt:lpstr>Denge (Denklemle Gösterirsek)</vt:lpstr>
      <vt:lpstr>Makro Denge (bir başka bakış açısıyla)</vt:lpstr>
      <vt:lpstr>O Halde: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Kemal Kızılca</dc:creator>
  <cp:lastModifiedBy>Kemal Kızılca</cp:lastModifiedBy>
  <cp:revision>6</cp:revision>
  <dcterms:created xsi:type="dcterms:W3CDTF">2019-09-20T05:11:49Z</dcterms:created>
  <dcterms:modified xsi:type="dcterms:W3CDTF">2019-09-20T07:04:23Z</dcterms:modified>
</cp:coreProperties>
</file>