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35" r:id="rId21"/>
    <p:sldId id="329" r:id="rId22"/>
    <p:sldId id="330" r:id="rId23"/>
    <p:sldId id="31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987"/>
    <a:srgbClr val="264885"/>
    <a:srgbClr val="284985"/>
    <a:srgbClr val="46303D"/>
    <a:srgbClr val="4472C4"/>
    <a:srgbClr val="E5C97C"/>
    <a:srgbClr val="F7BAA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2132" autoAdjust="0"/>
    <p:restoredTop sz="94660"/>
  </p:normalViewPr>
  <p:slideViewPr>
    <p:cSldViewPr snapToGrid="0">
      <p:cViewPr>
        <p:scale>
          <a:sx n="64" d="100"/>
          <a:sy n="64" d="100"/>
        </p:scale>
        <p:origin x="-1704" y="-30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145380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1457279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151124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279939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4290120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342509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138412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1853704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388235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97572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84CB5887-FCFD-464C-9C67-771E78DA1569}" type="datetimeFigureOut">
              <a:rPr lang="tr-TR" smtClean="0"/>
              <a:pPr/>
              <a:t>09.05.2020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296332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B5887-FCFD-464C-9C67-771E78DA1569}" type="datetimeFigureOut">
              <a:rPr lang="tr-TR" smtClean="0"/>
              <a:pPr/>
              <a:t>09.05.2020</a:t>
            </a:fld>
            <a:endParaRPr lang="tr-T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36FC1-3097-4839-ABE0-10A0A85FD27E}" type="slidenum">
              <a:rPr lang="tr-TR" smtClean="0"/>
              <a:pPr/>
              <a:t>‹#›</a:t>
            </a:fld>
            <a:endParaRPr lang="tr-TR" dirty="0"/>
          </a:p>
        </p:txBody>
      </p:sp>
    </p:spTree>
    <p:extLst>
      <p:ext uri="{BB962C8B-B14F-4D97-AF65-F5344CB8AC3E}">
        <p14:creationId xmlns:p14="http://schemas.microsoft.com/office/powerpoint/2010/main" xmlns="" val="4117997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175F02C-2C1A-43B8-9694-1B4E63A01B58}"/>
              </a:ext>
            </a:extLst>
          </p:cNvPr>
          <p:cNvSpPr>
            <a:spLocks noGrp="1"/>
          </p:cNvSpPr>
          <p:nvPr>
            <p:ph type="ctrTitle"/>
          </p:nvPr>
        </p:nvSpPr>
        <p:spPr/>
        <p:txBody>
          <a:bodyPr/>
          <a:lstStyle/>
          <a:p>
            <a:endParaRPr lang="tr-TR" dirty="0"/>
          </a:p>
        </p:txBody>
      </p:sp>
      <p:sp>
        <p:nvSpPr>
          <p:cNvPr id="3" name="Alt Başlık 2">
            <a:extLst>
              <a:ext uri="{FF2B5EF4-FFF2-40B4-BE49-F238E27FC236}">
                <a16:creationId xmlns:a16="http://schemas.microsoft.com/office/drawing/2014/main" xmlns="" id="{96AE9BC3-0CC0-4A0F-B24E-912C2DF14FE0}"/>
              </a:ext>
            </a:extLst>
          </p:cNvPr>
          <p:cNvSpPr>
            <a:spLocks noGrp="1"/>
          </p:cNvSpPr>
          <p:nvPr>
            <p:ph type="subTitle" idx="1"/>
          </p:nvPr>
        </p:nvSpPr>
        <p:spPr/>
        <p:txBody>
          <a:bodyPr/>
          <a:lstStyle/>
          <a:p>
            <a:endParaRPr lang="tr-TR" dirty="0"/>
          </a:p>
        </p:txBody>
      </p:sp>
      <p:pic>
        <p:nvPicPr>
          <p:cNvPr id="5" name="Resim 4">
            <a:extLst>
              <a:ext uri="{FF2B5EF4-FFF2-40B4-BE49-F238E27FC236}">
                <a16:creationId xmlns:a16="http://schemas.microsoft.com/office/drawing/2014/main" xmlns="" id="{58664E91-214B-4108-9C07-58134515D73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84428"/>
          </a:xfrm>
          <a:prstGeom prst="rect">
            <a:avLst/>
          </a:prstGeom>
        </p:spPr>
      </p:pic>
      <p:sp>
        <p:nvSpPr>
          <p:cNvPr id="6" name="Metin kutusu 5">
            <a:extLst>
              <a:ext uri="{FF2B5EF4-FFF2-40B4-BE49-F238E27FC236}">
                <a16:creationId xmlns:a16="http://schemas.microsoft.com/office/drawing/2014/main" xmlns="" id="{28946024-8278-47B2-BD73-25DC82C4D113}"/>
              </a:ext>
            </a:extLst>
          </p:cNvPr>
          <p:cNvSpPr txBox="1"/>
          <p:nvPr/>
        </p:nvSpPr>
        <p:spPr>
          <a:xfrm>
            <a:off x="839555" y="1322501"/>
            <a:ext cx="7464992" cy="1569660"/>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284985"/>
                </a:solidFill>
                <a:effectLst/>
                <a:uLnTx/>
                <a:uFillTx/>
                <a:latin typeface="Ubuntu" panose="020B0504030602030204" pitchFamily="34" charset="0"/>
                <a:ea typeface="+mn-ea"/>
                <a:cs typeface="+mn-cs"/>
              </a:rPr>
              <a:t>ARAMA KURTARMA DERSİ</a:t>
            </a:r>
            <a: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t/>
            </a:r>
            <a:br>
              <a:rPr kumimoji="0" lang="tr-TR" sz="2800" b="1" i="0" u="none" strike="noStrike" kern="1200" cap="none" spc="0" normalizeH="0" baseline="0" noProof="0" dirty="0">
                <a:ln>
                  <a:noFill/>
                </a:ln>
                <a:solidFill>
                  <a:srgbClr val="122833"/>
                </a:solidFill>
                <a:effectLst/>
                <a:uLnTx/>
                <a:uFillTx/>
                <a:latin typeface="Ubuntu" panose="020B0504030602030204" pitchFamily="34" charset="0"/>
                <a:ea typeface="+mn-ea"/>
                <a:cs typeface="+mn-cs"/>
              </a:rPr>
            </a:br>
            <a:r>
              <a:rPr kumimoji="0" lang="tr-TR" sz="2800" b="1" i="0" u="none" strike="noStrike" kern="1200" cap="none" spc="0" normalizeH="0" baseline="0" noProof="0" dirty="0">
                <a:ln>
                  <a:noFill/>
                </a:ln>
                <a:solidFill>
                  <a:srgbClr val="4472C4"/>
                </a:solidFill>
                <a:effectLst/>
                <a:uLnTx/>
                <a:uFillTx/>
                <a:latin typeface="Ubuntu" panose="020B0504030602030204" pitchFamily="34" charset="0"/>
                <a:ea typeface="+mn-ea"/>
                <a:cs typeface="+mn-cs"/>
              </a:rPr>
              <a:t>ÜNİTE 4: </a:t>
            </a:r>
            <a:r>
              <a:rPr lang="tr-TR" sz="3200" dirty="0">
                <a:solidFill>
                  <a:srgbClr val="FF0000"/>
                </a:solidFill>
                <a:latin typeface="Ubuntu" panose="020B0504030602030204" pitchFamily="34" charset="0"/>
              </a:rPr>
              <a:t>Afet Bölgesinde </a:t>
            </a:r>
            <a:r>
              <a:rPr lang="tr-TR" sz="3200" dirty="0" err="1">
                <a:solidFill>
                  <a:srgbClr val="FF0000"/>
                </a:solidFill>
                <a:latin typeface="Ubuntu" panose="020B0504030602030204" pitchFamily="34" charset="0"/>
              </a:rPr>
              <a:t>Sektörleme</a:t>
            </a:r>
            <a:r>
              <a:rPr lang="tr-TR" sz="3200" dirty="0">
                <a:solidFill>
                  <a:srgbClr val="FF0000"/>
                </a:solidFill>
                <a:latin typeface="Ubuntu" panose="020B0504030602030204" pitchFamily="34" charset="0"/>
              </a:rPr>
              <a:t>, İntikal,</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dirty="0">
                <a:solidFill>
                  <a:srgbClr val="FF0000"/>
                </a:solidFill>
                <a:latin typeface="Ubuntu" panose="020B0504030602030204" pitchFamily="34" charset="0"/>
              </a:rPr>
              <a:t> Konuşlanma, Güvenlik</a:t>
            </a:r>
            <a:endParaRPr kumimoji="0" lang="tr-TR" sz="3200" b="0" i="0" u="none" strike="noStrike" kern="1200" cap="none" spc="0" normalizeH="0" baseline="0" noProof="0" dirty="0">
              <a:ln>
                <a:noFill/>
              </a:ln>
              <a:solidFill>
                <a:srgbClr val="FF0000"/>
              </a:solidFill>
              <a:effectLst/>
              <a:uLnTx/>
              <a:uFillTx/>
              <a:latin typeface="Ubuntu" panose="020B0504030602030204" pitchFamily="34" charset="0"/>
              <a:ea typeface="+mn-ea"/>
              <a:cs typeface="+mn-cs"/>
            </a:endParaRPr>
          </a:p>
        </p:txBody>
      </p:sp>
      <p:sp>
        <p:nvSpPr>
          <p:cNvPr id="7" name="Metin kutusu 6">
            <a:extLst>
              <a:ext uri="{FF2B5EF4-FFF2-40B4-BE49-F238E27FC236}">
                <a16:creationId xmlns:a16="http://schemas.microsoft.com/office/drawing/2014/main" xmlns="" id="{7E812DC6-D3F4-4C52-B8A5-345CF8A063DD}"/>
              </a:ext>
            </a:extLst>
          </p:cNvPr>
          <p:cNvSpPr txBox="1"/>
          <p:nvPr/>
        </p:nvSpPr>
        <p:spPr>
          <a:xfrm>
            <a:off x="2945241" y="5043878"/>
            <a:ext cx="3253522" cy="515526"/>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1" i="0" u="none" strike="noStrike" kern="1200" cap="none" spc="0" normalizeH="0" baseline="0" noProof="0" dirty="0" err="1">
                <a:ln>
                  <a:noFill/>
                </a:ln>
                <a:solidFill>
                  <a:prstClr val="white"/>
                </a:solidFill>
                <a:effectLst/>
                <a:uLnTx/>
                <a:uFillTx/>
                <a:latin typeface="Ubuntu" panose="020B0504030602030204" pitchFamily="34" charset="0"/>
                <a:ea typeface="+mn-ea"/>
                <a:cs typeface="+mn-cs"/>
              </a:rPr>
              <a:t>Öğr</a:t>
            </a:r>
            <a:r>
              <a:rPr kumimoji="0" lang="tr-TR" b="1"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 Gör. Murat GÖROĞLU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950" b="0" i="0" u="none" strike="noStrike" kern="1200" cap="none" spc="0" normalizeH="0" baseline="0" noProof="0" dirty="0">
                <a:ln>
                  <a:noFill/>
                </a:ln>
                <a:solidFill>
                  <a:prstClr val="white"/>
                </a:solidFill>
                <a:effectLst/>
                <a:uLnTx/>
                <a:uFillTx/>
                <a:latin typeface="Ubuntu" panose="020B0504030602030204" pitchFamily="34" charset="0"/>
                <a:ea typeface="+mn-ea"/>
                <a:cs typeface="+mn-cs"/>
              </a:rPr>
              <a:t>mgoroglu@ankara.edu.tr</a:t>
            </a:r>
          </a:p>
        </p:txBody>
      </p:sp>
      <p:sp>
        <p:nvSpPr>
          <p:cNvPr id="8" name="Metin kutusu 7">
            <a:extLst>
              <a:ext uri="{FF2B5EF4-FFF2-40B4-BE49-F238E27FC236}">
                <a16:creationId xmlns:a16="http://schemas.microsoft.com/office/drawing/2014/main" xmlns="" id="{021AAF24-7604-4FDC-B97A-F5758A4D5FEF}"/>
              </a:ext>
            </a:extLst>
          </p:cNvPr>
          <p:cNvSpPr txBox="1"/>
          <p:nvPr/>
        </p:nvSpPr>
        <p:spPr>
          <a:xfrm>
            <a:off x="1" y="6454295"/>
            <a:ext cx="9144000" cy="246221"/>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Güz 2020 ·  SINIF · </a:t>
            </a:r>
            <a:r>
              <a:rPr lang="tr-TR" sz="1000" dirty="0">
                <a:solidFill>
                  <a:prstClr val="white">
                    <a:lumMod val="65000"/>
                  </a:prstClr>
                </a:solidFill>
                <a:latin typeface="Calibri" panose="020F0502020204030204"/>
                <a:ea typeface="Cambria" panose="02040503050406030204" pitchFamily="18" charset="0"/>
              </a:rPr>
              <a:t>GÜN</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 SAAT - </a:t>
            </a:r>
            <a:r>
              <a:rPr lang="tr-TR" sz="1000" dirty="0">
                <a:solidFill>
                  <a:prstClr val="white">
                    <a:lumMod val="65000"/>
                  </a:prstClr>
                </a:solidFill>
                <a:latin typeface="Calibri" panose="020F0502020204030204"/>
                <a:ea typeface="Cambria" panose="02040503050406030204" pitchFamily="18" charset="0"/>
              </a:rPr>
              <a:t>SAAT</a:t>
            </a:r>
            <a:r>
              <a:rPr kumimoji="0" lang="tr-TR" sz="1000" b="0"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mn-cs"/>
              </a:rPr>
              <a:t>                                                                                                                                                                            Beypazarı Meslek Yüksekokulu</a:t>
            </a:r>
            <a:endParaRPr kumimoji="0" lang="tr-TR" sz="1000" b="1" i="0" u="none" strike="noStrike" kern="1200" cap="none" spc="0" normalizeH="0" baseline="0" noProof="0" dirty="0">
              <a:ln>
                <a:noFill/>
              </a:ln>
              <a:solidFill>
                <a:prstClr val="white">
                  <a:lumMod val="65000"/>
                </a:prstClr>
              </a:solidFill>
              <a:effectLst/>
              <a:uLnTx/>
              <a:uFillTx/>
              <a:latin typeface="Calibri" panose="020F0502020204030204"/>
              <a:ea typeface="Cambria" panose="02040503050406030204" pitchFamily="18" charset="0"/>
              <a:cs typeface="Courier New" panose="02070309020205020404" pitchFamily="49" charset="0"/>
            </a:endParaRPr>
          </a:p>
        </p:txBody>
      </p:sp>
    </p:spTree>
    <p:extLst>
      <p:ext uri="{BB962C8B-B14F-4D97-AF65-F5344CB8AC3E}">
        <p14:creationId xmlns:p14="http://schemas.microsoft.com/office/powerpoint/2010/main" xmlns="" val="754272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Rectangle 3">
            <a:extLst>
              <a:ext uri="{FF2B5EF4-FFF2-40B4-BE49-F238E27FC236}">
                <a16:creationId xmlns:a16="http://schemas.microsoft.com/office/drawing/2014/main" xmlns="" id="{516036BE-9542-414C-ABCF-82072C4904E1}"/>
              </a:ext>
            </a:extLst>
          </p:cNvPr>
          <p:cNvSpPr txBox="1">
            <a:spLocks noChangeArrowheads="1"/>
          </p:cNvSpPr>
          <p:nvPr/>
        </p:nvSpPr>
        <p:spPr>
          <a:xfrm>
            <a:off x="-2" y="382650"/>
            <a:ext cx="9144000" cy="6669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80000"/>
              </a:lnSpc>
              <a:buFont typeface="Wingdings" panose="05000000000000000000" pitchFamily="2" charset="2"/>
              <a:buNone/>
              <a:defRPr/>
            </a:pPr>
            <a:r>
              <a:rPr lang="tr-TR" altLang="tr-TR" b="1" dirty="0">
                <a:solidFill>
                  <a:srgbClr val="000099"/>
                </a:solidFill>
                <a:latin typeface="Verdana" panose="020B0604030504040204" pitchFamily="34" charset="0"/>
              </a:rPr>
              <a:t> </a:t>
            </a:r>
          </a:p>
          <a:p>
            <a:pPr marL="609600" indent="-609600" algn="ctr">
              <a:lnSpc>
                <a:spcPct val="80000"/>
              </a:lnSpc>
              <a:buFont typeface="Wingdings" panose="05000000000000000000" pitchFamily="2" charset="2"/>
              <a:buNone/>
              <a:defRPr/>
            </a:pPr>
            <a:r>
              <a:rPr lang="tr-TR" altLang="tr-TR" sz="2600" b="1" dirty="0">
                <a:solidFill>
                  <a:srgbClr val="002060"/>
                </a:solidFill>
                <a:latin typeface="Times New Roman" panose="02020603050405020304" pitchFamily="18" charset="0"/>
                <a:cs typeface="Times New Roman" panose="02020603050405020304" pitchFamily="18" charset="0"/>
              </a:rPr>
              <a:t>KONUŞLANMA VE GÜVENLİK</a:t>
            </a:r>
          </a:p>
          <a:p>
            <a:pPr marL="609600" indent="-609600">
              <a:lnSpc>
                <a:spcPct val="80000"/>
              </a:lnSpc>
              <a:buFont typeface="Wingdings" panose="05000000000000000000" pitchFamily="2" charset="2"/>
              <a:buNone/>
              <a:defRPr/>
            </a:pPr>
            <a:endParaRPr lang="tr-TR" altLang="tr-TR" b="1" dirty="0">
              <a:solidFill>
                <a:srgbClr val="002060"/>
              </a:solidFill>
              <a:latin typeface="Verdana" panose="020B0604030504040204" pitchFamily="34" charset="0"/>
            </a:endParaRPr>
          </a:p>
          <a:p>
            <a:pPr marL="609600" indent="-609600" algn="ctr">
              <a:lnSpc>
                <a:spcPct val="80000"/>
              </a:lnSpc>
              <a:buFont typeface="Wingdings" panose="05000000000000000000" pitchFamily="2" charset="2"/>
              <a:buNone/>
              <a:defRPr/>
            </a:pPr>
            <a:r>
              <a:rPr lang="tr-TR" altLang="tr-TR" b="1" dirty="0">
                <a:solidFill>
                  <a:srgbClr val="002060"/>
                </a:solidFill>
                <a:latin typeface="Verdana" panose="020B0604030504040204" pitchFamily="34" charset="0"/>
              </a:rPr>
              <a:t> </a:t>
            </a:r>
            <a:r>
              <a:rPr lang="tr-TR" altLang="tr-TR" sz="2200" dirty="0">
                <a:solidFill>
                  <a:srgbClr val="002060"/>
                </a:solidFill>
                <a:latin typeface="Times New Roman" panose="02020603050405020304" pitchFamily="18" charset="0"/>
                <a:cs typeface="Times New Roman" panose="02020603050405020304" pitchFamily="18" charset="0"/>
              </a:rPr>
              <a:t>KONUŞLANMA BÖLGESİ </a:t>
            </a:r>
          </a:p>
          <a:p>
            <a:pPr marL="609600" indent="-609600">
              <a:lnSpc>
                <a:spcPct val="80000"/>
              </a:lnSpc>
              <a:buFont typeface="Wingdings" panose="05000000000000000000" pitchFamily="2" charset="2"/>
              <a:buNone/>
              <a:defRPr/>
            </a:pPr>
            <a:endParaRPr lang="tr-TR" altLang="tr-TR" b="1" dirty="0">
              <a:solidFill>
                <a:srgbClr val="002060"/>
              </a:solidFill>
              <a:latin typeface="Verdana" panose="020B0604030504040204" pitchFamily="34" charset="0"/>
            </a:endParaRPr>
          </a:p>
          <a:p>
            <a:pPr marL="0" indent="0">
              <a:lnSpc>
                <a:spcPct val="80000"/>
              </a:lnSpc>
              <a:buFontTx/>
              <a:buNone/>
              <a:defRPr/>
            </a:pPr>
            <a:endParaRPr lang="tr-TR" altLang="tr-TR" b="1" dirty="0">
              <a:solidFill>
                <a:srgbClr val="002060"/>
              </a:solidFill>
              <a:latin typeface="Verdana" panose="020B0604030504040204" pitchFamily="34" charset="0"/>
            </a:endParaRPr>
          </a:p>
          <a:p>
            <a:pPr>
              <a:lnSpc>
                <a:spcPct val="80000"/>
              </a:lnSpc>
              <a:defRPr/>
            </a:pPr>
            <a:r>
              <a:rPr lang="tr-TR" altLang="tr-TR" sz="2200" dirty="0">
                <a:solidFill>
                  <a:srgbClr val="002060"/>
                </a:solidFill>
                <a:latin typeface="Times New Roman" panose="02020603050405020304" pitchFamily="18" charset="0"/>
                <a:cs typeface="Times New Roman" panose="02020603050405020304" pitchFamily="18" charset="0"/>
              </a:rPr>
              <a:t>Kurtarma aracı güvenli bir  bölgede olmalıdır.</a:t>
            </a:r>
          </a:p>
          <a:p>
            <a:pPr>
              <a:lnSpc>
                <a:spcPct val="80000"/>
              </a:lnSpc>
              <a:defRPr/>
            </a:pPr>
            <a:endParaRPr lang="tr-TR" altLang="tr-TR" sz="2200" dirty="0">
              <a:solidFill>
                <a:srgbClr val="002060"/>
              </a:solidFill>
              <a:latin typeface="Times New Roman" panose="02020603050405020304" pitchFamily="18" charset="0"/>
              <a:cs typeface="Times New Roman" panose="02020603050405020304" pitchFamily="18" charset="0"/>
            </a:endParaRPr>
          </a:p>
          <a:p>
            <a:pPr>
              <a:lnSpc>
                <a:spcPct val="80000"/>
              </a:lnSpc>
              <a:defRPr/>
            </a:pPr>
            <a:r>
              <a:rPr lang="tr-TR" altLang="tr-TR" sz="2200" dirty="0">
                <a:solidFill>
                  <a:srgbClr val="002060"/>
                </a:solidFill>
                <a:latin typeface="Times New Roman" panose="02020603050405020304" pitchFamily="18" charset="0"/>
                <a:cs typeface="Times New Roman" panose="02020603050405020304" pitchFamily="18" charset="0"/>
              </a:rPr>
              <a:t>Kurtarma aracı enkazda çalışılan bölgeye  yakın olmalıdır.</a:t>
            </a:r>
          </a:p>
          <a:p>
            <a:pPr>
              <a:lnSpc>
                <a:spcPct val="80000"/>
              </a:lnSpc>
              <a:defRPr/>
            </a:pPr>
            <a:endParaRPr lang="tr-TR" altLang="tr-TR" sz="2200" dirty="0">
              <a:solidFill>
                <a:srgbClr val="002060"/>
              </a:solidFill>
              <a:latin typeface="Times New Roman" panose="02020603050405020304" pitchFamily="18" charset="0"/>
              <a:cs typeface="Times New Roman" panose="02020603050405020304" pitchFamily="18" charset="0"/>
            </a:endParaRPr>
          </a:p>
          <a:p>
            <a:pPr>
              <a:lnSpc>
                <a:spcPct val="80000"/>
              </a:lnSpc>
              <a:defRPr/>
            </a:pPr>
            <a:r>
              <a:rPr lang="tr-TR" altLang="tr-TR" sz="2200" dirty="0">
                <a:solidFill>
                  <a:srgbClr val="002060"/>
                </a:solidFill>
                <a:latin typeface="Times New Roman" panose="02020603050405020304" pitchFamily="18" charset="0"/>
                <a:cs typeface="Times New Roman" panose="02020603050405020304" pitchFamily="18" charset="0"/>
              </a:rPr>
              <a:t>Kurtarma aracı çevrede  artçı sarsıntılarla yıkılabilecek binaların yakınında olmamalıdır.</a:t>
            </a:r>
          </a:p>
        </p:txBody>
      </p:sp>
    </p:spTree>
    <p:extLst>
      <p:ext uri="{BB962C8B-B14F-4D97-AF65-F5344CB8AC3E}">
        <p14:creationId xmlns:p14="http://schemas.microsoft.com/office/powerpoint/2010/main" xmlns="" val="3704518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Rectangle 3">
            <a:extLst>
              <a:ext uri="{FF2B5EF4-FFF2-40B4-BE49-F238E27FC236}">
                <a16:creationId xmlns:a16="http://schemas.microsoft.com/office/drawing/2014/main" xmlns="" id="{82557D88-1EB6-41EA-BA54-43B1AF36939C}"/>
              </a:ext>
            </a:extLst>
          </p:cNvPr>
          <p:cNvSpPr txBox="1">
            <a:spLocks noChangeArrowheads="1"/>
          </p:cNvSpPr>
          <p:nvPr/>
        </p:nvSpPr>
        <p:spPr>
          <a:xfrm>
            <a:off x="-1" y="476250"/>
            <a:ext cx="9144001" cy="6381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None/>
            </a:pPr>
            <a:r>
              <a:rPr lang="tr-TR" altLang="tr-TR" sz="2200" b="1" dirty="0">
                <a:solidFill>
                  <a:srgbClr val="FF0000"/>
                </a:solidFill>
                <a:latin typeface="Times New Roman" panose="02020603050405020304" pitchFamily="18" charset="0"/>
                <a:cs typeface="Times New Roman" panose="02020603050405020304" pitchFamily="18" charset="0"/>
              </a:rPr>
              <a:t>                    </a:t>
            </a:r>
            <a:endParaRPr lang="tr-TR" altLang="tr-TR" sz="2200" b="1" dirty="0">
              <a:solidFill>
                <a:srgbClr val="002060"/>
              </a:solidFill>
              <a:latin typeface="Times New Roman" panose="02020603050405020304" pitchFamily="18" charset="0"/>
              <a:cs typeface="Times New Roman" panose="02020603050405020304" pitchFamily="18" charset="0"/>
            </a:endParaRPr>
          </a:p>
          <a:p>
            <a:pPr algn="ctr">
              <a:lnSpc>
                <a:spcPct val="80000"/>
              </a:lnSpc>
              <a:buFont typeface="Wingdings" panose="05000000000000000000" pitchFamily="2" charset="2"/>
              <a:buNone/>
            </a:pPr>
            <a:r>
              <a:rPr lang="tr-TR" altLang="tr-TR" sz="2200" b="1" dirty="0">
                <a:solidFill>
                  <a:srgbClr val="002060"/>
                </a:solidFill>
                <a:latin typeface="Times New Roman" panose="02020603050405020304" pitchFamily="18" charset="0"/>
                <a:cs typeface="Times New Roman" panose="02020603050405020304" pitchFamily="18" charset="0"/>
              </a:rPr>
              <a:t>OLAYIN DEVRALINMASI</a:t>
            </a:r>
          </a:p>
          <a:p>
            <a:pPr>
              <a:lnSpc>
                <a:spcPct val="80000"/>
              </a:lnSpc>
              <a:buFont typeface="Wingdings" panose="05000000000000000000" pitchFamily="2" charset="2"/>
              <a:buNone/>
            </a:pPr>
            <a:r>
              <a:rPr lang="tr-TR" altLang="tr-TR" sz="2200" b="1" dirty="0">
                <a:solidFill>
                  <a:srgbClr val="002060"/>
                </a:solidFill>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Arama kurtarma ekibinin daha rahat çalışabilmesi ve doğru karar verebilmesi için olay bölgesindeki ilgili ilgisiz kişilerin uzaklaştırılması ya da ekibin çalışmasını etkilemeyecek şekilde çalışmalara yardım etmeleri sağlanır. </a:t>
            </a:r>
          </a:p>
          <a:p>
            <a:pPr>
              <a:lnSpc>
                <a:spcPct val="80000"/>
              </a:lnSpc>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Olay bölgesine varıldığında olay mahallinde muhtemelen     emniyet güçleri, yaralı yakınları, sağlık ekipleri, arama </a:t>
            </a: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kurtarma ekipleri ile karşılaşılabilir.</a:t>
            </a:r>
          </a:p>
          <a:p>
            <a:pPr>
              <a:lnSpc>
                <a:spcPct val="80000"/>
              </a:lnSpc>
              <a:buFont typeface="Wingdings" panose="05000000000000000000" pitchFamily="2" charset="2"/>
              <a:buNone/>
            </a:pPr>
            <a:endParaRPr lang="tr-TR" alt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1890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Rectangle 3">
            <a:extLst>
              <a:ext uri="{FF2B5EF4-FFF2-40B4-BE49-F238E27FC236}">
                <a16:creationId xmlns:a16="http://schemas.microsoft.com/office/drawing/2014/main" xmlns="" id="{9541CA8C-507E-40EA-ADD0-65D024F15D9B}"/>
              </a:ext>
            </a:extLst>
          </p:cNvPr>
          <p:cNvSpPr txBox="1">
            <a:spLocks noChangeArrowheads="1"/>
          </p:cNvSpPr>
          <p:nvPr/>
        </p:nvSpPr>
        <p:spPr>
          <a:xfrm>
            <a:off x="0" y="476250"/>
            <a:ext cx="9144000" cy="6381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None/>
            </a:pPr>
            <a:r>
              <a:rPr lang="tr-TR" altLang="tr-TR" sz="2200" b="1" dirty="0">
                <a:solidFill>
                  <a:srgbClr val="FF0000"/>
                </a:solidFill>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r>
              <a:rPr lang="tr-TR" altLang="tr-TR" sz="2200" b="1" dirty="0">
                <a:solidFill>
                  <a:srgbClr val="FF0000"/>
                </a:solidFill>
                <a:latin typeface="Times New Roman" panose="02020603050405020304" pitchFamily="18" charset="0"/>
                <a:cs typeface="Times New Roman" panose="02020603050405020304" pitchFamily="18" charset="0"/>
              </a:rPr>
              <a:t>		</a:t>
            </a:r>
            <a:r>
              <a:rPr lang="tr-TR" altLang="tr-TR" sz="2200" b="1" dirty="0">
                <a:solidFill>
                  <a:srgbClr val="002060"/>
                </a:solidFill>
                <a:latin typeface="Times New Roman" panose="02020603050405020304" pitchFamily="18" charset="0"/>
                <a:cs typeface="Times New Roman" panose="02020603050405020304" pitchFamily="18" charset="0"/>
              </a:rPr>
              <a:t>	          OLAYIN DEVRALINMASI</a:t>
            </a:r>
          </a:p>
          <a:p>
            <a:pPr>
              <a:lnSpc>
                <a:spcPct val="80000"/>
              </a:lnSpc>
              <a:buFont typeface="Wingdings" panose="05000000000000000000" pitchFamily="2" charset="2"/>
              <a:buNone/>
            </a:pPr>
            <a:r>
              <a:rPr lang="tr-TR" altLang="tr-TR" sz="2200" b="1" dirty="0">
                <a:solidFill>
                  <a:srgbClr val="002060"/>
                </a:solidFill>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Bu kişiler veya ekiplerden  enkaz devralınır veya ekiple </a:t>
            </a: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beraber çalışılır. </a:t>
            </a:r>
          </a:p>
          <a:p>
            <a:pPr>
              <a:lnSpc>
                <a:spcPct val="80000"/>
              </a:lnSpc>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Emniyet güçlerinden enkazın üzerindeki halkın boşaltılması, çevre emniyetinin alınması, güvenlik şeridinin ihlal edilmemesi, araç ve malzeme güvenliği için yardım istenir.</a:t>
            </a:r>
            <a:r>
              <a:rPr lang="tr-TR" altLang="tr-TR" sz="2200" b="1"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563931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Rectangle 3">
            <a:extLst>
              <a:ext uri="{FF2B5EF4-FFF2-40B4-BE49-F238E27FC236}">
                <a16:creationId xmlns:a16="http://schemas.microsoft.com/office/drawing/2014/main" xmlns="" id="{59024EF9-88B2-4331-8959-ABBF44DB58DF}"/>
              </a:ext>
            </a:extLst>
          </p:cNvPr>
          <p:cNvSpPr txBox="1">
            <a:spLocks noChangeArrowheads="1"/>
          </p:cNvSpPr>
          <p:nvPr/>
        </p:nvSpPr>
        <p:spPr>
          <a:xfrm>
            <a:off x="1" y="1275856"/>
            <a:ext cx="9143998" cy="4853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Enkaz üzerinden inmeye ikna edilemeyen yaralı yakınlarını, kendi çalışmalarımız içine katarak onlardan faydalanmalı, basit işlerde görevlendirmeliyiz. (Moloz yığınlarının kaldırılması gibi.) </a:t>
            </a:r>
          </a:p>
          <a:p>
            <a:pPr algn="just">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Olay bölgesine  vardığımızda enkaz üzerinde bir kurtarma ekibi varsa ekip lideri ile koordinasyona girip kurtarma yapan ekibin malzeme durumu, bilgi birikimi ve becerisi gözlenip, Çalışmaların ne aşamada olduğu, ne tür bir müdahalede bulundukları izlenir; </a:t>
            </a:r>
          </a:p>
          <a:p>
            <a:pPr algn="just">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Araç, gereç ve personel takviyesi yapılarak olaya müdahale edilir.   </a:t>
            </a:r>
          </a:p>
        </p:txBody>
      </p:sp>
    </p:spTree>
    <p:extLst>
      <p:ext uri="{BB962C8B-B14F-4D97-AF65-F5344CB8AC3E}">
        <p14:creationId xmlns:p14="http://schemas.microsoft.com/office/powerpoint/2010/main" xmlns="" val="191795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Rectangle 3">
            <a:extLst>
              <a:ext uri="{FF2B5EF4-FFF2-40B4-BE49-F238E27FC236}">
                <a16:creationId xmlns:a16="http://schemas.microsoft.com/office/drawing/2014/main" xmlns="" id="{711B0154-E475-4E7B-A32B-A678D8F8B45E}"/>
              </a:ext>
            </a:extLst>
          </p:cNvPr>
          <p:cNvSpPr txBox="1">
            <a:spLocks noChangeArrowheads="1"/>
          </p:cNvSpPr>
          <p:nvPr/>
        </p:nvSpPr>
        <p:spPr>
          <a:xfrm>
            <a:off x="-1" y="188913"/>
            <a:ext cx="9144001" cy="611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gn="ctr">
              <a:lnSpc>
                <a:spcPct val="80000"/>
              </a:lnSpc>
              <a:buFont typeface="Wingdings" panose="05000000000000000000" pitchFamily="2" charset="2"/>
              <a:buNone/>
            </a:pPr>
            <a:r>
              <a:rPr lang="tr-TR" altLang="tr-TR" sz="2200">
                <a:solidFill>
                  <a:srgbClr val="002060"/>
                </a:solidFill>
                <a:latin typeface="Times New Roman" panose="02020603050405020304" pitchFamily="18" charset="0"/>
                <a:cs typeface="Times New Roman" panose="02020603050405020304" pitchFamily="18" charset="0"/>
              </a:rPr>
              <a:t>   </a:t>
            </a:r>
          </a:p>
          <a:p>
            <a:pPr marL="609600" indent="-609600" algn="ctr">
              <a:lnSpc>
                <a:spcPct val="80000"/>
              </a:lnSpc>
              <a:buFont typeface="Wingdings" panose="05000000000000000000" pitchFamily="2" charset="2"/>
              <a:buNone/>
            </a:pPr>
            <a:endParaRPr lang="tr-TR" altLang="tr-TR" sz="2200">
              <a:solidFill>
                <a:srgbClr val="002060"/>
              </a:solidFill>
              <a:latin typeface="Times New Roman" panose="02020603050405020304" pitchFamily="18" charset="0"/>
              <a:cs typeface="Times New Roman" panose="02020603050405020304" pitchFamily="18" charset="0"/>
            </a:endParaRPr>
          </a:p>
          <a:p>
            <a:pPr marL="609600" indent="-609600" algn="ctr">
              <a:lnSpc>
                <a:spcPct val="80000"/>
              </a:lnSpc>
              <a:buFont typeface="Wingdings" panose="05000000000000000000" pitchFamily="2" charset="2"/>
              <a:buNone/>
            </a:pPr>
            <a:r>
              <a:rPr lang="tr-TR" altLang="tr-TR" sz="2600" b="1">
                <a:solidFill>
                  <a:srgbClr val="002060"/>
                </a:solidFill>
                <a:latin typeface="Times New Roman" panose="02020603050405020304" pitchFamily="18" charset="0"/>
                <a:cs typeface="Times New Roman" panose="02020603050405020304" pitchFamily="18" charset="0"/>
              </a:rPr>
              <a:t>GÜVENLİK</a:t>
            </a:r>
          </a:p>
          <a:p>
            <a:pPr marL="609600" indent="-609600">
              <a:lnSpc>
                <a:spcPct val="80000"/>
              </a:lnSpc>
              <a:buFont typeface="Wingdings" panose="05000000000000000000" pitchFamily="2" charset="2"/>
              <a:buNone/>
            </a:pPr>
            <a:r>
              <a:rPr lang="tr-TR" altLang="tr-TR" sz="2600">
                <a:solidFill>
                  <a:srgbClr val="002060"/>
                </a:solidFill>
                <a:latin typeface="Times New Roman" panose="02020603050405020304" pitchFamily="18" charset="0"/>
                <a:cs typeface="Times New Roman" panose="02020603050405020304" pitchFamily="18" charset="0"/>
              </a:rPr>
              <a:t>   </a:t>
            </a:r>
          </a:p>
          <a:p>
            <a:pPr marL="609600" indent="-609600" algn="ctr">
              <a:lnSpc>
                <a:spcPct val="80000"/>
              </a:lnSpc>
              <a:buFont typeface="Wingdings" panose="05000000000000000000" pitchFamily="2" charset="2"/>
              <a:buNone/>
            </a:pPr>
            <a:endParaRPr lang="tr-TR" altLang="tr-TR" sz="2200">
              <a:solidFill>
                <a:srgbClr val="002060"/>
              </a:solidFill>
              <a:latin typeface="Times New Roman" panose="02020603050405020304" pitchFamily="18" charset="0"/>
              <a:cs typeface="Times New Roman" panose="02020603050405020304" pitchFamily="18" charset="0"/>
            </a:endParaRPr>
          </a:p>
          <a:p>
            <a:pPr marL="609600" indent="-609600" algn="ctr">
              <a:lnSpc>
                <a:spcPct val="80000"/>
              </a:lnSpc>
              <a:buFont typeface="Wingdings" panose="05000000000000000000" pitchFamily="2" charset="2"/>
              <a:buNone/>
            </a:pPr>
            <a:r>
              <a:rPr lang="tr-TR" altLang="tr-TR" sz="2200">
                <a:solidFill>
                  <a:srgbClr val="002060"/>
                </a:solidFill>
                <a:latin typeface="Times New Roman" panose="02020603050405020304" pitchFamily="18" charset="0"/>
                <a:cs typeface="Times New Roman" panose="02020603050405020304" pitchFamily="18" charset="0"/>
              </a:rPr>
              <a:t>A- EKİP PERSONELİNİN GÜVENLİĞİ:</a:t>
            </a:r>
          </a:p>
          <a:p>
            <a:pPr marL="609600" indent="-609600" algn="ctr">
              <a:lnSpc>
                <a:spcPct val="80000"/>
              </a:lnSpc>
              <a:buFont typeface="Wingdings" panose="05000000000000000000" pitchFamily="2" charset="2"/>
              <a:buNone/>
            </a:pPr>
            <a:endParaRPr lang="tr-TR" altLang="tr-TR" sz="2200">
              <a:solidFill>
                <a:srgbClr val="002060"/>
              </a:solidFill>
              <a:latin typeface="Times New Roman" panose="02020603050405020304" pitchFamily="18" charset="0"/>
              <a:cs typeface="Times New Roman" panose="02020603050405020304" pitchFamily="18" charset="0"/>
            </a:endParaRPr>
          </a:p>
          <a:p>
            <a:pPr marL="609600" indent="-609600" algn="ctr">
              <a:lnSpc>
                <a:spcPct val="80000"/>
              </a:lnSpc>
              <a:buFont typeface="Wingdings" panose="05000000000000000000" pitchFamily="2" charset="2"/>
              <a:buNone/>
            </a:pPr>
            <a:endParaRPr lang="tr-TR" altLang="tr-TR" sz="2200">
              <a:solidFill>
                <a:srgbClr val="002060"/>
              </a:solidFill>
              <a:latin typeface="Times New Roman" panose="02020603050405020304" pitchFamily="18" charset="0"/>
              <a:cs typeface="Times New Roman" panose="02020603050405020304" pitchFamily="18" charset="0"/>
            </a:endParaRPr>
          </a:p>
          <a:p>
            <a:pPr marL="609600" indent="-609600">
              <a:lnSpc>
                <a:spcPct val="80000"/>
              </a:lnSpc>
              <a:buFont typeface="Wingdings" panose="05000000000000000000" pitchFamily="2" charset="2"/>
              <a:buNone/>
            </a:pPr>
            <a:r>
              <a:rPr lang="tr-TR" altLang="tr-TR" sz="2200">
                <a:solidFill>
                  <a:srgbClr val="002060"/>
                </a:solidFill>
                <a:latin typeface="Times New Roman" panose="02020603050405020304" pitchFamily="18" charset="0"/>
                <a:cs typeface="Times New Roman" panose="02020603050405020304" pitchFamily="18" charset="0"/>
              </a:rPr>
              <a:t>        Ekip personelinin şahsi güvenliği için; iş Elbisesi, iş eldiveni, baret, toz maskesi, toz Gözlüğü, çelik burunlu ve tabanlı bot kullanılmalıdır.</a:t>
            </a:r>
          </a:p>
          <a:p>
            <a:pPr marL="609600" indent="-609600">
              <a:lnSpc>
                <a:spcPct val="80000"/>
              </a:lnSpc>
              <a:buFont typeface="Wingdings" panose="05000000000000000000" pitchFamily="2" charset="2"/>
              <a:buNone/>
            </a:pPr>
            <a:r>
              <a:rPr lang="tr-TR" altLang="tr-TR" sz="220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55791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Rectangle 3">
            <a:extLst>
              <a:ext uri="{FF2B5EF4-FFF2-40B4-BE49-F238E27FC236}">
                <a16:creationId xmlns:a16="http://schemas.microsoft.com/office/drawing/2014/main" xmlns="" id="{00FB6947-929A-4A16-A3B6-C5AE39A975EF}"/>
              </a:ext>
            </a:extLst>
          </p:cNvPr>
          <p:cNvSpPr txBox="1">
            <a:spLocks noChangeArrowheads="1"/>
          </p:cNvSpPr>
          <p:nvPr/>
        </p:nvSpPr>
        <p:spPr>
          <a:xfrm>
            <a:off x="0" y="466887"/>
            <a:ext cx="9143999" cy="6119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gn="ctr">
              <a:lnSpc>
                <a:spcPct val="80000"/>
              </a:lnSpc>
              <a:buFont typeface="Wingdings" panose="05000000000000000000" pitchFamily="2" charset="2"/>
              <a:buNone/>
            </a:pPr>
            <a:r>
              <a:rPr lang="tr-TR" altLang="tr-TR" sz="2200" dirty="0">
                <a:solidFill>
                  <a:srgbClr val="000099"/>
                </a:solidFill>
                <a:latin typeface="Times New Roman" panose="02020603050405020304" pitchFamily="18" charset="0"/>
                <a:cs typeface="Times New Roman" panose="02020603050405020304" pitchFamily="18" charset="0"/>
              </a:rPr>
              <a:t>   </a:t>
            </a:r>
          </a:p>
          <a:p>
            <a:pPr marL="609600" indent="-609600" algn="ctr">
              <a:lnSpc>
                <a:spcPct val="80000"/>
              </a:lnSpc>
              <a:buNone/>
            </a:pPr>
            <a:endParaRPr lang="tr-TR" altLang="tr-TR" sz="2600" b="1" dirty="0">
              <a:latin typeface="Times New Roman" panose="02020603050405020304" pitchFamily="18" charset="0"/>
              <a:cs typeface="Times New Roman" panose="02020603050405020304" pitchFamily="18" charset="0"/>
            </a:endParaRPr>
          </a:p>
          <a:p>
            <a:pPr marL="609600" indent="-609600" algn="ctr">
              <a:lnSpc>
                <a:spcPct val="80000"/>
              </a:lnSpc>
              <a:buNone/>
            </a:pPr>
            <a:r>
              <a:rPr lang="tr-TR" altLang="tr-TR" sz="2600" b="1" dirty="0">
                <a:solidFill>
                  <a:srgbClr val="002060"/>
                </a:solidFill>
                <a:latin typeface="Times New Roman" panose="02020603050405020304" pitchFamily="18" charset="0"/>
                <a:cs typeface="Times New Roman" panose="02020603050405020304" pitchFamily="18" charset="0"/>
              </a:rPr>
              <a:t>GÜVENLİK</a:t>
            </a:r>
          </a:p>
          <a:p>
            <a:pPr marL="609600" indent="-609600">
              <a:lnSpc>
                <a:spcPct val="80000"/>
              </a:lnSpc>
              <a:buNone/>
            </a:pPr>
            <a:r>
              <a:rPr lang="tr-TR" altLang="tr-TR" sz="2600" b="1" dirty="0">
                <a:solidFill>
                  <a:srgbClr val="002060"/>
                </a:solidFill>
                <a:latin typeface="Times New Roman" panose="02020603050405020304" pitchFamily="18" charset="0"/>
                <a:cs typeface="Times New Roman" panose="02020603050405020304" pitchFamily="18" charset="0"/>
              </a:rPr>
              <a:t>   </a:t>
            </a:r>
          </a:p>
          <a:p>
            <a:pPr marL="609600" indent="-609600" algn="ctr">
              <a:lnSpc>
                <a:spcPct val="80000"/>
              </a:lnSpc>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marL="609600" indent="-609600" algn="ctr">
              <a:lnSpc>
                <a:spcPct val="80000"/>
              </a:lnSpc>
              <a:buNone/>
            </a:pPr>
            <a:r>
              <a:rPr lang="tr-TR" altLang="tr-TR" sz="2200" dirty="0">
                <a:solidFill>
                  <a:srgbClr val="002060"/>
                </a:solidFill>
                <a:latin typeface="Times New Roman" panose="02020603050405020304" pitchFamily="18" charset="0"/>
                <a:cs typeface="Times New Roman" panose="02020603050405020304" pitchFamily="18" charset="0"/>
              </a:rPr>
              <a:t>    B- ENKAZIN GÜVENLİĞİ:</a:t>
            </a:r>
          </a:p>
          <a:p>
            <a:pPr marL="609600" indent="-609600" algn="ctr">
              <a:lnSpc>
                <a:spcPct val="80000"/>
              </a:lnSpc>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marL="609600" indent="-609600" algn="ctr">
              <a:lnSpc>
                <a:spcPct val="80000"/>
              </a:lnSpc>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marL="609600" indent="-609600">
              <a:lnSpc>
                <a:spcPct val="80000"/>
              </a:lnSpc>
              <a:buNone/>
            </a:pPr>
            <a:r>
              <a:rPr lang="tr-TR" altLang="tr-TR" sz="2200" dirty="0">
                <a:solidFill>
                  <a:srgbClr val="002060"/>
                </a:solidFill>
                <a:latin typeface="Times New Roman" panose="02020603050405020304" pitchFamily="18" charset="0"/>
                <a:cs typeface="Times New Roman" panose="02020603050405020304" pitchFamily="18" charset="0"/>
              </a:rPr>
              <a:t>         Çevre emniyeti için enkazın etrafına, eğer uygunsa çift şerit çekilmelidir. İki şerit arasında bir ara bölge oluşturulur. Bu bölgeye, sağlık ekipleri, yaralılar, araç gereç ve enkazdan çıkarılan moloz yığınları konulur.   </a:t>
            </a:r>
          </a:p>
        </p:txBody>
      </p:sp>
    </p:spTree>
    <p:extLst>
      <p:ext uri="{BB962C8B-B14F-4D97-AF65-F5344CB8AC3E}">
        <p14:creationId xmlns:p14="http://schemas.microsoft.com/office/powerpoint/2010/main" xmlns="" val="35247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pic>
        <p:nvPicPr>
          <p:cNvPr id="7" name="Picture 2">
            <a:extLst>
              <a:ext uri="{FF2B5EF4-FFF2-40B4-BE49-F238E27FC236}">
                <a16:creationId xmlns:a16="http://schemas.microsoft.com/office/drawing/2014/main" xmlns="" id="{AF858C72-B7A7-45F7-878F-1455852A169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l="24165" t="8667" r="25835" b="4668"/>
          <a:stretch>
            <a:fillRect/>
          </a:stretch>
        </p:blipFill>
        <p:spPr>
          <a:xfrm>
            <a:off x="797017" y="639496"/>
            <a:ext cx="7113587" cy="5905500"/>
          </a:xfrm>
          <a:prstGeom prst="rect">
            <a:avLst/>
          </a:prstGeom>
          <a:noFill/>
        </p:spPr>
      </p:pic>
    </p:spTree>
    <p:extLst>
      <p:ext uri="{BB962C8B-B14F-4D97-AF65-F5344CB8AC3E}">
        <p14:creationId xmlns:p14="http://schemas.microsoft.com/office/powerpoint/2010/main" xmlns="" val="3280927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Rectangle 3">
            <a:extLst>
              <a:ext uri="{FF2B5EF4-FFF2-40B4-BE49-F238E27FC236}">
                <a16:creationId xmlns:a16="http://schemas.microsoft.com/office/drawing/2014/main" xmlns="" id="{E323B781-9897-4D64-B522-F530EE296D08}"/>
              </a:ext>
            </a:extLst>
          </p:cNvPr>
          <p:cNvSpPr txBox="1">
            <a:spLocks noChangeArrowheads="1"/>
          </p:cNvSpPr>
          <p:nvPr/>
        </p:nvSpPr>
        <p:spPr>
          <a:xfrm>
            <a:off x="0" y="569285"/>
            <a:ext cx="9144000" cy="58769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pPr>
            <a:endParaRPr lang="tr-TR" altLang="tr-TR" b="1" dirty="0">
              <a:solidFill>
                <a:srgbClr val="FF0000"/>
              </a:solidFill>
              <a:latin typeface="Verdana" panose="020B0604030504040204" pitchFamily="34" charset="0"/>
            </a:endParaRPr>
          </a:p>
          <a:p>
            <a:pPr algn="ctr">
              <a:buFontTx/>
              <a:buNone/>
            </a:pPr>
            <a:r>
              <a:rPr lang="tr-TR" altLang="tr-TR" b="1" dirty="0">
                <a:solidFill>
                  <a:srgbClr val="002060"/>
                </a:solidFill>
                <a:latin typeface="Times New Roman" panose="02020603050405020304" pitchFamily="18" charset="0"/>
                <a:cs typeface="Times New Roman" panose="02020603050405020304" pitchFamily="18" charset="0"/>
              </a:rPr>
              <a:t>GÜVENLİK</a:t>
            </a:r>
          </a:p>
          <a:p>
            <a:pPr algn="ctr">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ctr">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C) YARALININ GÜVENLİĞİ</a:t>
            </a:r>
          </a:p>
          <a:p>
            <a:pPr algn="ctr">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Enkaz üzerinde çalışırken enkaz altında yaralı olduğu unutulmayarak, binanın yapı sistemi oynatılmamalı, gereksiz sıkışmalara meydan verilmemelidir. </a:t>
            </a:r>
          </a:p>
          <a:p>
            <a:pPr algn="just">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Bu yüzden de enkaz üzeri boşaltılmalı, bilinçsizce dolaşılmamalı, çökebilecek bölgeler desteklenmeli, vibrasyonlu ekipmanlar kullanılırken bunların enkaza yaptığı etki gözlenmelidir. </a:t>
            </a:r>
          </a:p>
          <a:p>
            <a:pPr algn="just">
              <a:buFont typeface="Wingdings" panose="05000000000000000000" pitchFamily="2" charset="2"/>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Enkaza yapılan baskı lokal olmalıdır. Taşıyıcı elemanlardan bağımsız olmalı, etki yapmamalıdır.</a:t>
            </a:r>
          </a:p>
        </p:txBody>
      </p:sp>
    </p:spTree>
    <p:extLst>
      <p:ext uri="{BB962C8B-B14F-4D97-AF65-F5344CB8AC3E}">
        <p14:creationId xmlns:p14="http://schemas.microsoft.com/office/powerpoint/2010/main" xmlns="" val="183557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3" name="Dikdörtgen 2">
            <a:extLst>
              <a:ext uri="{FF2B5EF4-FFF2-40B4-BE49-F238E27FC236}">
                <a16:creationId xmlns:a16="http://schemas.microsoft.com/office/drawing/2014/main" xmlns="" id="{C3A1C48F-58E6-46F7-A0A0-4F4E4FE29346}"/>
              </a:ext>
            </a:extLst>
          </p:cNvPr>
          <p:cNvSpPr/>
          <p:nvPr/>
        </p:nvSpPr>
        <p:spPr>
          <a:xfrm>
            <a:off x="0" y="1259175"/>
            <a:ext cx="9144000" cy="4062651"/>
          </a:xfrm>
          <a:prstGeom prst="rect">
            <a:avLst/>
          </a:prstGeom>
        </p:spPr>
        <p:txBody>
          <a:bodyPr wrap="square">
            <a:spAutoFit/>
          </a:bodyPr>
          <a:lstStyle/>
          <a:p>
            <a:pPr marL="609600" indent="-609600" algn="ctr"/>
            <a:r>
              <a:rPr lang="tr-TR" altLang="tr-TR" sz="2000" b="1" dirty="0">
                <a:solidFill>
                  <a:srgbClr val="002060"/>
                </a:solidFill>
                <a:latin typeface="Times New Roman" panose="02020603050405020304" pitchFamily="18" charset="0"/>
                <a:cs typeface="Times New Roman" panose="02020603050405020304" pitchFamily="18" charset="0"/>
              </a:rPr>
              <a:t>ÇÖKMÜŞ BİNALARDA KURTARMANIN </a:t>
            </a:r>
          </a:p>
          <a:p>
            <a:pPr marL="609600" indent="-609600" algn="ctr"/>
            <a:r>
              <a:rPr lang="tr-TR" altLang="tr-TR" sz="2000" b="1" dirty="0">
                <a:solidFill>
                  <a:srgbClr val="002060"/>
                </a:solidFill>
                <a:latin typeface="Times New Roman" panose="02020603050405020304" pitchFamily="18" charset="0"/>
                <a:cs typeface="Times New Roman" panose="02020603050405020304" pitchFamily="18" charset="0"/>
              </a:rPr>
              <a:t>6 EVRESİ </a:t>
            </a:r>
          </a:p>
          <a:p>
            <a:pPr marL="609600" indent="-609600" algn="ctr"/>
            <a:endParaRPr lang="tr-TR" altLang="tr-TR" dirty="0">
              <a:solidFill>
                <a:srgbClr val="002060"/>
              </a:solidFill>
              <a:latin typeface="Times New Roman" panose="02020603050405020304" pitchFamily="18" charset="0"/>
              <a:cs typeface="Times New Roman" panose="02020603050405020304" pitchFamily="18" charset="0"/>
            </a:endParaRPr>
          </a:p>
          <a:p>
            <a:pPr marL="609600" indent="-609600"/>
            <a:r>
              <a:rPr lang="tr-TR" altLang="tr-TR" sz="2000" dirty="0">
                <a:solidFill>
                  <a:srgbClr val="002060"/>
                </a:solidFill>
                <a:latin typeface="Times New Roman" panose="02020603050405020304" pitchFamily="18" charset="0"/>
                <a:cs typeface="Times New Roman" panose="02020603050405020304" pitchFamily="18" charset="0"/>
              </a:rPr>
              <a:t>(</a:t>
            </a:r>
            <a:r>
              <a:rPr lang="en-US" altLang="tr-TR" sz="2000" dirty="0">
                <a:solidFill>
                  <a:srgbClr val="002060"/>
                </a:solidFill>
                <a:latin typeface="Times New Roman" panose="02020603050405020304" pitchFamily="18" charset="0"/>
                <a:cs typeface="Times New Roman" panose="02020603050405020304" pitchFamily="18" charset="0"/>
              </a:rPr>
              <a:t>I.N.S.A.R.A.G.</a:t>
            </a:r>
            <a:r>
              <a:rPr lang="tr-TR" altLang="tr-TR" sz="2000" dirty="0">
                <a:solidFill>
                  <a:srgbClr val="002060"/>
                </a:solidFill>
                <a:latin typeface="Times New Roman" panose="02020603050405020304" pitchFamily="18" charset="0"/>
                <a:cs typeface="Times New Roman" panose="02020603050405020304" pitchFamily="18" charset="0"/>
              </a:rPr>
              <a:t>)BM ULUSLARARASI A-K GRUBU)</a:t>
            </a:r>
          </a:p>
          <a:p>
            <a:pPr marL="609600" indent="-609600"/>
            <a:endParaRPr lang="tr-TR" altLang="tr-TR" sz="2000" dirty="0">
              <a:solidFill>
                <a:srgbClr val="002060"/>
              </a:solidFill>
              <a:latin typeface="Times New Roman" panose="02020603050405020304" pitchFamily="18" charset="0"/>
              <a:cs typeface="Times New Roman" panose="02020603050405020304" pitchFamily="18" charset="0"/>
            </a:endParaRPr>
          </a:p>
          <a:p>
            <a:pPr marL="609600" indent="-609600"/>
            <a:r>
              <a:rPr lang="tr-TR" altLang="tr-TR" sz="2000" dirty="0">
                <a:solidFill>
                  <a:srgbClr val="002060"/>
                </a:solidFill>
                <a:latin typeface="Times New Roman" panose="02020603050405020304" pitchFamily="18" charset="0"/>
                <a:cs typeface="Times New Roman" panose="02020603050405020304" pitchFamily="18" charset="0"/>
              </a:rPr>
              <a:t>1. EVRE</a:t>
            </a:r>
            <a:r>
              <a:rPr lang="en-US" altLang="tr-TR" sz="2000" dirty="0">
                <a:solidFill>
                  <a:srgbClr val="002060"/>
                </a:solidFill>
                <a:latin typeface="Times New Roman" panose="02020603050405020304" pitchFamily="18" charset="0"/>
                <a:cs typeface="Times New Roman" panose="02020603050405020304" pitchFamily="18" charset="0"/>
              </a:rPr>
              <a:t>…</a:t>
            </a:r>
            <a:r>
              <a:rPr lang="tr-TR" altLang="tr-TR" sz="2000" dirty="0">
                <a:solidFill>
                  <a:srgbClr val="002060"/>
                </a:solidFill>
                <a:latin typeface="Times New Roman" panose="02020603050405020304" pitchFamily="18" charset="0"/>
                <a:cs typeface="Times New Roman" panose="02020603050405020304" pitchFamily="18" charset="0"/>
              </a:rPr>
              <a:t> Bilgi Toplama v</a:t>
            </a:r>
            <a:r>
              <a:rPr lang="en-US" altLang="tr-TR" sz="2000" dirty="0">
                <a:solidFill>
                  <a:srgbClr val="002060"/>
                </a:solidFill>
                <a:latin typeface="Times New Roman" panose="02020603050405020304" pitchFamily="18" charset="0"/>
                <a:cs typeface="Times New Roman" panose="02020603050405020304" pitchFamily="18" charset="0"/>
              </a:rPr>
              <a:t>e</a:t>
            </a:r>
            <a:r>
              <a:rPr lang="tr-TR" altLang="tr-TR" sz="2000" dirty="0">
                <a:solidFill>
                  <a:srgbClr val="002060"/>
                </a:solidFill>
                <a:latin typeface="Times New Roman" panose="02020603050405020304" pitchFamily="18" charset="0"/>
                <a:cs typeface="Times New Roman" panose="02020603050405020304" pitchFamily="18" charset="0"/>
              </a:rPr>
              <a:t> Değerlendirme</a:t>
            </a:r>
          </a:p>
          <a:p>
            <a:pPr marL="609600" indent="-609600"/>
            <a:r>
              <a:rPr lang="tr-TR" altLang="tr-TR" sz="2000" dirty="0">
                <a:solidFill>
                  <a:srgbClr val="002060"/>
                </a:solidFill>
                <a:latin typeface="Times New Roman" panose="02020603050405020304" pitchFamily="18" charset="0"/>
                <a:cs typeface="Times New Roman" panose="02020603050405020304" pitchFamily="18" charset="0"/>
              </a:rPr>
              <a:t>2. EVRE</a:t>
            </a:r>
            <a:r>
              <a:rPr lang="en-US" altLang="tr-TR" sz="2000" dirty="0">
                <a:solidFill>
                  <a:srgbClr val="002060"/>
                </a:solidFill>
                <a:latin typeface="Times New Roman" panose="02020603050405020304" pitchFamily="18" charset="0"/>
                <a:cs typeface="Times New Roman" panose="02020603050405020304" pitchFamily="18" charset="0"/>
              </a:rPr>
              <a:t>…</a:t>
            </a:r>
            <a:r>
              <a:rPr lang="tr-TR" altLang="tr-TR" sz="2000" dirty="0">
                <a:solidFill>
                  <a:srgbClr val="002060"/>
                </a:solidFill>
                <a:latin typeface="Times New Roman" panose="02020603050405020304" pitchFamily="18" charset="0"/>
                <a:cs typeface="Times New Roman" panose="02020603050405020304" pitchFamily="18" charset="0"/>
              </a:rPr>
              <a:t> Güvenlik Tedbirlerinin Alınması</a:t>
            </a:r>
          </a:p>
          <a:p>
            <a:pPr marL="609600" indent="-609600"/>
            <a:r>
              <a:rPr lang="tr-TR" altLang="tr-TR" sz="2000" dirty="0">
                <a:solidFill>
                  <a:srgbClr val="002060"/>
                </a:solidFill>
                <a:latin typeface="Times New Roman" panose="02020603050405020304" pitchFamily="18" charset="0"/>
                <a:cs typeface="Times New Roman" panose="02020603050405020304" pitchFamily="18" charset="0"/>
              </a:rPr>
              <a:t>3. EVRE</a:t>
            </a:r>
            <a:r>
              <a:rPr lang="en-US" altLang="tr-TR" sz="2000" dirty="0">
                <a:solidFill>
                  <a:srgbClr val="002060"/>
                </a:solidFill>
                <a:latin typeface="Times New Roman" panose="02020603050405020304" pitchFamily="18" charset="0"/>
                <a:cs typeface="Times New Roman" panose="02020603050405020304" pitchFamily="18" charset="0"/>
              </a:rPr>
              <a:t>…</a:t>
            </a:r>
            <a:r>
              <a:rPr lang="tr-TR" altLang="tr-TR" sz="2000" dirty="0">
                <a:solidFill>
                  <a:srgbClr val="002060"/>
                </a:solidFill>
                <a:latin typeface="Times New Roman" panose="02020603050405020304" pitchFamily="18" charset="0"/>
                <a:cs typeface="Times New Roman" panose="02020603050405020304" pitchFamily="18" charset="0"/>
              </a:rPr>
              <a:t> Kaba Yüzey Taraması </a:t>
            </a:r>
          </a:p>
          <a:p>
            <a:pPr marL="609600" indent="-609600"/>
            <a:r>
              <a:rPr lang="tr-TR" altLang="tr-TR" sz="2000" dirty="0">
                <a:solidFill>
                  <a:srgbClr val="002060"/>
                </a:solidFill>
                <a:latin typeface="Times New Roman" panose="02020603050405020304" pitchFamily="18" charset="0"/>
                <a:cs typeface="Times New Roman" panose="02020603050405020304" pitchFamily="18" charset="0"/>
              </a:rPr>
              <a:t>4. EVRE</a:t>
            </a:r>
            <a:r>
              <a:rPr lang="en-US" altLang="tr-TR" sz="2000" dirty="0">
                <a:solidFill>
                  <a:srgbClr val="002060"/>
                </a:solidFill>
                <a:latin typeface="Times New Roman" panose="02020603050405020304" pitchFamily="18" charset="0"/>
                <a:cs typeface="Times New Roman" panose="02020603050405020304" pitchFamily="18" charset="0"/>
              </a:rPr>
              <a:t>…</a:t>
            </a:r>
            <a:r>
              <a:rPr lang="tr-TR" altLang="tr-TR" sz="2000" dirty="0">
                <a:solidFill>
                  <a:srgbClr val="002060"/>
                </a:solidFill>
                <a:latin typeface="Times New Roman" panose="02020603050405020304" pitchFamily="18" charset="0"/>
                <a:cs typeface="Times New Roman" panose="02020603050405020304" pitchFamily="18" charset="0"/>
              </a:rPr>
              <a:t> Bütün Boşlukların Aranması</a:t>
            </a:r>
          </a:p>
          <a:p>
            <a:pPr marL="609600" indent="-609600"/>
            <a:r>
              <a:rPr lang="tr-TR" altLang="tr-TR" sz="2000" dirty="0">
                <a:solidFill>
                  <a:srgbClr val="002060"/>
                </a:solidFill>
                <a:latin typeface="Times New Roman" panose="02020603050405020304" pitchFamily="18" charset="0"/>
                <a:cs typeface="Times New Roman" panose="02020603050405020304" pitchFamily="18" charset="0"/>
              </a:rPr>
              <a:t>5. EVRE</a:t>
            </a:r>
            <a:r>
              <a:rPr lang="en-US" altLang="tr-TR" sz="2000" dirty="0">
                <a:solidFill>
                  <a:srgbClr val="002060"/>
                </a:solidFill>
                <a:latin typeface="Times New Roman" panose="02020603050405020304" pitchFamily="18" charset="0"/>
                <a:cs typeface="Times New Roman" panose="02020603050405020304" pitchFamily="18" charset="0"/>
              </a:rPr>
              <a:t>…</a:t>
            </a:r>
            <a:r>
              <a:rPr lang="tr-TR" altLang="tr-TR" sz="2000" dirty="0">
                <a:solidFill>
                  <a:srgbClr val="002060"/>
                </a:solidFill>
                <a:latin typeface="Times New Roman" panose="02020603050405020304" pitchFamily="18" charset="0"/>
                <a:cs typeface="Times New Roman" panose="02020603050405020304" pitchFamily="18" charset="0"/>
              </a:rPr>
              <a:t> Uygun Giriş Yolu Belirleyerek </a:t>
            </a:r>
          </a:p>
          <a:p>
            <a:pPr marL="609600" indent="-609600"/>
            <a:r>
              <a:rPr lang="tr-TR" altLang="tr-TR" sz="2000" dirty="0">
                <a:solidFill>
                  <a:srgbClr val="002060"/>
                </a:solidFill>
                <a:latin typeface="Times New Roman" panose="02020603050405020304" pitchFamily="18" charset="0"/>
                <a:cs typeface="Times New Roman" panose="02020603050405020304" pitchFamily="18" charset="0"/>
              </a:rPr>
              <a:t>kazazedeye ulaşılması </a:t>
            </a:r>
          </a:p>
          <a:p>
            <a:pPr marL="609600" indent="-609600"/>
            <a:r>
              <a:rPr lang="tr-TR" altLang="tr-TR" sz="2000" dirty="0">
                <a:solidFill>
                  <a:srgbClr val="002060"/>
                </a:solidFill>
                <a:latin typeface="Times New Roman" panose="02020603050405020304" pitchFamily="18" charset="0"/>
                <a:cs typeface="Times New Roman" panose="02020603050405020304" pitchFamily="18" charset="0"/>
              </a:rPr>
              <a:t>6. EVRE</a:t>
            </a:r>
            <a:r>
              <a:rPr lang="en-US" altLang="tr-TR" sz="2000" dirty="0">
                <a:solidFill>
                  <a:srgbClr val="002060"/>
                </a:solidFill>
                <a:latin typeface="Times New Roman" panose="02020603050405020304" pitchFamily="18" charset="0"/>
                <a:cs typeface="Times New Roman" panose="02020603050405020304" pitchFamily="18" charset="0"/>
              </a:rPr>
              <a:t>…</a:t>
            </a:r>
            <a:r>
              <a:rPr lang="tr-TR" altLang="tr-TR" sz="2000" dirty="0">
                <a:solidFill>
                  <a:srgbClr val="002060"/>
                </a:solidFill>
                <a:latin typeface="Times New Roman" panose="02020603050405020304" pitchFamily="18" charset="0"/>
                <a:cs typeface="Times New Roman" panose="02020603050405020304" pitchFamily="18" charset="0"/>
              </a:rPr>
              <a:t> Kimse Kalmadığından Emin   </a:t>
            </a:r>
          </a:p>
          <a:p>
            <a:pPr marL="609600" indent="-609600"/>
            <a:r>
              <a:rPr lang="tr-TR" altLang="tr-TR" sz="2000" dirty="0">
                <a:solidFill>
                  <a:srgbClr val="002060"/>
                </a:solidFill>
                <a:latin typeface="Times New Roman" panose="02020603050405020304" pitchFamily="18" charset="0"/>
                <a:cs typeface="Times New Roman" panose="02020603050405020304" pitchFamily="18" charset="0"/>
              </a:rPr>
              <a:t>                 Olana Kadar  Enkazın Aranması.</a:t>
            </a:r>
          </a:p>
        </p:txBody>
      </p:sp>
    </p:spTree>
    <p:extLst>
      <p:ext uri="{BB962C8B-B14F-4D97-AF65-F5344CB8AC3E}">
        <p14:creationId xmlns:p14="http://schemas.microsoft.com/office/powerpoint/2010/main" xmlns="" val="3763044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Rectangle 3">
            <a:extLst>
              <a:ext uri="{FF2B5EF4-FFF2-40B4-BE49-F238E27FC236}">
                <a16:creationId xmlns:a16="http://schemas.microsoft.com/office/drawing/2014/main" xmlns="" id="{C8B8A176-584F-45AC-9B38-941BEAC8BF90}"/>
              </a:ext>
            </a:extLst>
          </p:cNvPr>
          <p:cNvSpPr txBox="1">
            <a:spLocks noChangeArrowheads="1"/>
          </p:cNvSpPr>
          <p:nvPr/>
        </p:nvSpPr>
        <p:spPr>
          <a:xfrm>
            <a:off x="-1" y="288925"/>
            <a:ext cx="9144001" cy="63801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 typeface="Wingdings" panose="05000000000000000000" pitchFamily="2" charset="2"/>
              <a:buNone/>
            </a:pPr>
            <a:endParaRPr lang="tr-TR" altLang="tr-TR" sz="2600" dirty="0">
              <a:latin typeface="Times New Roman" panose="02020603050405020304" pitchFamily="18" charset="0"/>
              <a:cs typeface="Times New Roman" panose="02020603050405020304" pitchFamily="18" charset="0"/>
            </a:endParaRPr>
          </a:p>
          <a:p>
            <a:pPr algn="ctr">
              <a:lnSpc>
                <a:spcPct val="80000"/>
              </a:lnSpc>
              <a:buFont typeface="Wingdings" panose="05000000000000000000" pitchFamily="2" charset="2"/>
              <a:buNone/>
            </a:pPr>
            <a:r>
              <a:rPr lang="tr-TR" altLang="tr-TR" sz="2600" dirty="0">
                <a:solidFill>
                  <a:srgbClr val="002060"/>
                </a:solidFill>
                <a:latin typeface="Times New Roman" panose="02020603050405020304" pitchFamily="18" charset="0"/>
                <a:cs typeface="Times New Roman" panose="02020603050405020304" pitchFamily="18" charset="0"/>
              </a:rPr>
              <a:t>BİLGİ TOPLAMA VE DEĞERLENDİRME</a:t>
            </a:r>
          </a:p>
          <a:p>
            <a:pPr algn="ctr">
              <a:lnSpc>
                <a:spcPct val="80000"/>
              </a:lnSpc>
              <a:buFont typeface="Wingdings" panose="05000000000000000000" pitchFamily="2" charset="2"/>
              <a:buNone/>
            </a:pPr>
            <a:r>
              <a:rPr lang="tr-TR" altLang="tr-TR" sz="2600" dirty="0">
                <a:solidFill>
                  <a:srgbClr val="002060"/>
                </a:solidFill>
                <a:latin typeface="Times New Roman" panose="02020603050405020304" pitchFamily="18" charset="0"/>
                <a:cs typeface="Times New Roman" panose="02020603050405020304" pitchFamily="18" charset="0"/>
              </a:rPr>
              <a:t>    BİLGİ TOPLAMA</a:t>
            </a:r>
          </a:p>
          <a:p>
            <a:pPr algn="ctr">
              <a:lnSpc>
                <a:spcPct val="80000"/>
              </a:lnSpc>
              <a:buFont typeface="Wingdings" panose="05000000000000000000" pitchFamily="2" charset="2"/>
              <a:buNone/>
            </a:pPr>
            <a:r>
              <a:rPr lang="tr-TR" altLang="tr-TR" sz="2600" dirty="0">
                <a:solidFill>
                  <a:srgbClr val="002060"/>
                </a:solidFill>
                <a:latin typeface="Times New Roman" panose="02020603050405020304" pitchFamily="18" charset="0"/>
                <a:cs typeface="Times New Roman" panose="02020603050405020304" pitchFamily="18" charset="0"/>
              </a:rPr>
              <a:t>   </a:t>
            </a:r>
          </a:p>
          <a:p>
            <a:pPr algn="ct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Olayla ilgili bilgi alınırken aşağıdakiler dikkate   </a:t>
            </a:r>
          </a:p>
          <a:p>
            <a:pPr algn="ct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alınır.</a:t>
            </a: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1- Olayın oluş zamanı.</a:t>
            </a: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2- Binanın planı ve kaç katlı olduğu.</a:t>
            </a: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3- Binanın yıkılış şekli.</a:t>
            </a: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4- Binanın kullanım amacı. </a:t>
            </a: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5- Binada oturan kişi sayısı.</a:t>
            </a: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6- Tahmini yaralı veya ölü sayısı.</a:t>
            </a: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7- Bizi bekleyen tehlikeler hakkında bilgi. </a:t>
            </a:r>
          </a:p>
          <a:p>
            <a:pPr algn="ct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a:t>
            </a:r>
          </a:p>
          <a:p>
            <a:pPr>
              <a:lnSpc>
                <a:spcPct val="80000"/>
              </a:lnSpc>
              <a:buFont typeface="Wingdings" panose="05000000000000000000" pitchFamily="2" charset="2"/>
              <a:buNone/>
            </a:pPr>
            <a:r>
              <a:rPr lang="tr-TR" altLang="tr-TR" sz="2200" dirty="0">
                <a:solidFill>
                  <a:srgbClr val="002060"/>
                </a:solidFill>
                <a:latin typeface="Times New Roman" panose="02020603050405020304" pitchFamily="18" charset="0"/>
                <a:cs typeface="Times New Roman" panose="02020603050405020304" pitchFamily="18" charset="0"/>
              </a:rPr>
              <a:t>     Afetzedelerden ilk etapta alınan bilgilerin %60 - %65’i yanlıştır. İçinde bulundukları şok ve afet psikolojisiyle abartırlar. Bu durum göz önünde bulundurularak gerekirse farklı kişilerden bilgiler alınarak teyit edilir.  </a:t>
            </a:r>
          </a:p>
        </p:txBody>
      </p:sp>
    </p:spTree>
    <p:extLst>
      <p:ext uri="{BB962C8B-B14F-4D97-AF65-F5344CB8AC3E}">
        <p14:creationId xmlns:p14="http://schemas.microsoft.com/office/powerpoint/2010/main" xmlns="" val="399480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9" name="Text Box 12">
            <a:extLst>
              <a:ext uri="{FF2B5EF4-FFF2-40B4-BE49-F238E27FC236}">
                <a16:creationId xmlns:a16="http://schemas.microsoft.com/office/drawing/2014/main" xmlns="" id="{5604BAB0-E50B-4789-B38E-BF8D26637439}"/>
              </a:ext>
            </a:extLst>
          </p:cNvPr>
          <p:cNvSpPr txBox="1">
            <a:spLocks noChangeArrowheads="1"/>
          </p:cNvSpPr>
          <p:nvPr/>
        </p:nvSpPr>
        <p:spPr bwMode="auto">
          <a:xfrm>
            <a:off x="-1" y="705317"/>
            <a:ext cx="9143999" cy="52937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tr-TR" altLang="tr-TR" sz="2600" b="1" dirty="0">
                <a:solidFill>
                  <a:srgbClr val="002060"/>
                </a:solidFill>
                <a:latin typeface="Times New Roman" panose="02020603050405020304" pitchFamily="18" charset="0"/>
                <a:cs typeface="Times New Roman" panose="02020603050405020304" pitchFamily="18" charset="0"/>
              </a:rPr>
              <a:t>        AFET BÖLGESİNDE SEKTÖRLEME </a:t>
            </a:r>
          </a:p>
          <a:p>
            <a:pPr algn="ctr">
              <a:spcBef>
                <a:spcPct val="0"/>
              </a:spcBef>
              <a:buFontTx/>
              <a:buNone/>
            </a:pPr>
            <a:r>
              <a:rPr lang="tr-TR" altLang="tr-TR" sz="2600" b="1" dirty="0">
                <a:solidFill>
                  <a:srgbClr val="002060"/>
                </a:solidFill>
                <a:latin typeface="Times New Roman" panose="02020603050405020304" pitchFamily="18" charset="0"/>
                <a:cs typeface="Times New Roman" panose="02020603050405020304" pitchFamily="18" charset="0"/>
              </a:rPr>
              <a:t>       ( BÖLÜMLEME )</a:t>
            </a:r>
          </a:p>
          <a:p>
            <a:pPr algn="just">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just">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lgn="just">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AMAÇ : Afetten etkilenmiş bölgeyi bölümlere ayırıp sınırlandırarak daha etkin planlama ve çalışma yapmayı sağlamaktır.</a:t>
            </a:r>
          </a:p>
          <a:p>
            <a:pPr>
              <a:spcBef>
                <a:spcPct val="0"/>
              </a:spcBef>
              <a:buFontTx/>
              <a:buNone/>
            </a:pPr>
            <a:r>
              <a:rPr lang="tr-TR" altLang="tr-TR" sz="2200" dirty="0" err="1">
                <a:solidFill>
                  <a:srgbClr val="002060"/>
                </a:solidFill>
                <a:latin typeface="Times New Roman" panose="02020603050405020304" pitchFamily="18" charset="0"/>
                <a:cs typeface="Times New Roman" panose="02020603050405020304" pitchFamily="18" charset="0"/>
              </a:rPr>
              <a:t>Sektörleme</a:t>
            </a:r>
            <a:r>
              <a:rPr lang="tr-TR" altLang="tr-TR" sz="2200" dirty="0">
                <a:solidFill>
                  <a:srgbClr val="002060"/>
                </a:solidFill>
                <a:latin typeface="Times New Roman" panose="02020603050405020304" pitchFamily="18" charset="0"/>
                <a:cs typeface="Times New Roman" panose="02020603050405020304" pitchFamily="18" charset="0"/>
              </a:rPr>
              <a:t>;</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spcBef>
                <a:spcPct val="0"/>
              </a:spcBef>
              <a:buFontTx/>
              <a:buChar char="-"/>
            </a:pPr>
            <a:r>
              <a:rPr lang="tr-TR" altLang="tr-TR" sz="2200" dirty="0">
                <a:solidFill>
                  <a:srgbClr val="002060"/>
                </a:solidFill>
                <a:latin typeface="Times New Roman" panose="02020603050405020304" pitchFamily="18" charset="0"/>
                <a:cs typeface="Times New Roman" panose="02020603050405020304" pitchFamily="18" charset="0"/>
              </a:rPr>
              <a:t> Afetin ilk anlarında Yerel Makamlarca yapılmalıdır.</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spcBef>
                <a:spcPct val="0"/>
              </a:spcBef>
              <a:buFontTx/>
              <a:buChar char="-"/>
            </a:pPr>
            <a:r>
              <a:rPr lang="tr-TR" altLang="tr-TR" sz="2200" dirty="0">
                <a:solidFill>
                  <a:srgbClr val="002060"/>
                </a:solidFill>
                <a:latin typeface="Times New Roman" panose="02020603050405020304" pitchFamily="18" charset="0"/>
                <a:cs typeface="Times New Roman" panose="02020603050405020304" pitchFamily="18" charset="0"/>
              </a:rPr>
              <a:t> Kullanılan mevcut yerel sistem varsa kullanılır.</a:t>
            </a:r>
          </a:p>
          <a:p>
            <a:pPr>
              <a:spcBef>
                <a:spcPct val="0"/>
              </a:spcBef>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a:spcBef>
                <a:spcPct val="0"/>
              </a:spcBef>
              <a:buFontTx/>
              <a:buChar char="-"/>
            </a:pPr>
            <a:r>
              <a:rPr lang="tr-TR" altLang="tr-TR" sz="2200" dirty="0">
                <a:solidFill>
                  <a:srgbClr val="002060"/>
                </a:solidFill>
                <a:latin typeface="Times New Roman" panose="02020603050405020304" pitchFamily="18" charset="0"/>
                <a:cs typeface="Times New Roman" panose="02020603050405020304" pitchFamily="18" charset="0"/>
              </a:rPr>
              <a:t> Alt alan kodu ‘kampüs’ gibi bölgeden bağımsız yerlerde iç yapılar  kodlanırken kullanılır.</a:t>
            </a:r>
          </a:p>
        </p:txBody>
      </p:sp>
    </p:spTree>
    <p:extLst>
      <p:ext uri="{BB962C8B-B14F-4D97-AF65-F5344CB8AC3E}">
        <p14:creationId xmlns:p14="http://schemas.microsoft.com/office/powerpoint/2010/main" xmlns="" val="4278726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10020" y="55109"/>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Rectangle 3">
            <a:extLst>
              <a:ext uri="{FF2B5EF4-FFF2-40B4-BE49-F238E27FC236}">
                <a16:creationId xmlns:a16="http://schemas.microsoft.com/office/drawing/2014/main" xmlns="" id="{C8B8A176-584F-45AC-9B38-941BEAC8BF90}"/>
              </a:ext>
            </a:extLst>
          </p:cNvPr>
          <p:cNvSpPr txBox="1">
            <a:spLocks noChangeArrowheads="1"/>
          </p:cNvSpPr>
          <p:nvPr/>
        </p:nvSpPr>
        <p:spPr>
          <a:xfrm>
            <a:off x="-1" y="288925"/>
            <a:ext cx="9144001" cy="6380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tr-TR" altLang="tr-TR" dirty="0">
              <a:solidFill>
                <a:srgbClr val="002060"/>
              </a:solidFill>
              <a:latin typeface="Times New Roman" panose="02020603050405020304" pitchFamily="18" charset="0"/>
              <a:cs typeface="Times New Roman" panose="02020603050405020304" pitchFamily="18" charset="0"/>
            </a:endParaRPr>
          </a:p>
          <a:p>
            <a:pPr algn="ctr">
              <a:buNone/>
            </a:pPr>
            <a:r>
              <a:rPr lang="tr-TR" altLang="tr-TR" dirty="0">
                <a:solidFill>
                  <a:srgbClr val="002060"/>
                </a:solidFill>
                <a:latin typeface="Times New Roman" panose="02020603050405020304" pitchFamily="18" charset="0"/>
                <a:cs typeface="Times New Roman" panose="02020603050405020304" pitchFamily="18" charset="0"/>
              </a:rPr>
              <a:t>DEĞERLENDİRME</a:t>
            </a:r>
          </a:p>
          <a:p>
            <a:pPr algn="ctr">
              <a:buNone/>
            </a:pPr>
            <a:endParaRPr lang="tr-TR" altLang="tr-TR" sz="2400" b="1" dirty="0">
              <a:solidFill>
                <a:srgbClr val="002060"/>
              </a:solidFill>
              <a:latin typeface="Verdana" panose="020B0604030504040204" pitchFamily="34" charset="0"/>
            </a:endParaRPr>
          </a:p>
          <a:p>
            <a:pPr algn="ctr">
              <a:buNone/>
            </a:pPr>
            <a:endParaRPr lang="tr-TR" altLang="tr-TR" sz="2400" b="1" dirty="0">
              <a:solidFill>
                <a:srgbClr val="002060"/>
              </a:solidFill>
              <a:latin typeface="Verdana" panose="020B0604030504040204" pitchFamily="34" charset="0"/>
            </a:endParaRPr>
          </a:p>
          <a:p>
            <a:pPr>
              <a:buNone/>
            </a:pPr>
            <a:r>
              <a:rPr lang="tr-TR" altLang="tr-TR" dirty="0">
                <a:solidFill>
                  <a:srgbClr val="002060"/>
                </a:solidFill>
                <a:latin typeface="Times New Roman" panose="02020603050405020304" pitchFamily="18" charset="0"/>
                <a:cs typeface="Times New Roman" panose="02020603050405020304" pitchFamily="18" charset="0"/>
              </a:rPr>
              <a:t>     Edinilen bu bilgiler neticesinde ekip lideri, ekibini toplayarak ekip içerisinde değerlendirme yapılır. </a:t>
            </a:r>
          </a:p>
          <a:p>
            <a:pPr>
              <a:buNone/>
            </a:pPr>
            <a:endParaRPr lang="tr-TR" altLang="tr-TR" dirty="0">
              <a:solidFill>
                <a:srgbClr val="002060"/>
              </a:solidFill>
              <a:latin typeface="Times New Roman" panose="02020603050405020304" pitchFamily="18" charset="0"/>
              <a:cs typeface="Times New Roman" panose="02020603050405020304" pitchFamily="18" charset="0"/>
            </a:endParaRPr>
          </a:p>
          <a:p>
            <a:pPr>
              <a:buNone/>
            </a:pPr>
            <a:endParaRPr lang="tr-TR" altLang="tr-TR" dirty="0">
              <a:solidFill>
                <a:srgbClr val="002060"/>
              </a:solidFill>
              <a:latin typeface="Times New Roman" panose="02020603050405020304" pitchFamily="18" charset="0"/>
              <a:cs typeface="Times New Roman" panose="02020603050405020304" pitchFamily="18" charset="0"/>
            </a:endParaRPr>
          </a:p>
          <a:p>
            <a:pPr>
              <a:buNone/>
            </a:pPr>
            <a:r>
              <a:rPr lang="tr-TR" altLang="tr-TR" dirty="0">
                <a:solidFill>
                  <a:srgbClr val="002060"/>
                </a:solidFill>
                <a:latin typeface="Times New Roman" panose="02020603050405020304" pitchFamily="18" charset="0"/>
                <a:cs typeface="Times New Roman" panose="02020603050405020304" pitchFamily="18" charset="0"/>
              </a:rPr>
              <a:t>      Edinilen bilgiler ışığında, kayıp kişilerin sayısı ve nerede oldukları </a:t>
            </a:r>
            <a:r>
              <a:rPr lang="tr-TR" altLang="tr-TR" u="sng" dirty="0">
                <a:solidFill>
                  <a:srgbClr val="002060"/>
                </a:solidFill>
                <a:latin typeface="Times New Roman" panose="02020603050405020304" pitchFamily="18" charset="0"/>
                <a:cs typeface="Times New Roman" panose="02020603050405020304" pitchFamily="18" charset="0"/>
              </a:rPr>
              <a:t>bir kroki çizilip tahmin edilerek</a:t>
            </a:r>
            <a:r>
              <a:rPr lang="tr-TR" altLang="tr-TR" dirty="0">
                <a:solidFill>
                  <a:srgbClr val="002060"/>
                </a:solidFill>
                <a:latin typeface="Times New Roman" panose="02020603050405020304" pitchFamily="18" charset="0"/>
                <a:cs typeface="Times New Roman" panose="02020603050405020304" pitchFamily="18" charset="0"/>
              </a:rPr>
              <a:t> uygun arama teknikleri kullanılıp yaralının yeri tespit edilir ve operasyon başlatılır.</a:t>
            </a:r>
          </a:p>
        </p:txBody>
      </p:sp>
    </p:spTree>
    <p:extLst>
      <p:ext uri="{BB962C8B-B14F-4D97-AF65-F5344CB8AC3E}">
        <p14:creationId xmlns:p14="http://schemas.microsoft.com/office/powerpoint/2010/main" xmlns="" val="214932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Başlık 1">
            <a:extLst>
              <a:ext uri="{FF2B5EF4-FFF2-40B4-BE49-F238E27FC236}">
                <a16:creationId xmlns:a16="http://schemas.microsoft.com/office/drawing/2014/main" xmlns="" id="{2FA37A4F-414F-47EE-AB26-D1DE88F13273}"/>
              </a:ext>
            </a:extLst>
          </p:cNvPr>
          <p:cNvSpPr txBox="1">
            <a:spLocks/>
          </p:cNvSpPr>
          <p:nvPr/>
        </p:nvSpPr>
        <p:spPr>
          <a:xfrm>
            <a:off x="0" y="765236"/>
            <a:ext cx="9143999"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altLang="tr-TR" sz="2600" b="1" dirty="0">
                <a:solidFill>
                  <a:srgbClr val="002060"/>
                </a:solidFill>
                <a:latin typeface="Times New Roman" panose="02020603050405020304" pitchFamily="18" charset="0"/>
              </a:rPr>
              <a:t>BİNA / ENKAZ KROKİSİNİN ÇİZİLMESİ</a:t>
            </a:r>
            <a:r>
              <a:rPr lang="tr-TR" altLang="tr-TR" b="1" dirty="0">
                <a:solidFill>
                  <a:srgbClr val="002060"/>
                </a:solidFill>
                <a:latin typeface="Times New Roman" panose="02020603050405020304" pitchFamily="18" charset="0"/>
              </a:rPr>
              <a:t/>
            </a:r>
            <a:br>
              <a:rPr lang="tr-TR" altLang="tr-TR" b="1" dirty="0">
                <a:solidFill>
                  <a:srgbClr val="002060"/>
                </a:solidFill>
                <a:latin typeface="Times New Roman" panose="02020603050405020304" pitchFamily="18" charset="0"/>
              </a:rPr>
            </a:br>
            <a:endParaRPr lang="tr-TR" altLang="tr-TR" dirty="0">
              <a:solidFill>
                <a:srgbClr val="002060"/>
              </a:solidFill>
            </a:endParaRPr>
          </a:p>
        </p:txBody>
      </p:sp>
      <p:sp>
        <p:nvSpPr>
          <p:cNvPr id="9" name="İçerik Yer Tutucusu 2">
            <a:extLst>
              <a:ext uri="{FF2B5EF4-FFF2-40B4-BE49-F238E27FC236}">
                <a16:creationId xmlns:a16="http://schemas.microsoft.com/office/drawing/2014/main" xmlns="" id="{A0533FC1-1567-4EB1-BBB6-03A2EFCB7B1F}"/>
              </a:ext>
            </a:extLst>
          </p:cNvPr>
          <p:cNvSpPr txBox="1">
            <a:spLocks/>
          </p:cNvSpPr>
          <p:nvPr/>
        </p:nvSpPr>
        <p:spPr>
          <a:xfrm>
            <a:off x="0" y="1773238"/>
            <a:ext cx="9143998"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Yıkılmış olan binanın krokisinin çizilmesi; Yapının adres belirten yönü 1 olarak kodlanır, daha sonra saat yönünde diğer yönler 2 – 3  ve 4 olarak kodlanırlar.</a:t>
            </a:r>
          </a:p>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a:t>
            </a:r>
          </a:p>
          <a:p>
            <a:pPr marL="0" indent="0" algn="just">
              <a:buFontTx/>
              <a:buNone/>
              <a:defRPr/>
            </a:pPr>
            <a:r>
              <a:rPr lang="tr-TR" sz="2200" dirty="0">
                <a:solidFill>
                  <a:srgbClr val="002060"/>
                </a:solidFill>
                <a:latin typeface="Times New Roman" panose="02020603050405020304" pitchFamily="18" charset="0"/>
                <a:cs typeface="Times New Roman" panose="02020603050405020304" pitchFamily="18" charset="0"/>
              </a:rPr>
              <a:t>	Bina iç bölümlerinin tahmini olarak çizilmesi; ( 1 ) ve ( 2 ) </a:t>
            </a:r>
            <a:r>
              <a:rPr lang="tr-TR" sz="2200" dirty="0" err="1">
                <a:solidFill>
                  <a:srgbClr val="002060"/>
                </a:solidFill>
                <a:latin typeface="Times New Roman" panose="02020603050405020304" pitchFamily="18" charset="0"/>
                <a:cs typeface="Times New Roman" panose="02020603050405020304" pitchFamily="18" charset="0"/>
              </a:rPr>
              <a:t>nin</a:t>
            </a:r>
            <a:r>
              <a:rPr lang="tr-TR" sz="2200" dirty="0">
                <a:solidFill>
                  <a:srgbClr val="002060"/>
                </a:solidFill>
                <a:latin typeface="Times New Roman" panose="02020603050405020304" pitchFamily="18" charset="0"/>
                <a:cs typeface="Times New Roman" panose="02020603050405020304" pitchFamily="18" charset="0"/>
              </a:rPr>
              <a:t> kesişme noktasından  A kodu ile başlanır ve saat yönünde  B – C – D şeklinde devam eder. Yapının ortak bölümü ise  E ile belirtilir.</a:t>
            </a:r>
          </a:p>
          <a:p>
            <a:pPr>
              <a:defRPr/>
            </a:pPr>
            <a:endParaRPr lang="tr-TR" sz="2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96683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Metin kutusu 2">
            <a:extLst>
              <a:ext uri="{FF2B5EF4-FFF2-40B4-BE49-F238E27FC236}">
                <a16:creationId xmlns:a16="http://schemas.microsoft.com/office/drawing/2014/main" xmlns="" id="{39D08A9E-D887-43C7-BCE9-E7B322B08D02}"/>
              </a:ext>
            </a:extLst>
          </p:cNvPr>
          <p:cNvSpPr txBox="1">
            <a:spLocks noChangeArrowheads="1"/>
          </p:cNvSpPr>
          <p:nvPr/>
        </p:nvSpPr>
        <p:spPr bwMode="auto">
          <a:xfrm>
            <a:off x="666750" y="671246"/>
            <a:ext cx="7848600" cy="41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chemeClr val="hlink"/>
              </a:buClr>
              <a:buSzPct val="120000"/>
              <a:buFontTx/>
              <a:buNone/>
            </a:pPr>
            <a:r>
              <a:rPr lang="tr-TR" altLang="tr-TR" sz="2600" b="1">
                <a:latin typeface="Times New Roman" panose="02020603050405020304" pitchFamily="18" charset="0"/>
              </a:rPr>
              <a:t>BİNA / ENKAZ KROKİSİNİN ÇİZİLMESİ</a:t>
            </a:r>
          </a:p>
        </p:txBody>
      </p:sp>
      <p:cxnSp>
        <p:nvCxnSpPr>
          <p:cNvPr id="9" name="33 Düz Bağlayıcı">
            <a:extLst>
              <a:ext uri="{FF2B5EF4-FFF2-40B4-BE49-F238E27FC236}">
                <a16:creationId xmlns:a16="http://schemas.microsoft.com/office/drawing/2014/main" xmlns="" id="{A2D84F27-2EA1-445E-8909-F49ACDCDEC61}"/>
              </a:ext>
            </a:extLst>
          </p:cNvPr>
          <p:cNvCxnSpPr>
            <a:cxnSpLocks noChangeShapeType="1"/>
          </p:cNvCxnSpPr>
          <p:nvPr/>
        </p:nvCxnSpPr>
        <p:spPr bwMode="auto">
          <a:xfrm>
            <a:off x="1682750" y="2036496"/>
            <a:ext cx="0" cy="3348037"/>
          </a:xfrm>
          <a:prstGeom prst="line">
            <a:avLst/>
          </a:prstGeom>
          <a:noFill/>
          <a:ln w="57150" algn="ctr">
            <a:solidFill>
              <a:srgbClr val="FF0000"/>
            </a:solidFill>
            <a:round/>
            <a:headEnd/>
            <a:tailEnd/>
          </a:ln>
          <a:extLst>
            <a:ext uri="{909E8E84-426E-40DD-AFC4-6F175D3DCCD1}">
              <a14:hiddenFill xmlns:a14="http://schemas.microsoft.com/office/drawing/2010/main" xmlns="">
                <a:noFill/>
              </a14:hiddenFill>
            </a:ext>
          </a:extLst>
        </p:spPr>
      </p:cxnSp>
      <p:cxnSp>
        <p:nvCxnSpPr>
          <p:cNvPr id="11" name="38 Düz Bağlayıcı">
            <a:extLst>
              <a:ext uri="{FF2B5EF4-FFF2-40B4-BE49-F238E27FC236}">
                <a16:creationId xmlns:a16="http://schemas.microsoft.com/office/drawing/2014/main" xmlns="" id="{6345167C-EE0D-47DE-B271-D5F70BE0428B}"/>
              </a:ext>
            </a:extLst>
          </p:cNvPr>
          <p:cNvCxnSpPr>
            <a:cxnSpLocks noChangeShapeType="1"/>
          </p:cNvCxnSpPr>
          <p:nvPr/>
        </p:nvCxnSpPr>
        <p:spPr bwMode="auto">
          <a:xfrm>
            <a:off x="1682750" y="2007921"/>
            <a:ext cx="4805363" cy="0"/>
          </a:xfrm>
          <a:prstGeom prst="line">
            <a:avLst/>
          </a:prstGeom>
          <a:noFill/>
          <a:ln w="57150" algn="ctr">
            <a:solidFill>
              <a:srgbClr val="FF0000"/>
            </a:solidFill>
            <a:round/>
            <a:headEnd/>
            <a:tailEnd/>
          </a:ln>
          <a:extLst>
            <a:ext uri="{909E8E84-426E-40DD-AFC4-6F175D3DCCD1}">
              <a14:hiddenFill xmlns:a14="http://schemas.microsoft.com/office/drawing/2010/main" xmlns="">
                <a:noFill/>
              </a14:hiddenFill>
            </a:ext>
          </a:extLst>
        </p:spPr>
      </p:cxnSp>
      <p:cxnSp>
        <p:nvCxnSpPr>
          <p:cNvPr id="13" name="43 Düz Bağlayıcı">
            <a:extLst>
              <a:ext uri="{FF2B5EF4-FFF2-40B4-BE49-F238E27FC236}">
                <a16:creationId xmlns:a16="http://schemas.microsoft.com/office/drawing/2014/main" xmlns="" id="{0A8B4987-34D4-44A9-86D9-3A410A28F9E3}"/>
              </a:ext>
            </a:extLst>
          </p:cNvPr>
          <p:cNvCxnSpPr>
            <a:cxnSpLocks noChangeShapeType="1"/>
          </p:cNvCxnSpPr>
          <p:nvPr/>
        </p:nvCxnSpPr>
        <p:spPr bwMode="auto">
          <a:xfrm>
            <a:off x="6488113" y="2036496"/>
            <a:ext cx="0" cy="3348037"/>
          </a:xfrm>
          <a:prstGeom prst="line">
            <a:avLst/>
          </a:prstGeom>
          <a:noFill/>
          <a:ln w="57150" algn="ctr">
            <a:solidFill>
              <a:srgbClr val="FF0000"/>
            </a:solidFill>
            <a:round/>
            <a:headEnd/>
            <a:tailEnd/>
          </a:ln>
          <a:extLst>
            <a:ext uri="{909E8E84-426E-40DD-AFC4-6F175D3DCCD1}">
              <a14:hiddenFill xmlns:a14="http://schemas.microsoft.com/office/drawing/2010/main" xmlns="">
                <a:noFill/>
              </a14:hiddenFill>
            </a:ext>
          </a:extLst>
        </p:spPr>
      </p:cxnSp>
      <p:sp>
        <p:nvSpPr>
          <p:cNvPr id="14" name="63 Metin kutusu">
            <a:extLst>
              <a:ext uri="{FF2B5EF4-FFF2-40B4-BE49-F238E27FC236}">
                <a16:creationId xmlns:a16="http://schemas.microsoft.com/office/drawing/2014/main" xmlns="" id="{F766BCC7-AC82-4447-9D15-EC2501E11904}"/>
              </a:ext>
            </a:extLst>
          </p:cNvPr>
          <p:cNvSpPr txBox="1">
            <a:spLocks noChangeArrowheads="1"/>
          </p:cNvSpPr>
          <p:nvPr/>
        </p:nvSpPr>
        <p:spPr bwMode="auto">
          <a:xfrm>
            <a:off x="80963" y="5386121"/>
            <a:ext cx="7921625" cy="112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chemeClr val="hlink"/>
              </a:buClr>
              <a:buSzPct val="120000"/>
            </a:pPr>
            <a:endParaRPr lang="tr-TR" altLang="tr-TR" sz="2400" b="1">
              <a:solidFill>
                <a:srgbClr val="FF0000"/>
              </a:solidFill>
            </a:endParaRPr>
          </a:p>
          <a:p>
            <a:pPr algn="ctr" eaLnBrk="1" hangingPunct="1">
              <a:lnSpc>
                <a:spcPct val="80000"/>
              </a:lnSpc>
              <a:buClr>
                <a:schemeClr val="hlink"/>
              </a:buClr>
              <a:buSzPct val="120000"/>
              <a:buFontTx/>
              <a:buNone/>
            </a:pPr>
            <a:r>
              <a:rPr lang="tr-TR" altLang="tr-TR" sz="2400" b="1"/>
              <a:t>1     </a:t>
            </a:r>
          </a:p>
          <a:p>
            <a:pPr algn="ctr" eaLnBrk="1" hangingPunct="1">
              <a:lnSpc>
                <a:spcPct val="80000"/>
              </a:lnSpc>
              <a:buClr>
                <a:schemeClr val="hlink"/>
              </a:buClr>
              <a:buSzPct val="120000"/>
              <a:buFontTx/>
              <a:buNone/>
            </a:pPr>
            <a:r>
              <a:rPr lang="tr-TR" altLang="tr-TR" sz="2400" b="1"/>
              <a:t> KARLI CADDE   NO : X?X</a:t>
            </a:r>
          </a:p>
        </p:txBody>
      </p:sp>
      <p:sp>
        <p:nvSpPr>
          <p:cNvPr id="15" name="73 Dikdörtgen">
            <a:extLst>
              <a:ext uri="{FF2B5EF4-FFF2-40B4-BE49-F238E27FC236}">
                <a16:creationId xmlns:a16="http://schemas.microsoft.com/office/drawing/2014/main" xmlns="" id="{28B95DC5-4131-4BA9-8B4F-1A009DB31F9A}"/>
              </a:ext>
            </a:extLst>
          </p:cNvPr>
          <p:cNvSpPr>
            <a:spLocks noChangeArrowheads="1"/>
          </p:cNvSpPr>
          <p:nvPr/>
        </p:nvSpPr>
        <p:spPr bwMode="auto">
          <a:xfrm>
            <a:off x="2944813" y="3293796"/>
            <a:ext cx="2362200" cy="920750"/>
          </a:xfrm>
          <a:prstGeom prst="rect">
            <a:avLst/>
          </a:prstGeom>
          <a:noFill/>
          <a:ln w="57150" algn="ctr">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chemeClr val="hlink"/>
              </a:buClr>
              <a:buSzPct val="120000"/>
            </a:pPr>
            <a:endParaRPr lang="tr-TR" altLang="tr-TR" sz="2400">
              <a:solidFill>
                <a:srgbClr val="FF9900"/>
              </a:solidFill>
            </a:endParaRPr>
          </a:p>
        </p:txBody>
      </p:sp>
      <p:cxnSp>
        <p:nvCxnSpPr>
          <p:cNvPr id="16" name="77 Düz Bağlayıcı">
            <a:extLst>
              <a:ext uri="{FF2B5EF4-FFF2-40B4-BE49-F238E27FC236}">
                <a16:creationId xmlns:a16="http://schemas.microsoft.com/office/drawing/2014/main" xmlns="" id="{A7343397-175F-492E-837C-498B6DA7F468}"/>
              </a:ext>
            </a:extLst>
          </p:cNvPr>
          <p:cNvCxnSpPr>
            <a:cxnSpLocks noChangeShapeType="1"/>
          </p:cNvCxnSpPr>
          <p:nvPr/>
        </p:nvCxnSpPr>
        <p:spPr bwMode="auto">
          <a:xfrm>
            <a:off x="4043363" y="4214546"/>
            <a:ext cx="0" cy="1171575"/>
          </a:xfrm>
          <a:prstGeom prst="line">
            <a:avLst/>
          </a:prstGeom>
          <a:noFill/>
          <a:ln w="57150" algn="ctr">
            <a:solidFill>
              <a:schemeClr val="tx1"/>
            </a:solidFill>
            <a:round/>
            <a:headEnd/>
            <a:tailEnd/>
          </a:ln>
          <a:extLst>
            <a:ext uri="{909E8E84-426E-40DD-AFC4-6F175D3DCCD1}">
              <a14:hiddenFill xmlns:a14="http://schemas.microsoft.com/office/drawing/2010/main" xmlns="">
                <a:noFill/>
              </a14:hiddenFill>
            </a:ext>
          </a:extLst>
        </p:spPr>
      </p:cxnSp>
      <p:cxnSp>
        <p:nvCxnSpPr>
          <p:cNvPr id="17" name="93 Düz Bağlayıcı">
            <a:extLst>
              <a:ext uri="{FF2B5EF4-FFF2-40B4-BE49-F238E27FC236}">
                <a16:creationId xmlns:a16="http://schemas.microsoft.com/office/drawing/2014/main" xmlns="" id="{2E6E5281-3FE4-46AB-A3BA-32203AD155D4}"/>
              </a:ext>
            </a:extLst>
          </p:cNvPr>
          <p:cNvCxnSpPr>
            <a:cxnSpLocks noChangeShapeType="1"/>
          </p:cNvCxnSpPr>
          <p:nvPr/>
        </p:nvCxnSpPr>
        <p:spPr bwMode="auto">
          <a:xfrm>
            <a:off x="1682750" y="3750996"/>
            <a:ext cx="1262063" cy="0"/>
          </a:xfrm>
          <a:prstGeom prst="line">
            <a:avLst/>
          </a:prstGeom>
          <a:noFill/>
          <a:ln w="57150" algn="ctr">
            <a:solidFill>
              <a:schemeClr val="tx1"/>
            </a:solidFill>
            <a:round/>
            <a:headEnd/>
            <a:tailEnd/>
          </a:ln>
          <a:extLst>
            <a:ext uri="{909E8E84-426E-40DD-AFC4-6F175D3DCCD1}">
              <a14:hiddenFill xmlns:a14="http://schemas.microsoft.com/office/drawing/2010/main" xmlns="">
                <a:noFill/>
              </a14:hiddenFill>
            </a:ext>
          </a:extLst>
        </p:spPr>
      </p:cxnSp>
      <p:sp>
        <p:nvSpPr>
          <p:cNvPr id="18" name="100 Metin kutusu">
            <a:extLst>
              <a:ext uri="{FF2B5EF4-FFF2-40B4-BE49-F238E27FC236}">
                <a16:creationId xmlns:a16="http://schemas.microsoft.com/office/drawing/2014/main" xmlns="" id="{9FF41196-CD45-4FF2-8DE1-A4F6EA39F526}"/>
              </a:ext>
            </a:extLst>
          </p:cNvPr>
          <p:cNvSpPr txBox="1">
            <a:spLocks noChangeArrowheads="1"/>
          </p:cNvSpPr>
          <p:nvPr/>
        </p:nvSpPr>
        <p:spPr bwMode="auto">
          <a:xfrm>
            <a:off x="2189163" y="4439971"/>
            <a:ext cx="755650"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chemeClr val="hlink"/>
              </a:buClr>
              <a:buSzPct val="120000"/>
              <a:buFontTx/>
              <a:buNone/>
            </a:pPr>
            <a:r>
              <a:rPr lang="tr-TR" altLang="tr-TR" sz="2400" b="1">
                <a:solidFill>
                  <a:srgbClr val="990033"/>
                </a:solidFill>
              </a:rPr>
              <a:t>A</a:t>
            </a:r>
            <a:endParaRPr lang="tr-TR" altLang="tr-TR" sz="2400" b="1">
              <a:solidFill>
                <a:srgbClr val="FF9900"/>
              </a:solidFill>
            </a:endParaRPr>
          </a:p>
        </p:txBody>
      </p:sp>
      <p:sp>
        <p:nvSpPr>
          <p:cNvPr id="19" name="114 Metin kutusu">
            <a:extLst>
              <a:ext uri="{FF2B5EF4-FFF2-40B4-BE49-F238E27FC236}">
                <a16:creationId xmlns:a16="http://schemas.microsoft.com/office/drawing/2014/main" xmlns="" id="{B5C0D651-EFD9-4052-A2A1-39C0C0DACE43}"/>
              </a:ext>
            </a:extLst>
          </p:cNvPr>
          <p:cNvSpPr txBox="1">
            <a:spLocks noChangeArrowheads="1"/>
          </p:cNvSpPr>
          <p:nvPr/>
        </p:nvSpPr>
        <p:spPr bwMode="auto">
          <a:xfrm>
            <a:off x="3944938" y="3470008"/>
            <a:ext cx="388937"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chemeClr val="hlink"/>
              </a:buClr>
              <a:buSzPct val="120000"/>
              <a:buFontTx/>
              <a:buNone/>
            </a:pPr>
            <a:r>
              <a:rPr lang="tr-TR" altLang="tr-TR" sz="2400" b="1">
                <a:solidFill>
                  <a:srgbClr val="00B0F0"/>
                </a:solidFill>
              </a:rPr>
              <a:t>E</a:t>
            </a:r>
          </a:p>
        </p:txBody>
      </p:sp>
      <p:sp>
        <p:nvSpPr>
          <p:cNvPr id="20" name="100 Metin kutusu">
            <a:extLst>
              <a:ext uri="{FF2B5EF4-FFF2-40B4-BE49-F238E27FC236}">
                <a16:creationId xmlns:a16="http://schemas.microsoft.com/office/drawing/2014/main" xmlns="" id="{D13B1FCA-5225-4DFD-84C5-73C4C9C7FB69}"/>
              </a:ext>
            </a:extLst>
          </p:cNvPr>
          <p:cNvSpPr txBox="1">
            <a:spLocks noChangeArrowheads="1"/>
          </p:cNvSpPr>
          <p:nvPr/>
        </p:nvSpPr>
        <p:spPr bwMode="auto">
          <a:xfrm>
            <a:off x="2103438" y="2677846"/>
            <a:ext cx="758825"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chemeClr val="hlink"/>
              </a:buClr>
              <a:buSzPct val="120000"/>
              <a:buFontTx/>
              <a:buNone/>
            </a:pPr>
            <a:r>
              <a:rPr lang="tr-TR" altLang="tr-TR" sz="2400" b="1" dirty="0">
                <a:solidFill>
                  <a:srgbClr val="990033"/>
                </a:solidFill>
              </a:rPr>
              <a:t>B</a:t>
            </a:r>
            <a:endParaRPr lang="tr-TR" altLang="tr-TR" sz="2400" b="1" dirty="0">
              <a:solidFill>
                <a:srgbClr val="FF9900"/>
              </a:solidFill>
            </a:endParaRPr>
          </a:p>
        </p:txBody>
      </p:sp>
      <p:sp>
        <p:nvSpPr>
          <p:cNvPr id="21" name="100 Metin kutusu">
            <a:extLst>
              <a:ext uri="{FF2B5EF4-FFF2-40B4-BE49-F238E27FC236}">
                <a16:creationId xmlns:a16="http://schemas.microsoft.com/office/drawing/2014/main" xmlns="" id="{1300B68F-8B44-4E37-9A70-FF2A352CA762}"/>
              </a:ext>
            </a:extLst>
          </p:cNvPr>
          <p:cNvSpPr txBox="1">
            <a:spLocks noChangeArrowheads="1"/>
          </p:cNvSpPr>
          <p:nvPr/>
        </p:nvSpPr>
        <p:spPr bwMode="auto">
          <a:xfrm>
            <a:off x="4968875" y="2514333"/>
            <a:ext cx="758825"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chemeClr val="hlink"/>
              </a:buClr>
              <a:buSzPct val="120000"/>
              <a:buFontTx/>
              <a:buNone/>
            </a:pPr>
            <a:r>
              <a:rPr lang="tr-TR" altLang="tr-TR" sz="2400" b="1" dirty="0">
                <a:solidFill>
                  <a:srgbClr val="990033"/>
                </a:solidFill>
              </a:rPr>
              <a:t>C</a:t>
            </a:r>
            <a:endParaRPr lang="tr-TR" altLang="tr-TR" sz="2400" b="1" dirty="0">
              <a:solidFill>
                <a:srgbClr val="FF9900"/>
              </a:solidFill>
            </a:endParaRPr>
          </a:p>
        </p:txBody>
      </p:sp>
      <p:sp>
        <p:nvSpPr>
          <p:cNvPr id="22" name="100 Metin kutusu">
            <a:extLst>
              <a:ext uri="{FF2B5EF4-FFF2-40B4-BE49-F238E27FC236}">
                <a16:creationId xmlns:a16="http://schemas.microsoft.com/office/drawing/2014/main" xmlns="" id="{2BE6DE44-72D7-4AE2-9E5B-DE5ED9F4A9C6}"/>
              </a:ext>
            </a:extLst>
          </p:cNvPr>
          <p:cNvSpPr txBox="1">
            <a:spLocks noChangeArrowheads="1"/>
          </p:cNvSpPr>
          <p:nvPr/>
        </p:nvSpPr>
        <p:spPr bwMode="auto">
          <a:xfrm>
            <a:off x="884238" y="3406508"/>
            <a:ext cx="755650" cy="38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chemeClr val="hlink"/>
              </a:buClr>
              <a:buSzPct val="120000"/>
              <a:buFontTx/>
              <a:buNone/>
            </a:pPr>
            <a:r>
              <a:rPr lang="tr-TR" altLang="tr-TR" sz="2400" b="1"/>
              <a:t>2</a:t>
            </a:r>
          </a:p>
        </p:txBody>
      </p:sp>
      <p:sp>
        <p:nvSpPr>
          <p:cNvPr id="23" name="100 Metin kutusu">
            <a:extLst>
              <a:ext uri="{FF2B5EF4-FFF2-40B4-BE49-F238E27FC236}">
                <a16:creationId xmlns:a16="http://schemas.microsoft.com/office/drawing/2014/main" xmlns="" id="{420FB2FC-5A76-42F7-882F-792E61BFEEF1}"/>
              </a:ext>
            </a:extLst>
          </p:cNvPr>
          <p:cNvSpPr txBox="1">
            <a:spLocks noChangeArrowheads="1"/>
          </p:cNvSpPr>
          <p:nvPr/>
        </p:nvSpPr>
        <p:spPr bwMode="auto">
          <a:xfrm>
            <a:off x="3957638" y="1339583"/>
            <a:ext cx="758825"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chemeClr val="hlink"/>
              </a:buClr>
              <a:buSzPct val="120000"/>
              <a:buFontTx/>
              <a:buNone/>
            </a:pPr>
            <a:r>
              <a:rPr lang="tr-TR" altLang="tr-TR" sz="2400" b="1" dirty="0"/>
              <a:t>3</a:t>
            </a:r>
          </a:p>
        </p:txBody>
      </p:sp>
      <p:sp>
        <p:nvSpPr>
          <p:cNvPr id="24" name="100 Metin kutusu">
            <a:extLst>
              <a:ext uri="{FF2B5EF4-FFF2-40B4-BE49-F238E27FC236}">
                <a16:creationId xmlns:a16="http://schemas.microsoft.com/office/drawing/2014/main" xmlns="" id="{48751457-B4D8-4C2B-8F31-068C96A81E4A}"/>
              </a:ext>
            </a:extLst>
          </p:cNvPr>
          <p:cNvSpPr txBox="1">
            <a:spLocks noChangeArrowheads="1"/>
          </p:cNvSpPr>
          <p:nvPr/>
        </p:nvSpPr>
        <p:spPr bwMode="auto">
          <a:xfrm>
            <a:off x="6572250" y="3385871"/>
            <a:ext cx="758825" cy="388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chemeClr val="hlink"/>
              </a:buClr>
              <a:buSzPct val="120000"/>
              <a:buFontTx/>
              <a:buNone/>
            </a:pPr>
            <a:r>
              <a:rPr lang="tr-TR" altLang="tr-TR" sz="2400" b="1">
                <a:solidFill>
                  <a:srgbClr val="990033"/>
                </a:solidFill>
              </a:rPr>
              <a:t>  </a:t>
            </a:r>
            <a:r>
              <a:rPr lang="tr-TR" altLang="tr-TR" sz="2400" b="1"/>
              <a:t>4</a:t>
            </a:r>
          </a:p>
        </p:txBody>
      </p:sp>
      <p:sp>
        <p:nvSpPr>
          <p:cNvPr id="25" name="100 Metin kutusu">
            <a:extLst>
              <a:ext uri="{FF2B5EF4-FFF2-40B4-BE49-F238E27FC236}">
                <a16:creationId xmlns:a16="http://schemas.microsoft.com/office/drawing/2014/main" xmlns="" id="{E0B10AA5-9B22-4C92-948C-5B112CEC9811}"/>
              </a:ext>
            </a:extLst>
          </p:cNvPr>
          <p:cNvSpPr txBox="1">
            <a:spLocks noChangeArrowheads="1"/>
          </p:cNvSpPr>
          <p:nvPr/>
        </p:nvSpPr>
        <p:spPr bwMode="auto">
          <a:xfrm>
            <a:off x="4914900" y="4466958"/>
            <a:ext cx="758825" cy="388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buClr>
                <a:schemeClr val="hlink"/>
              </a:buClr>
              <a:buSzPct val="120000"/>
              <a:buFontTx/>
              <a:buNone/>
            </a:pPr>
            <a:r>
              <a:rPr lang="tr-TR" altLang="tr-TR" sz="2400" b="1">
                <a:solidFill>
                  <a:srgbClr val="990033"/>
                </a:solidFill>
              </a:rPr>
              <a:t>D</a:t>
            </a:r>
            <a:endParaRPr lang="tr-TR" altLang="tr-TR" sz="2400" b="1">
              <a:solidFill>
                <a:srgbClr val="FF9900"/>
              </a:solidFill>
            </a:endParaRPr>
          </a:p>
        </p:txBody>
      </p:sp>
      <p:cxnSp>
        <p:nvCxnSpPr>
          <p:cNvPr id="26" name="38 Düz Bağlayıcı">
            <a:extLst>
              <a:ext uri="{FF2B5EF4-FFF2-40B4-BE49-F238E27FC236}">
                <a16:creationId xmlns:a16="http://schemas.microsoft.com/office/drawing/2014/main" xmlns="" id="{6DE8E3B7-F7C8-419F-9ACF-5D721C31080D}"/>
              </a:ext>
            </a:extLst>
          </p:cNvPr>
          <p:cNvCxnSpPr>
            <a:cxnSpLocks noChangeShapeType="1"/>
          </p:cNvCxnSpPr>
          <p:nvPr/>
        </p:nvCxnSpPr>
        <p:spPr bwMode="auto">
          <a:xfrm>
            <a:off x="1682750" y="5359354"/>
            <a:ext cx="4805363" cy="0"/>
          </a:xfrm>
          <a:prstGeom prst="line">
            <a:avLst/>
          </a:prstGeom>
          <a:noFill/>
          <a:ln w="57150" algn="ctr">
            <a:solidFill>
              <a:srgbClr val="FF0000"/>
            </a:solidFill>
            <a:round/>
            <a:headEnd/>
            <a:tailEnd/>
          </a:ln>
          <a:extLst>
            <a:ext uri="{909E8E84-426E-40DD-AFC4-6F175D3DCCD1}">
              <a14:hiddenFill xmlns:a14="http://schemas.microsoft.com/office/drawing/2010/main" xmlns="">
                <a:noFill/>
              </a14:hiddenFill>
            </a:ext>
          </a:extLst>
        </p:spPr>
      </p:cxnSp>
      <p:cxnSp>
        <p:nvCxnSpPr>
          <p:cNvPr id="27" name="77 Düz Bağlayıcı">
            <a:extLst>
              <a:ext uri="{FF2B5EF4-FFF2-40B4-BE49-F238E27FC236}">
                <a16:creationId xmlns:a16="http://schemas.microsoft.com/office/drawing/2014/main" xmlns="" id="{C5F59367-87EF-41E5-BACA-74A99C0FDE62}"/>
              </a:ext>
            </a:extLst>
          </p:cNvPr>
          <p:cNvCxnSpPr>
            <a:cxnSpLocks noChangeShapeType="1"/>
          </p:cNvCxnSpPr>
          <p:nvPr/>
        </p:nvCxnSpPr>
        <p:spPr bwMode="auto">
          <a:xfrm>
            <a:off x="4043363" y="2007921"/>
            <a:ext cx="0" cy="1285875"/>
          </a:xfrm>
          <a:prstGeom prst="line">
            <a:avLst/>
          </a:prstGeom>
          <a:noFill/>
          <a:ln w="57150" algn="ctr">
            <a:solidFill>
              <a:schemeClr val="tx1"/>
            </a:solidFill>
            <a:round/>
            <a:headEnd/>
            <a:tailEnd/>
          </a:ln>
          <a:extLst>
            <a:ext uri="{909E8E84-426E-40DD-AFC4-6F175D3DCCD1}">
              <a14:hiddenFill xmlns:a14="http://schemas.microsoft.com/office/drawing/2010/main" xmlns="">
                <a:noFill/>
              </a14:hiddenFill>
            </a:ext>
          </a:extLst>
        </p:spPr>
      </p:cxnSp>
      <p:cxnSp>
        <p:nvCxnSpPr>
          <p:cNvPr id="28" name="93 Düz Bağlayıcı">
            <a:extLst>
              <a:ext uri="{FF2B5EF4-FFF2-40B4-BE49-F238E27FC236}">
                <a16:creationId xmlns:a16="http://schemas.microsoft.com/office/drawing/2014/main" xmlns="" id="{6F1AB87B-FB69-40D5-9FBE-5F14E046162C}"/>
              </a:ext>
            </a:extLst>
          </p:cNvPr>
          <p:cNvCxnSpPr>
            <a:cxnSpLocks noChangeShapeType="1"/>
            <a:stCxn id="15" idx="3"/>
          </p:cNvCxnSpPr>
          <p:nvPr/>
        </p:nvCxnSpPr>
        <p:spPr bwMode="auto">
          <a:xfrm flipV="1">
            <a:off x="5307013" y="3750997"/>
            <a:ext cx="1181100" cy="3174"/>
          </a:xfrm>
          <a:prstGeom prst="line">
            <a:avLst/>
          </a:prstGeom>
          <a:noFill/>
          <a:ln w="57150" algn="ctr">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360965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4" name="Dikdörtgen 3">
            <a:extLst>
              <a:ext uri="{FF2B5EF4-FFF2-40B4-BE49-F238E27FC236}">
                <a16:creationId xmlns:a16="http://schemas.microsoft.com/office/drawing/2014/main" xmlns="" id="{6FB3D7D1-10D0-4F15-A790-1C51E0600B25}"/>
              </a:ext>
            </a:extLst>
          </p:cNvPr>
          <p:cNvSpPr/>
          <p:nvPr/>
        </p:nvSpPr>
        <p:spPr>
          <a:xfrm>
            <a:off x="0" y="1367334"/>
            <a:ext cx="9144000" cy="5016758"/>
          </a:xfrm>
          <a:prstGeom prst="rect">
            <a:avLst/>
          </a:prstGeom>
        </p:spPr>
        <p:txBody>
          <a:bodyPr wrap="square">
            <a:spAutoFit/>
          </a:bodyPr>
          <a:lstStyle/>
          <a:p>
            <a:pPr algn="ctr"/>
            <a:r>
              <a:rPr lang="tr-TR" sz="8000" b="1" dirty="0">
                <a:solidFill>
                  <a:srgbClr val="3E5987"/>
                </a:solidFill>
                <a:latin typeface="Amatic" panose="02000803000000000000" pitchFamily="2" charset="0"/>
              </a:rPr>
              <a:t>Ders Sonu</a:t>
            </a:r>
          </a:p>
          <a:p>
            <a:pPr algn="ctr"/>
            <a:endParaRPr lang="tr-TR" sz="8000" b="1" dirty="0">
              <a:solidFill>
                <a:srgbClr val="3E5987"/>
              </a:solidFill>
              <a:latin typeface="Amatic" panose="02000803000000000000" pitchFamily="2" charset="0"/>
            </a:endParaRPr>
          </a:p>
          <a:p>
            <a:pPr algn="ctr"/>
            <a:r>
              <a:rPr lang="tr-TR" sz="8000" b="1" dirty="0">
                <a:solidFill>
                  <a:srgbClr val="3E5987"/>
                </a:solidFill>
                <a:latin typeface="Amatic" panose="02000803000000000000" pitchFamily="2" charset="0"/>
              </a:rPr>
              <a:t> İYİ HAFTALAR</a:t>
            </a:r>
            <a:r>
              <a:rPr lang="tr-TR" sz="8000" b="1" dirty="0" smtClean="0">
                <a:solidFill>
                  <a:srgbClr val="3E5987"/>
                </a:solidFill>
                <a:latin typeface="Amatic" panose="02000803000000000000" pitchFamily="2" charset="0"/>
              </a:rPr>
              <a:t>!</a:t>
            </a:r>
          </a:p>
          <a:p>
            <a:pPr algn="ctr"/>
            <a:r>
              <a:rPr lang="tr-TR" sz="8000" b="1" smtClean="0">
                <a:solidFill>
                  <a:srgbClr val="3E5987"/>
                </a:solidFill>
                <a:latin typeface="Amatic" panose="02000803000000000000" pitchFamily="2" charset="0"/>
              </a:rPr>
              <a:t>KAYNAK:AFAD</a:t>
            </a:r>
            <a:endParaRPr lang="tr-TR" sz="8000" b="1" dirty="0">
              <a:solidFill>
                <a:srgbClr val="3E5987"/>
              </a:solidFill>
              <a:latin typeface="Amatic" panose="02000803000000000000" pitchFamily="2" charset="0"/>
            </a:endParaRPr>
          </a:p>
        </p:txBody>
      </p:sp>
      <p:sp>
        <p:nvSpPr>
          <p:cNvPr id="9" name="Metin kutusu 8">
            <a:extLst>
              <a:ext uri="{FF2B5EF4-FFF2-40B4-BE49-F238E27FC236}">
                <a16:creationId xmlns:a16="http://schemas.microsoft.com/office/drawing/2014/main" xmlns="" id="{3BB8E5D9-A226-41F5-B5C9-69CA52AD7498}"/>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xmlns="" val="117191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Text Box 12">
            <a:extLst>
              <a:ext uri="{FF2B5EF4-FFF2-40B4-BE49-F238E27FC236}">
                <a16:creationId xmlns:a16="http://schemas.microsoft.com/office/drawing/2014/main" xmlns="" id="{F6856AF1-87EF-4B94-AF40-543331BCE086}"/>
              </a:ext>
            </a:extLst>
          </p:cNvPr>
          <p:cNvSpPr txBox="1">
            <a:spLocks noChangeArrowheads="1"/>
          </p:cNvSpPr>
          <p:nvPr/>
        </p:nvSpPr>
        <p:spPr bwMode="auto">
          <a:xfrm>
            <a:off x="1" y="813762"/>
            <a:ext cx="9144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600" b="1" dirty="0">
                <a:solidFill>
                  <a:srgbClr val="002060"/>
                </a:solidFill>
                <a:latin typeface="Times New Roman" panose="02020603050405020304" pitchFamily="18" charset="0"/>
                <a:cs typeface="Times New Roman" panose="02020603050405020304" pitchFamily="18" charset="0"/>
              </a:rPr>
              <a:t>SEKTÖRLERE  AYIRMA</a:t>
            </a:r>
          </a:p>
          <a:p>
            <a:pPr algn="ctr">
              <a:spcBef>
                <a:spcPct val="0"/>
              </a:spcBef>
              <a:buFontTx/>
              <a:buNone/>
            </a:pPr>
            <a:endParaRPr lang="tr-TR" altLang="tr-TR" sz="2600" b="1" dirty="0">
              <a:solidFill>
                <a:srgbClr val="002060"/>
              </a:solidFill>
              <a:latin typeface="Times New Roman" panose="02020603050405020304" pitchFamily="18" charset="0"/>
              <a:cs typeface="Times New Roman" panose="02020603050405020304" pitchFamily="18" charset="0"/>
            </a:endParaRPr>
          </a:p>
        </p:txBody>
      </p:sp>
      <p:pic>
        <p:nvPicPr>
          <p:cNvPr id="9" name="Picture 261">
            <a:extLst>
              <a:ext uri="{FF2B5EF4-FFF2-40B4-BE49-F238E27FC236}">
                <a16:creationId xmlns:a16="http://schemas.microsoft.com/office/drawing/2014/main" xmlns="" id="{953A0E40-0DC0-458F-BABB-720B140E74C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1361" y="2674144"/>
            <a:ext cx="3235325" cy="2859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Bildobjekt 1">
            <a:extLst>
              <a:ext uri="{FF2B5EF4-FFF2-40B4-BE49-F238E27FC236}">
                <a16:creationId xmlns:a16="http://schemas.microsoft.com/office/drawing/2014/main" xmlns="" id="{36B500E5-120C-4C3A-BF0C-41FA3E4237D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516436" y="2594769"/>
            <a:ext cx="3313112" cy="285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Metin kutusu 1">
            <a:extLst>
              <a:ext uri="{FF2B5EF4-FFF2-40B4-BE49-F238E27FC236}">
                <a16:creationId xmlns:a16="http://schemas.microsoft.com/office/drawing/2014/main" xmlns="" id="{5AB97C1B-343C-4F1F-903F-05767FD55614}"/>
              </a:ext>
            </a:extLst>
          </p:cNvPr>
          <p:cNvSpPr txBox="1">
            <a:spLocks noChangeArrowheads="1"/>
          </p:cNvSpPr>
          <p:nvPr/>
        </p:nvSpPr>
        <p:spPr bwMode="auto">
          <a:xfrm>
            <a:off x="4444998" y="5530056"/>
            <a:ext cx="3779838"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200">
                <a:solidFill>
                  <a:srgbClr val="002060"/>
                </a:solidFill>
                <a:latin typeface="Times New Roman" panose="02020603050405020304" pitchFamily="18" charset="0"/>
                <a:cs typeface="Times New Roman" panose="02020603050405020304" pitchFamily="18" charset="0"/>
              </a:rPr>
              <a:t>Ana caddeler yada mahalleler gibi belirgin özellikler kullanılarak yapılan sektörleme</a:t>
            </a:r>
          </a:p>
        </p:txBody>
      </p:sp>
      <p:sp>
        <p:nvSpPr>
          <p:cNvPr id="14" name="Metin kutusu 1">
            <a:extLst>
              <a:ext uri="{FF2B5EF4-FFF2-40B4-BE49-F238E27FC236}">
                <a16:creationId xmlns:a16="http://schemas.microsoft.com/office/drawing/2014/main" xmlns="" id="{4265A2C4-1BB9-437A-A4A8-5DEAD95296C6}"/>
              </a:ext>
            </a:extLst>
          </p:cNvPr>
          <p:cNvSpPr txBox="1">
            <a:spLocks noChangeArrowheads="1"/>
          </p:cNvSpPr>
          <p:nvPr/>
        </p:nvSpPr>
        <p:spPr bwMode="auto">
          <a:xfrm>
            <a:off x="1039811" y="5685631"/>
            <a:ext cx="3981450"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Coğrafi özelliklerden yararlanılarak </a:t>
            </a:r>
            <a:r>
              <a:rPr lang="tr-TR" altLang="tr-TR" sz="2200" dirty="0" err="1">
                <a:solidFill>
                  <a:srgbClr val="002060"/>
                </a:solidFill>
                <a:latin typeface="Times New Roman" panose="02020603050405020304" pitchFamily="18" charset="0"/>
                <a:cs typeface="Times New Roman" panose="02020603050405020304" pitchFamily="18" charset="0"/>
              </a:rPr>
              <a:t>sektörleme</a:t>
            </a:r>
            <a:endParaRPr lang="tr-TR" altLang="tr-TR" sz="2200" dirty="0">
              <a:solidFill>
                <a:srgbClr val="002060"/>
              </a:solidFill>
              <a:latin typeface="Times New Roman" panose="02020603050405020304" pitchFamily="18" charset="0"/>
              <a:cs typeface="Times New Roman" panose="02020603050405020304" pitchFamily="18" charset="0"/>
            </a:endParaRPr>
          </a:p>
        </p:txBody>
      </p:sp>
      <p:sp>
        <p:nvSpPr>
          <p:cNvPr id="15" name="75 Dikdörtgen">
            <a:extLst>
              <a:ext uri="{FF2B5EF4-FFF2-40B4-BE49-F238E27FC236}">
                <a16:creationId xmlns:a16="http://schemas.microsoft.com/office/drawing/2014/main" xmlns="" id="{296BDCE0-0B77-4F31-8795-513C72A4E54A}"/>
              </a:ext>
            </a:extLst>
          </p:cNvPr>
          <p:cNvSpPr>
            <a:spLocks noChangeArrowheads="1"/>
          </p:cNvSpPr>
          <p:nvPr/>
        </p:nvSpPr>
        <p:spPr bwMode="auto">
          <a:xfrm>
            <a:off x="628648" y="1496963"/>
            <a:ext cx="7272338" cy="1169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tr-TR" altLang="tr-TR" sz="2600" b="1" dirty="0">
                <a:solidFill>
                  <a:srgbClr val="002060"/>
                </a:solidFill>
                <a:latin typeface="Times New Roman" panose="02020603050405020304" pitchFamily="18" charset="0"/>
                <a:cs typeface="Times New Roman" panose="02020603050405020304" pitchFamily="18" charset="0"/>
              </a:rPr>
              <a:t>Sınırlama için </a:t>
            </a:r>
            <a:r>
              <a:rPr lang="tr-TR" altLang="tr-TR" sz="2200" dirty="0">
                <a:solidFill>
                  <a:srgbClr val="002060"/>
                </a:solidFill>
                <a:latin typeface="Times New Roman" panose="02020603050405020304" pitchFamily="18" charset="0"/>
                <a:cs typeface="Times New Roman" panose="02020603050405020304" pitchFamily="18" charset="0"/>
              </a:rPr>
              <a:t>:Dereler – Ana Caddeler – Kanallar - Mahalle Sınırları – Kampüsler vb. kolay anlaşılır yerler kullanılır.</a:t>
            </a:r>
          </a:p>
        </p:txBody>
      </p:sp>
    </p:spTree>
    <p:extLst>
      <p:ext uri="{BB962C8B-B14F-4D97-AF65-F5344CB8AC3E}">
        <p14:creationId xmlns:p14="http://schemas.microsoft.com/office/powerpoint/2010/main" xmlns="" val="283595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pic>
        <p:nvPicPr>
          <p:cNvPr id="7" name="Picture 263">
            <a:extLst>
              <a:ext uri="{FF2B5EF4-FFF2-40B4-BE49-F238E27FC236}">
                <a16:creationId xmlns:a16="http://schemas.microsoft.com/office/drawing/2014/main" xmlns="" id="{07EE1EF4-5B5D-470A-AA7A-875F049622E3}"/>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66688" y="3108324"/>
            <a:ext cx="5545138" cy="338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Metin kutusu 1">
            <a:extLst>
              <a:ext uri="{FF2B5EF4-FFF2-40B4-BE49-F238E27FC236}">
                <a16:creationId xmlns:a16="http://schemas.microsoft.com/office/drawing/2014/main" xmlns="" id="{2AA133F9-BC97-45CD-9513-A12B1293C96A}"/>
              </a:ext>
            </a:extLst>
          </p:cNvPr>
          <p:cNvSpPr txBox="1">
            <a:spLocks noChangeArrowheads="1"/>
          </p:cNvSpPr>
          <p:nvPr/>
        </p:nvSpPr>
        <p:spPr bwMode="auto">
          <a:xfrm>
            <a:off x="2554447" y="751347"/>
            <a:ext cx="4535488"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600" b="1" dirty="0">
                <a:solidFill>
                  <a:srgbClr val="002060"/>
                </a:solidFill>
                <a:latin typeface="Times New Roman" panose="02020603050405020304" pitchFamily="18" charset="0"/>
                <a:cs typeface="Times New Roman" panose="02020603050405020304" pitchFamily="18" charset="0"/>
              </a:rPr>
              <a:t>ÇALIŞMA ALANLARI</a:t>
            </a:r>
          </a:p>
        </p:txBody>
      </p:sp>
      <p:sp>
        <p:nvSpPr>
          <p:cNvPr id="11" name="Metin kutusu 2">
            <a:extLst>
              <a:ext uri="{FF2B5EF4-FFF2-40B4-BE49-F238E27FC236}">
                <a16:creationId xmlns:a16="http://schemas.microsoft.com/office/drawing/2014/main" xmlns="" id="{A4FD4843-5608-4BA0-B66D-B5CC4B2E0EF5}"/>
              </a:ext>
            </a:extLst>
          </p:cNvPr>
          <p:cNvSpPr txBox="1">
            <a:spLocks noChangeArrowheads="1"/>
          </p:cNvSpPr>
          <p:nvPr/>
        </p:nvSpPr>
        <p:spPr bwMode="auto">
          <a:xfrm>
            <a:off x="1065026" y="1779587"/>
            <a:ext cx="6604000" cy="110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tr-TR" altLang="tr-TR" sz="2200" dirty="0">
                <a:solidFill>
                  <a:srgbClr val="002060"/>
                </a:solidFill>
                <a:latin typeface="Times New Roman" panose="02020603050405020304" pitchFamily="18" charset="0"/>
                <a:cs typeface="Times New Roman" panose="02020603050405020304" pitchFamily="18" charset="0"/>
              </a:rPr>
              <a:t>Saha </a:t>
            </a:r>
            <a:r>
              <a:rPr lang="tr-TR" altLang="tr-TR" sz="2200" dirty="0" err="1">
                <a:solidFill>
                  <a:srgbClr val="002060"/>
                </a:solidFill>
                <a:latin typeface="Times New Roman" panose="02020603050405020304" pitchFamily="18" charset="0"/>
                <a:cs typeface="Times New Roman" panose="02020603050405020304" pitchFamily="18" charset="0"/>
              </a:rPr>
              <a:t>sektörlemesi</a:t>
            </a:r>
            <a:r>
              <a:rPr lang="tr-TR" altLang="tr-TR" sz="2200" dirty="0">
                <a:solidFill>
                  <a:srgbClr val="002060"/>
                </a:solidFill>
                <a:latin typeface="Times New Roman" panose="02020603050405020304" pitchFamily="18" charset="0"/>
                <a:cs typeface="Times New Roman" panose="02020603050405020304" pitchFamily="18" charset="0"/>
              </a:rPr>
              <a:t> yapılan alanlardan birinde kayda değer ölçüde büyük USAR operasyonları yapılması gerekiyorsa, saha kendi içinde bölümlere ayrılabilir.</a:t>
            </a:r>
          </a:p>
        </p:txBody>
      </p:sp>
    </p:spTree>
    <p:extLst>
      <p:ext uri="{BB962C8B-B14F-4D97-AF65-F5344CB8AC3E}">
        <p14:creationId xmlns:p14="http://schemas.microsoft.com/office/powerpoint/2010/main" xmlns="" val="410142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Metin kutusu 1">
            <a:extLst>
              <a:ext uri="{FF2B5EF4-FFF2-40B4-BE49-F238E27FC236}">
                <a16:creationId xmlns:a16="http://schemas.microsoft.com/office/drawing/2014/main" xmlns="" id="{278DA3E6-7C11-4A92-866B-08CF740EE617}"/>
              </a:ext>
            </a:extLst>
          </p:cNvPr>
          <p:cNvSpPr txBox="1">
            <a:spLocks noChangeArrowheads="1"/>
          </p:cNvSpPr>
          <p:nvPr/>
        </p:nvSpPr>
        <p:spPr bwMode="auto">
          <a:xfrm>
            <a:off x="1350963" y="854472"/>
            <a:ext cx="7164387"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600" b="1" dirty="0">
                <a:solidFill>
                  <a:srgbClr val="002060"/>
                </a:solidFill>
                <a:latin typeface="Times New Roman" panose="02020603050405020304" pitchFamily="18" charset="0"/>
                <a:cs typeface="Times New Roman" panose="02020603050405020304" pitchFamily="18" charset="0"/>
              </a:rPr>
              <a:t>ÇALIŞMA ALANI İÇİNDE ÇALIŞMA ALANI</a:t>
            </a:r>
          </a:p>
        </p:txBody>
      </p:sp>
      <p:sp>
        <p:nvSpPr>
          <p:cNvPr id="9" name="Metin kutusu 3">
            <a:extLst>
              <a:ext uri="{FF2B5EF4-FFF2-40B4-BE49-F238E27FC236}">
                <a16:creationId xmlns:a16="http://schemas.microsoft.com/office/drawing/2014/main" xmlns="" id="{F1766A90-EEE4-4E80-B3C7-3CD307891E29}"/>
              </a:ext>
            </a:extLst>
          </p:cNvPr>
          <p:cNvSpPr txBox="1">
            <a:spLocks noChangeArrowheads="1"/>
          </p:cNvSpPr>
          <p:nvPr/>
        </p:nvSpPr>
        <p:spPr bwMode="auto">
          <a:xfrm>
            <a:off x="1043780" y="1694555"/>
            <a:ext cx="7056437"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tr-TR" altLang="tr-TR" sz="2200" dirty="0" err="1">
                <a:solidFill>
                  <a:srgbClr val="002060"/>
                </a:solidFill>
                <a:latin typeface="Times New Roman" panose="02020603050405020304" pitchFamily="18" charset="0"/>
                <a:cs typeface="Times New Roman" panose="02020603050405020304" pitchFamily="18" charset="0"/>
              </a:rPr>
              <a:t>Sektörlenen</a:t>
            </a:r>
            <a:r>
              <a:rPr lang="tr-TR" altLang="tr-TR" sz="2200" dirty="0">
                <a:solidFill>
                  <a:srgbClr val="002060"/>
                </a:solidFill>
                <a:latin typeface="Times New Roman" panose="02020603050405020304" pitchFamily="18" charset="0"/>
                <a:cs typeface="Times New Roman" panose="02020603050405020304" pitchFamily="18" charset="0"/>
              </a:rPr>
              <a:t> sahalar içinde ayrılan çalışma alanları içinde detaylı çalışma gerektiren hastane okul vs. gibi alanlar mevcutsa bu alanlarda, </a:t>
            </a:r>
            <a:r>
              <a:rPr lang="tr-TR" altLang="tr-TR" sz="2200" dirty="0" err="1">
                <a:solidFill>
                  <a:srgbClr val="002060"/>
                </a:solidFill>
                <a:latin typeface="Times New Roman" panose="02020603050405020304" pitchFamily="18" charset="0"/>
                <a:cs typeface="Times New Roman" panose="02020603050405020304" pitchFamily="18" charset="0"/>
              </a:rPr>
              <a:t>sektörlemenin</a:t>
            </a:r>
            <a:r>
              <a:rPr lang="tr-TR" altLang="tr-TR" sz="2200" dirty="0">
                <a:solidFill>
                  <a:srgbClr val="002060"/>
                </a:solidFill>
                <a:latin typeface="Times New Roman" panose="02020603050405020304" pitchFamily="18" charset="0"/>
                <a:cs typeface="Times New Roman" panose="02020603050405020304" pitchFamily="18" charset="0"/>
              </a:rPr>
              <a:t> en küçük dilimi olan çalışma alanı içinde çalışma alanları oluşturulabilir.</a:t>
            </a:r>
          </a:p>
        </p:txBody>
      </p:sp>
      <p:pic>
        <p:nvPicPr>
          <p:cNvPr id="11" name="Picture 264">
            <a:extLst>
              <a:ext uri="{FF2B5EF4-FFF2-40B4-BE49-F238E27FC236}">
                <a16:creationId xmlns:a16="http://schemas.microsoft.com/office/drawing/2014/main" xmlns="" id="{59D50A4B-0B12-4D96-9C0C-27D78DF6D20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43891" y="3251199"/>
            <a:ext cx="5256213" cy="324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37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19 Dikdörtgen">
            <a:extLst>
              <a:ext uri="{FF2B5EF4-FFF2-40B4-BE49-F238E27FC236}">
                <a16:creationId xmlns:a16="http://schemas.microsoft.com/office/drawing/2014/main" xmlns="" id="{076525E5-5CEF-4ECF-BE7A-AC791F424ECD}"/>
              </a:ext>
            </a:extLst>
          </p:cNvPr>
          <p:cNvSpPr>
            <a:spLocks noChangeArrowheads="1"/>
          </p:cNvSpPr>
          <p:nvPr/>
        </p:nvSpPr>
        <p:spPr bwMode="auto">
          <a:xfrm>
            <a:off x="2098673" y="2470677"/>
            <a:ext cx="2373312" cy="156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9600" b="1" dirty="0">
                <a:solidFill>
                  <a:srgbClr val="FF0000"/>
                </a:solidFill>
                <a:latin typeface="Arial Narrow" panose="020B0606020202030204" pitchFamily="34" charset="0"/>
              </a:rPr>
              <a:t>B</a:t>
            </a:r>
            <a:r>
              <a:rPr lang="en-GB" altLang="tr-TR" sz="9600" b="1" dirty="0">
                <a:solidFill>
                  <a:srgbClr val="FF0000"/>
                </a:solidFill>
                <a:latin typeface="Arial Narrow" panose="020B0606020202030204" pitchFamily="34" charset="0"/>
              </a:rPr>
              <a:t>-2</a:t>
            </a:r>
            <a:r>
              <a:rPr lang="tr-TR" altLang="tr-TR" sz="9600" b="1" dirty="0">
                <a:solidFill>
                  <a:srgbClr val="FF0000"/>
                </a:solidFill>
                <a:latin typeface="Arial Narrow" panose="020B0606020202030204" pitchFamily="34" charset="0"/>
              </a:rPr>
              <a:t>c</a:t>
            </a:r>
            <a:endParaRPr lang="tr-TR" altLang="tr-TR" sz="1800" dirty="0">
              <a:solidFill>
                <a:srgbClr val="FF0000"/>
              </a:solidFill>
            </a:endParaRPr>
          </a:p>
        </p:txBody>
      </p:sp>
      <p:sp>
        <p:nvSpPr>
          <p:cNvPr id="9" name="Metin kutusu 1">
            <a:extLst>
              <a:ext uri="{FF2B5EF4-FFF2-40B4-BE49-F238E27FC236}">
                <a16:creationId xmlns:a16="http://schemas.microsoft.com/office/drawing/2014/main" xmlns="" id="{CB1E5DD5-C1DC-44A0-BDD5-1042FDF55A5D}"/>
              </a:ext>
            </a:extLst>
          </p:cNvPr>
          <p:cNvSpPr txBox="1">
            <a:spLocks noChangeArrowheads="1"/>
          </p:cNvSpPr>
          <p:nvPr/>
        </p:nvSpPr>
        <p:spPr bwMode="auto">
          <a:xfrm>
            <a:off x="628648" y="649815"/>
            <a:ext cx="7234237"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tr-TR" altLang="tr-TR" sz="2600" b="1" dirty="0">
                <a:solidFill>
                  <a:srgbClr val="002060"/>
                </a:solidFill>
                <a:latin typeface="Times New Roman" panose="02020603050405020304" pitchFamily="18" charset="0"/>
                <a:cs typeface="Times New Roman" panose="02020603050405020304" pitchFamily="18" charset="0"/>
              </a:rPr>
              <a:t>SEKTÖRLEME SONUCU ENKAZ KODUNUN OKUNUŞU VE AÇIKLAMASI</a:t>
            </a:r>
          </a:p>
        </p:txBody>
      </p:sp>
      <p:cxnSp>
        <p:nvCxnSpPr>
          <p:cNvPr id="11" name="22 Düz Ok Bağlayıcısı">
            <a:extLst>
              <a:ext uri="{FF2B5EF4-FFF2-40B4-BE49-F238E27FC236}">
                <a16:creationId xmlns:a16="http://schemas.microsoft.com/office/drawing/2014/main" xmlns="" id="{FA19A78F-C9E2-465A-9516-5FA0656D1A88}"/>
              </a:ext>
            </a:extLst>
          </p:cNvPr>
          <p:cNvCxnSpPr/>
          <p:nvPr/>
        </p:nvCxnSpPr>
        <p:spPr>
          <a:xfrm flipH="1">
            <a:off x="1811335" y="3801002"/>
            <a:ext cx="719138" cy="9350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23 Düz Ok Bağlayıcısı">
            <a:extLst>
              <a:ext uri="{FF2B5EF4-FFF2-40B4-BE49-F238E27FC236}">
                <a16:creationId xmlns:a16="http://schemas.microsoft.com/office/drawing/2014/main" xmlns="" id="{E6FF17A3-E190-46F6-AF8B-1C41F43571A1}"/>
              </a:ext>
            </a:extLst>
          </p:cNvPr>
          <p:cNvCxnSpPr/>
          <p:nvPr/>
        </p:nvCxnSpPr>
        <p:spPr>
          <a:xfrm>
            <a:off x="3435348" y="3786715"/>
            <a:ext cx="0" cy="9366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24 Düz Ok Bağlayıcısı">
            <a:extLst>
              <a:ext uri="{FF2B5EF4-FFF2-40B4-BE49-F238E27FC236}">
                <a16:creationId xmlns:a16="http://schemas.microsoft.com/office/drawing/2014/main" xmlns="" id="{0CD4E6A4-D15D-4DEA-8FFC-B1BFDC785172}"/>
              </a:ext>
            </a:extLst>
          </p:cNvPr>
          <p:cNvCxnSpPr/>
          <p:nvPr/>
        </p:nvCxnSpPr>
        <p:spPr>
          <a:xfrm>
            <a:off x="4567235" y="3115202"/>
            <a:ext cx="10795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28 Metin kutusu">
            <a:extLst>
              <a:ext uri="{FF2B5EF4-FFF2-40B4-BE49-F238E27FC236}">
                <a16:creationId xmlns:a16="http://schemas.microsoft.com/office/drawing/2014/main" xmlns="" id="{20B11CF2-C3AE-49B8-B8FA-B95B287DE257}"/>
              </a:ext>
            </a:extLst>
          </p:cNvPr>
          <p:cNvSpPr txBox="1">
            <a:spLocks noChangeArrowheads="1"/>
          </p:cNvSpPr>
          <p:nvPr/>
        </p:nvSpPr>
        <p:spPr bwMode="auto">
          <a:xfrm>
            <a:off x="855660" y="4859865"/>
            <a:ext cx="125547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000" b="1" dirty="0">
                <a:solidFill>
                  <a:srgbClr val="002060"/>
                </a:solidFill>
              </a:rPr>
              <a:t>SEKTÖR</a:t>
            </a:r>
          </a:p>
        </p:txBody>
      </p:sp>
      <p:sp>
        <p:nvSpPr>
          <p:cNvPr id="16" name="29 Metin kutusu">
            <a:extLst>
              <a:ext uri="{FF2B5EF4-FFF2-40B4-BE49-F238E27FC236}">
                <a16:creationId xmlns:a16="http://schemas.microsoft.com/office/drawing/2014/main" xmlns="" id="{E953AC61-7EB8-4567-8DC5-A01747CDDFAC}"/>
              </a:ext>
            </a:extLst>
          </p:cNvPr>
          <p:cNvSpPr txBox="1">
            <a:spLocks noChangeArrowheads="1"/>
          </p:cNvSpPr>
          <p:nvPr/>
        </p:nvSpPr>
        <p:spPr bwMode="auto">
          <a:xfrm>
            <a:off x="2500310" y="4804302"/>
            <a:ext cx="219188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000" b="1" dirty="0">
                <a:solidFill>
                  <a:srgbClr val="002060"/>
                </a:solidFill>
              </a:rPr>
              <a:t>ÇALIŞMA ALANI</a:t>
            </a:r>
          </a:p>
        </p:txBody>
      </p:sp>
      <p:sp>
        <p:nvSpPr>
          <p:cNvPr id="17" name="30 Metin kutusu">
            <a:extLst>
              <a:ext uri="{FF2B5EF4-FFF2-40B4-BE49-F238E27FC236}">
                <a16:creationId xmlns:a16="http://schemas.microsoft.com/office/drawing/2014/main" xmlns="" id="{9DFF7C0F-5DB2-491A-BDE4-1D11A6EF5B98}"/>
              </a:ext>
            </a:extLst>
          </p:cNvPr>
          <p:cNvSpPr txBox="1">
            <a:spLocks noChangeArrowheads="1"/>
          </p:cNvSpPr>
          <p:nvPr/>
        </p:nvSpPr>
        <p:spPr bwMode="auto">
          <a:xfrm>
            <a:off x="5646735" y="2819927"/>
            <a:ext cx="1906588"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000" b="1">
                <a:solidFill>
                  <a:srgbClr val="002060"/>
                </a:solidFill>
              </a:rPr>
              <a:t>ALT ÇALIŞMA</a:t>
            </a:r>
          </a:p>
          <a:p>
            <a:pPr>
              <a:spcBef>
                <a:spcPct val="0"/>
              </a:spcBef>
              <a:buFontTx/>
              <a:buNone/>
            </a:pPr>
            <a:r>
              <a:rPr lang="tr-TR" altLang="tr-TR" sz="2000" b="1">
                <a:solidFill>
                  <a:srgbClr val="002060"/>
                </a:solidFill>
              </a:rPr>
              <a:t>      ALANI</a:t>
            </a:r>
          </a:p>
        </p:txBody>
      </p:sp>
      <p:sp>
        <p:nvSpPr>
          <p:cNvPr id="18" name="Metin kutusu 1">
            <a:extLst>
              <a:ext uri="{FF2B5EF4-FFF2-40B4-BE49-F238E27FC236}">
                <a16:creationId xmlns:a16="http://schemas.microsoft.com/office/drawing/2014/main" xmlns="" id="{010B9AEF-9B15-41B5-95D4-695E6801AAA2}"/>
              </a:ext>
            </a:extLst>
          </p:cNvPr>
          <p:cNvSpPr txBox="1">
            <a:spLocks noChangeArrowheads="1"/>
          </p:cNvSpPr>
          <p:nvPr/>
        </p:nvSpPr>
        <p:spPr bwMode="auto">
          <a:xfrm>
            <a:off x="1211260" y="5826652"/>
            <a:ext cx="5751513"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2000" b="1">
                <a:solidFill>
                  <a:srgbClr val="002060"/>
                </a:solidFill>
              </a:rPr>
              <a:t>B Sektörü 2c  Alt Çalışma Alanı</a:t>
            </a:r>
          </a:p>
          <a:p>
            <a:pPr>
              <a:spcBef>
                <a:spcPct val="0"/>
              </a:spcBef>
              <a:buFontTx/>
              <a:buNone/>
            </a:pPr>
            <a:r>
              <a:rPr lang="tr-TR" altLang="tr-TR" sz="2000" b="1">
                <a:solidFill>
                  <a:srgbClr val="002060"/>
                </a:solidFill>
              </a:rPr>
              <a:t>B (tire) 2c</a:t>
            </a:r>
          </a:p>
        </p:txBody>
      </p:sp>
    </p:spTree>
    <p:extLst>
      <p:ext uri="{BB962C8B-B14F-4D97-AF65-F5344CB8AC3E}">
        <p14:creationId xmlns:p14="http://schemas.microsoft.com/office/powerpoint/2010/main" xmlns="" val="3653311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Text Box 12">
            <a:extLst>
              <a:ext uri="{FF2B5EF4-FFF2-40B4-BE49-F238E27FC236}">
                <a16:creationId xmlns:a16="http://schemas.microsoft.com/office/drawing/2014/main" xmlns="" id="{6FC014DA-75DB-41C6-B19C-B2141CE7D36B}"/>
              </a:ext>
            </a:extLst>
          </p:cNvPr>
          <p:cNvSpPr txBox="1">
            <a:spLocks noChangeArrowheads="1"/>
          </p:cNvSpPr>
          <p:nvPr/>
        </p:nvSpPr>
        <p:spPr bwMode="auto">
          <a:xfrm>
            <a:off x="628649" y="466887"/>
            <a:ext cx="7299325"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tr-TR" altLang="tr-TR" sz="2600" b="1" dirty="0">
              <a:solidFill>
                <a:srgbClr val="002060"/>
              </a:solidFill>
              <a:latin typeface="Times New Roman" panose="02020603050405020304" pitchFamily="18" charset="0"/>
              <a:cs typeface="Times New Roman" panose="02020603050405020304" pitchFamily="18" charset="0"/>
            </a:endParaRPr>
          </a:p>
          <a:p>
            <a:pPr algn="ctr">
              <a:spcBef>
                <a:spcPct val="0"/>
              </a:spcBef>
              <a:buFontTx/>
              <a:buNone/>
            </a:pPr>
            <a:r>
              <a:rPr lang="tr-TR" altLang="tr-TR" sz="2600" b="1" dirty="0">
                <a:solidFill>
                  <a:srgbClr val="002060"/>
                </a:solidFill>
                <a:latin typeface="Times New Roman" panose="02020603050405020304" pitchFamily="18" charset="0"/>
                <a:cs typeface="Times New Roman" panose="02020603050405020304" pitchFamily="18" charset="0"/>
              </a:rPr>
              <a:t>ENKAZ KEŞFİ VE DEĞERLENDİRMESİ</a:t>
            </a:r>
            <a:endParaRPr lang="tr-TR" altLang="tr-TR" sz="2000" b="1" dirty="0">
              <a:solidFill>
                <a:srgbClr val="002060"/>
              </a:solidFill>
            </a:endParaRPr>
          </a:p>
          <a:p>
            <a:pPr>
              <a:spcBef>
                <a:spcPct val="0"/>
              </a:spcBef>
              <a:buFontTx/>
              <a:buNone/>
            </a:pPr>
            <a:endParaRPr lang="tr-TR" altLang="tr-TR" sz="2000" b="1" dirty="0">
              <a:solidFill>
                <a:srgbClr val="002060"/>
              </a:solidFill>
            </a:endParaRPr>
          </a:p>
          <a:p>
            <a:pPr>
              <a:spcBef>
                <a:spcPct val="0"/>
              </a:spcBef>
              <a:buFontTx/>
              <a:buNone/>
            </a:pPr>
            <a:r>
              <a:rPr lang="tr-TR" altLang="tr-TR" sz="2000" b="1" dirty="0">
                <a:solidFill>
                  <a:srgbClr val="002060"/>
                </a:solidFill>
              </a:rPr>
              <a:t>Amaç : </a:t>
            </a:r>
            <a:r>
              <a:rPr lang="tr-TR" altLang="tr-TR" sz="2000" dirty="0">
                <a:solidFill>
                  <a:srgbClr val="002060"/>
                </a:solidFill>
              </a:rPr>
              <a:t>Enkazda yapılan işlemleri kategorize edip kodlamaktır.</a:t>
            </a:r>
          </a:p>
        </p:txBody>
      </p:sp>
      <p:graphicFrame>
        <p:nvGraphicFramePr>
          <p:cNvPr id="9" name="26 Tablo">
            <a:extLst>
              <a:ext uri="{FF2B5EF4-FFF2-40B4-BE49-F238E27FC236}">
                <a16:creationId xmlns:a16="http://schemas.microsoft.com/office/drawing/2014/main" xmlns="" id="{6D989341-FA84-4A26-8A33-C3AE522CF797}"/>
              </a:ext>
            </a:extLst>
          </p:cNvPr>
          <p:cNvGraphicFramePr>
            <a:graphicFrameLocks noGrp="1"/>
          </p:cNvGraphicFramePr>
          <p:nvPr>
            <p:extLst>
              <p:ext uri="{D42A27DB-BD31-4B8C-83A1-F6EECF244321}">
                <p14:modId xmlns:p14="http://schemas.microsoft.com/office/powerpoint/2010/main" xmlns="" val="3456713177"/>
              </p:ext>
            </p:extLst>
          </p:nvPr>
        </p:nvGraphicFramePr>
        <p:xfrm>
          <a:off x="628649" y="2234407"/>
          <a:ext cx="7299325" cy="2389186"/>
        </p:xfrm>
        <a:graphic>
          <a:graphicData uri="http://schemas.openxmlformats.org/drawingml/2006/table">
            <a:tbl>
              <a:tblPr firstRow="1" bandRow="1">
                <a:tableStyleId>{5C22544A-7EE6-4342-B048-85BDC9FD1C3A}</a:tableStyleId>
              </a:tblPr>
              <a:tblGrid>
                <a:gridCol w="1824831">
                  <a:extLst>
                    <a:ext uri="{9D8B030D-6E8A-4147-A177-3AD203B41FA5}">
                      <a16:colId xmlns:a16="http://schemas.microsoft.com/office/drawing/2014/main" xmlns="" val="20000"/>
                    </a:ext>
                  </a:extLst>
                </a:gridCol>
                <a:gridCol w="1824831">
                  <a:extLst>
                    <a:ext uri="{9D8B030D-6E8A-4147-A177-3AD203B41FA5}">
                      <a16:colId xmlns:a16="http://schemas.microsoft.com/office/drawing/2014/main" xmlns="" val="20001"/>
                    </a:ext>
                  </a:extLst>
                </a:gridCol>
                <a:gridCol w="3649663">
                  <a:extLst>
                    <a:ext uri="{9D8B030D-6E8A-4147-A177-3AD203B41FA5}">
                      <a16:colId xmlns:a16="http://schemas.microsoft.com/office/drawing/2014/main" xmlns="" val="20002"/>
                    </a:ext>
                  </a:extLst>
                </a:gridCol>
              </a:tblGrid>
              <a:tr h="355215">
                <a:tc>
                  <a:txBody>
                    <a:bodyPr/>
                    <a:lstStyle/>
                    <a:p>
                      <a:r>
                        <a:rPr lang="tr-TR" sz="1600" dirty="0">
                          <a:solidFill>
                            <a:srgbClr val="FF0000"/>
                          </a:solidFill>
                        </a:rPr>
                        <a:t>AŞAMALAR</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dirty="0">
                          <a:solidFill>
                            <a:srgbClr val="FF0000"/>
                          </a:solidFill>
                        </a:rPr>
                        <a:t>AŞAMA KODU</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dirty="0">
                          <a:solidFill>
                            <a:srgbClr val="FF0000"/>
                          </a:solidFill>
                        </a:rPr>
                        <a:t>İŞLEM</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0"/>
                  </a:ext>
                </a:extLst>
              </a:tr>
              <a:tr h="355215">
                <a:tc>
                  <a:txBody>
                    <a:bodyPr/>
                    <a:lstStyle/>
                    <a:p>
                      <a:r>
                        <a:rPr lang="tr-TR" sz="1600" b="1" dirty="0">
                          <a:solidFill>
                            <a:srgbClr val="92D050"/>
                          </a:solidFill>
                        </a:rPr>
                        <a:t>1.</a:t>
                      </a:r>
                      <a:r>
                        <a:rPr lang="tr-TR" sz="1600" b="1" baseline="0" dirty="0">
                          <a:solidFill>
                            <a:srgbClr val="92D050"/>
                          </a:solidFill>
                        </a:rPr>
                        <a:t> AŞAMA</a:t>
                      </a:r>
                      <a:endParaRPr lang="tr-TR" sz="1600" b="1" dirty="0">
                        <a:solidFill>
                          <a:srgbClr val="92D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b="1" dirty="0">
                          <a:solidFill>
                            <a:srgbClr val="92D050"/>
                          </a:solidFill>
                        </a:rPr>
                        <a:t> ASR</a:t>
                      </a:r>
                      <a:r>
                        <a:rPr lang="tr-TR" sz="1600" b="1" baseline="0" dirty="0">
                          <a:solidFill>
                            <a:srgbClr val="92D050"/>
                          </a:solidFill>
                        </a:rPr>
                        <a:t> 1</a:t>
                      </a:r>
                      <a:endParaRPr lang="tr-TR" sz="1600" b="1" dirty="0">
                        <a:solidFill>
                          <a:srgbClr val="92D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b="1" dirty="0">
                          <a:solidFill>
                            <a:srgbClr val="92D050"/>
                          </a:solidFill>
                        </a:rPr>
                        <a:t>Geniş Alan Keşfi</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355215">
                <a:tc>
                  <a:txBody>
                    <a:bodyPr/>
                    <a:lstStyle/>
                    <a:p>
                      <a:r>
                        <a:rPr lang="tr-TR" sz="1600" b="1" dirty="0">
                          <a:solidFill>
                            <a:srgbClr val="92D050"/>
                          </a:solidFill>
                        </a:rPr>
                        <a:t>2.</a:t>
                      </a:r>
                      <a:r>
                        <a:rPr lang="tr-TR" sz="1600" b="1" baseline="0" dirty="0">
                          <a:solidFill>
                            <a:srgbClr val="92D050"/>
                          </a:solidFill>
                        </a:rPr>
                        <a:t> AŞAMA </a:t>
                      </a:r>
                      <a:endParaRPr lang="tr-TR" sz="1600" b="1" dirty="0">
                        <a:solidFill>
                          <a:srgbClr val="92D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b="1" dirty="0">
                          <a:solidFill>
                            <a:srgbClr val="92D050"/>
                          </a:solidFill>
                        </a:rPr>
                        <a:t>ASR 2</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b="1" dirty="0">
                          <a:solidFill>
                            <a:srgbClr val="92D050"/>
                          </a:solidFill>
                        </a:rPr>
                        <a:t>Sektör Değerlendirmesi</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355215">
                <a:tc>
                  <a:txBody>
                    <a:bodyPr/>
                    <a:lstStyle/>
                    <a:p>
                      <a:r>
                        <a:rPr lang="tr-TR" sz="1600" b="1" dirty="0">
                          <a:solidFill>
                            <a:srgbClr val="FFC000"/>
                          </a:solidFill>
                        </a:rPr>
                        <a:t>3. AŞAMA</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b="1" dirty="0">
                          <a:solidFill>
                            <a:srgbClr val="FFC000"/>
                          </a:solidFill>
                        </a:rPr>
                        <a:t>ASR 3</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b="1" dirty="0">
                          <a:solidFill>
                            <a:srgbClr val="FFC000"/>
                          </a:solidFill>
                        </a:rPr>
                        <a:t>Hızlı Arama Kurtarma</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355215">
                <a:tc>
                  <a:txBody>
                    <a:bodyPr/>
                    <a:lstStyle/>
                    <a:p>
                      <a:r>
                        <a:rPr lang="tr-TR" sz="1600" b="1" dirty="0">
                          <a:solidFill>
                            <a:srgbClr val="FFC000"/>
                          </a:solidFill>
                        </a:rPr>
                        <a:t>4. AŞAMA </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b="1" dirty="0">
                          <a:solidFill>
                            <a:srgbClr val="FFC000"/>
                          </a:solidFill>
                        </a:rPr>
                        <a:t>ASR4</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b="1" dirty="0">
                          <a:solidFill>
                            <a:srgbClr val="FFC000"/>
                          </a:solidFill>
                        </a:rPr>
                        <a:t>Tam</a:t>
                      </a:r>
                      <a:r>
                        <a:rPr lang="tr-TR" sz="1600" b="1" baseline="0" dirty="0">
                          <a:solidFill>
                            <a:srgbClr val="FFC000"/>
                          </a:solidFill>
                        </a:rPr>
                        <a:t> Arama Kurtarma</a:t>
                      </a:r>
                      <a:endParaRPr lang="tr-TR" sz="1600" b="1" dirty="0">
                        <a:solidFill>
                          <a:srgbClr val="FFC00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613111">
                <a:tc>
                  <a:txBody>
                    <a:bodyPr/>
                    <a:lstStyle/>
                    <a:p>
                      <a:r>
                        <a:rPr lang="tr-TR" sz="1600" b="1" dirty="0"/>
                        <a:t>5. AŞAMA</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tr-TR" sz="1600" b="1" dirty="0"/>
                        <a:t>ASR 5</a:t>
                      </a: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tr-TR" sz="1600" b="1" dirty="0"/>
                        <a:t>Tam</a:t>
                      </a:r>
                      <a:r>
                        <a:rPr lang="tr-TR" sz="1600" b="1" baseline="0" dirty="0"/>
                        <a:t> Arama Kurtarma ve İyileştirme</a:t>
                      </a:r>
                      <a:endParaRPr lang="tr-TR" sz="1600" b="1" dirty="0"/>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bl>
          </a:graphicData>
        </a:graphic>
      </p:graphicFrame>
      <p:sp>
        <p:nvSpPr>
          <p:cNvPr id="11" name="31 Metin kutusu">
            <a:extLst>
              <a:ext uri="{FF2B5EF4-FFF2-40B4-BE49-F238E27FC236}">
                <a16:creationId xmlns:a16="http://schemas.microsoft.com/office/drawing/2014/main" xmlns="" id="{0BC0F8C5-C520-4011-8A9F-82D198FA5B81}"/>
              </a:ext>
            </a:extLst>
          </p:cNvPr>
          <p:cNvSpPr txBox="1">
            <a:spLocks noChangeArrowheads="1"/>
          </p:cNvSpPr>
          <p:nvPr/>
        </p:nvSpPr>
        <p:spPr bwMode="auto">
          <a:xfrm>
            <a:off x="914399" y="4769644"/>
            <a:ext cx="7013575"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1 - 2 ve 3. Aşamalar Genellikle Yerel Makamlarca yerine getirilir.</a:t>
            </a:r>
          </a:p>
          <a:p>
            <a:pPr>
              <a:spcBef>
                <a:spcPct val="0"/>
              </a:spcBef>
              <a:buFontTx/>
              <a:buNone/>
            </a:pPr>
            <a:endParaRPr lang="tr-TR" altLang="tr-TR" sz="1800"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3 - 4 ve 5. Aşamalar Uluslararası Ekiplerce icra edilir.</a:t>
            </a:r>
          </a:p>
          <a:p>
            <a:pPr>
              <a:spcBef>
                <a:spcPct val="0"/>
              </a:spcBef>
              <a:buFontTx/>
              <a:buNone/>
            </a:pPr>
            <a:endParaRPr lang="tr-TR" altLang="tr-TR" sz="1800"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1 ve 2. Aşamalar da yerel ekiplerin yetersiz kalması durumda Uluslararası</a:t>
            </a:r>
          </a:p>
          <a:p>
            <a:pPr>
              <a:spcBef>
                <a:spcPct val="0"/>
              </a:spcBef>
              <a:buFontTx/>
              <a:buNone/>
            </a:pPr>
            <a:r>
              <a:rPr lang="tr-TR" altLang="tr-TR" sz="1800" dirty="0">
                <a:solidFill>
                  <a:srgbClr val="002060"/>
                </a:solidFill>
                <a:latin typeface="Times New Roman" panose="02020603050405020304" pitchFamily="18" charset="0"/>
                <a:cs typeface="Times New Roman" panose="02020603050405020304" pitchFamily="18" charset="0"/>
              </a:rPr>
              <a:t>Ekiplerden de yardım istenebilir. </a:t>
            </a:r>
          </a:p>
        </p:txBody>
      </p:sp>
    </p:spTree>
    <p:extLst>
      <p:ext uri="{BB962C8B-B14F-4D97-AF65-F5344CB8AC3E}">
        <p14:creationId xmlns:p14="http://schemas.microsoft.com/office/powerpoint/2010/main" xmlns="" val="367577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11" name="Rectangle 3">
            <a:extLst>
              <a:ext uri="{FF2B5EF4-FFF2-40B4-BE49-F238E27FC236}">
                <a16:creationId xmlns:a16="http://schemas.microsoft.com/office/drawing/2014/main" xmlns="" id="{C24FBD8B-BD4A-4758-B57A-84F78A1046F2}"/>
              </a:ext>
            </a:extLst>
          </p:cNvPr>
          <p:cNvSpPr txBox="1">
            <a:spLocks noChangeArrowheads="1"/>
          </p:cNvSpPr>
          <p:nvPr/>
        </p:nvSpPr>
        <p:spPr>
          <a:xfrm>
            <a:off x="0" y="1460998"/>
            <a:ext cx="9143999" cy="46989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80000"/>
              </a:lnSpc>
              <a:buFont typeface="Wingdings" panose="05000000000000000000" pitchFamily="2" charset="2"/>
              <a:buNone/>
              <a:defRPr/>
            </a:pPr>
            <a:endParaRPr lang="tr-TR" altLang="tr-TR" sz="2200">
              <a:solidFill>
                <a:srgbClr val="002060"/>
              </a:solidFill>
              <a:latin typeface="Times New Roman" panose="02020603050405020304" pitchFamily="18" charset="0"/>
              <a:cs typeface="Times New Roman" panose="02020603050405020304" pitchFamily="18" charset="0"/>
            </a:endParaRPr>
          </a:p>
          <a:p>
            <a:pPr algn="ctr">
              <a:lnSpc>
                <a:spcPct val="80000"/>
              </a:lnSpc>
              <a:buFont typeface="Wingdings" panose="05000000000000000000" pitchFamily="2" charset="2"/>
              <a:buNone/>
              <a:defRPr/>
            </a:pPr>
            <a:endParaRPr lang="tr-TR" altLang="tr-TR" sz="2200">
              <a:solidFill>
                <a:srgbClr val="002060"/>
              </a:solidFill>
              <a:latin typeface="Times New Roman" panose="02020603050405020304" pitchFamily="18" charset="0"/>
              <a:cs typeface="Times New Roman" panose="02020603050405020304" pitchFamily="18" charset="0"/>
            </a:endParaRPr>
          </a:p>
          <a:p>
            <a:pPr>
              <a:lnSpc>
                <a:spcPct val="80000"/>
              </a:lnSpc>
              <a:defRPr/>
            </a:pPr>
            <a:r>
              <a:rPr lang="tr-TR" altLang="tr-TR" sz="2200">
                <a:solidFill>
                  <a:srgbClr val="002060"/>
                </a:solidFill>
                <a:latin typeface="Times New Roman" panose="02020603050405020304" pitchFamily="18" charset="0"/>
                <a:cs typeface="Times New Roman" panose="02020603050405020304" pitchFamily="18" charset="0"/>
              </a:rPr>
              <a:t>Olayın niteliğine göre yeterli ekip Personeli,  malzeme, araç-gereç, iaşe ve barınma  ihtiyaçları temin edilerek intikal edilmelidir.</a:t>
            </a:r>
          </a:p>
          <a:p>
            <a:pPr marL="0" indent="0">
              <a:lnSpc>
                <a:spcPct val="80000"/>
              </a:lnSpc>
              <a:buFontTx/>
              <a:buNone/>
              <a:defRPr/>
            </a:pPr>
            <a:endParaRPr lang="tr-TR" altLang="tr-TR" sz="2200">
              <a:solidFill>
                <a:srgbClr val="002060"/>
              </a:solidFill>
              <a:latin typeface="Times New Roman" panose="02020603050405020304" pitchFamily="18" charset="0"/>
              <a:cs typeface="Times New Roman" panose="02020603050405020304" pitchFamily="18" charset="0"/>
            </a:endParaRPr>
          </a:p>
          <a:p>
            <a:pPr>
              <a:lnSpc>
                <a:spcPct val="80000"/>
              </a:lnSpc>
              <a:defRPr/>
            </a:pPr>
            <a:endParaRPr lang="tr-TR" altLang="tr-TR" sz="2200">
              <a:solidFill>
                <a:srgbClr val="002060"/>
              </a:solidFill>
              <a:latin typeface="Times New Roman" panose="02020603050405020304" pitchFamily="18" charset="0"/>
              <a:cs typeface="Times New Roman" panose="02020603050405020304" pitchFamily="18" charset="0"/>
            </a:endParaRPr>
          </a:p>
          <a:p>
            <a:pPr>
              <a:lnSpc>
                <a:spcPct val="80000"/>
              </a:lnSpc>
              <a:defRPr/>
            </a:pPr>
            <a:r>
              <a:rPr lang="tr-TR" altLang="tr-TR" sz="2200">
                <a:solidFill>
                  <a:srgbClr val="002060"/>
                </a:solidFill>
                <a:latin typeface="Times New Roman" panose="02020603050405020304" pitchFamily="18" charset="0"/>
                <a:cs typeface="Times New Roman" panose="02020603050405020304" pitchFamily="18" charset="0"/>
              </a:rPr>
              <a:t> İntikal, hızlı fakat emniyetli olmalıdır. Uçakla ulaşım önceden ayarlanmalıdır. THY Protokol </a:t>
            </a:r>
          </a:p>
          <a:p>
            <a:pPr>
              <a:lnSpc>
                <a:spcPct val="80000"/>
              </a:lnSpc>
              <a:defRPr/>
            </a:pPr>
            <a:endParaRPr lang="tr-TR" altLang="tr-TR" sz="2200">
              <a:solidFill>
                <a:srgbClr val="002060"/>
              </a:solidFill>
              <a:latin typeface="Times New Roman" panose="02020603050405020304" pitchFamily="18" charset="0"/>
              <a:cs typeface="Times New Roman" panose="02020603050405020304" pitchFamily="18" charset="0"/>
            </a:endParaRPr>
          </a:p>
          <a:p>
            <a:pPr>
              <a:lnSpc>
                <a:spcPct val="80000"/>
              </a:lnSpc>
              <a:defRPr/>
            </a:pPr>
            <a:endParaRPr lang="tr-TR" altLang="tr-TR" sz="2200">
              <a:solidFill>
                <a:srgbClr val="002060"/>
              </a:solidFill>
              <a:latin typeface="Times New Roman" panose="02020603050405020304" pitchFamily="18" charset="0"/>
              <a:cs typeface="Times New Roman" panose="02020603050405020304" pitchFamily="18" charset="0"/>
            </a:endParaRPr>
          </a:p>
          <a:p>
            <a:pPr>
              <a:lnSpc>
                <a:spcPct val="80000"/>
              </a:lnSpc>
              <a:defRPr/>
            </a:pPr>
            <a:r>
              <a:rPr lang="tr-TR" altLang="tr-TR" sz="2200">
                <a:solidFill>
                  <a:srgbClr val="002060"/>
                </a:solidFill>
                <a:latin typeface="Times New Roman" panose="02020603050405020304" pitchFamily="18" charset="0"/>
                <a:cs typeface="Times New Roman" panose="02020603050405020304" pitchFamily="18" charset="0"/>
              </a:rPr>
              <a:t>Öncelikle olay bölgesi kriz merkezine, daha sonra kriz merkezinden alınan bilgilere göre olay mahalline intikal edilmelidir. </a:t>
            </a:r>
            <a:endParaRPr lang="tr-TR" altLang="tr-TR" sz="2200" dirty="0">
              <a:solidFill>
                <a:srgbClr val="002060"/>
              </a:solidFill>
              <a:latin typeface="Times New Roman" panose="02020603050405020304" pitchFamily="18" charset="0"/>
              <a:cs typeface="Times New Roman" panose="02020603050405020304" pitchFamily="18" charset="0"/>
            </a:endParaRPr>
          </a:p>
        </p:txBody>
      </p:sp>
      <p:sp>
        <p:nvSpPr>
          <p:cNvPr id="13" name="Dikdörtgen 1">
            <a:extLst>
              <a:ext uri="{FF2B5EF4-FFF2-40B4-BE49-F238E27FC236}">
                <a16:creationId xmlns:a16="http://schemas.microsoft.com/office/drawing/2014/main" xmlns="" id="{9E2CBBFA-4C68-444E-AEFB-DC987F7AA7CA}"/>
              </a:ext>
            </a:extLst>
          </p:cNvPr>
          <p:cNvSpPr>
            <a:spLocks noChangeArrowheads="1"/>
          </p:cNvSpPr>
          <p:nvPr/>
        </p:nvSpPr>
        <p:spPr bwMode="auto">
          <a:xfrm>
            <a:off x="3403353" y="710663"/>
            <a:ext cx="2337293"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0"/>
              </a:spcBef>
              <a:buFontTx/>
              <a:buNone/>
            </a:pPr>
            <a:r>
              <a:rPr lang="tr-TR" altLang="tr-TR" sz="1800" b="1" dirty="0">
                <a:solidFill>
                  <a:srgbClr val="002060"/>
                </a:solidFill>
                <a:latin typeface="Times New Roman" panose="02020603050405020304" pitchFamily="18" charset="0"/>
                <a:cs typeface="Times New Roman" panose="02020603050405020304" pitchFamily="18" charset="0"/>
              </a:rPr>
              <a:t>İNTİKAL</a:t>
            </a:r>
          </a:p>
        </p:txBody>
      </p:sp>
    </p:spTree>
    <p:extLst>
      <p:ext uri="{BB962C8B-B14F-4D97-AF65-F5344CB8AC3E}">
        <p14:creationId xmlns:p14="http://schemas.microsoft.com/office/powerpoint/2010/main" xmlns="" val="301433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C072C1A-9E25-4D7E-B7E6-97772712F5FD}"/>
              </a:ext>
            </a:extLst>
          </p:cNvPr>
          <p:cNvSpPr>
            <a:spLocks noGrp="1"/>
          </p:cNvSpPr>
          <p:nvPr>
            <p:ph type="title"/>
          </p:nvPr>
        </p:nvSpPr>
        <p:spPr/>
        <p:txBody>
          <a:bodyPr/>
          <a:lstStyle/>
          <a:p>
            <a:endParaRPr lang="tr-TR"/>
          </a:p>
        </p:txBody>
      </p:sp>
      <p:pic>
        <p:nvPicPr>
          <p:cNvPr id="5" name="İçerik Yer Tutucusu 4">
            <a:extLst>
              <a:ext uri="{FF2B5EF4-FFF2-40B4-BE49-F238E27FC236}">
                <a16:creationId xmlns:a16="http://schemas.microsoft.com/office/drawing/2014/main" xmlns="" id="{572201F0-CD69-4FCE-8B1D-7E3E9456695E}"/>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13215"/>
            <a:ext cx="9144000" cy="6884429"/>
          </a:xfrm>
        </p:spPr>
      </p:pic>
      <p:sp>
        <p:nvSpPr>
          <p:cNvPr id="10" name="Metin kutusu 9">
            <a:extLst>
              <a:ext uri="{FF2B5EF4-FFF2-40B4-BE49-F238E27FC236}">
                <a16:creationId xmlns:a16="http://schemas.microsoft.com/office/drawing/2014/main" xmlns="" id="{099267F6-9887-410A-9600-4D37EDFF25B4}"/>
              </a:ext>
            </a:extLst>
          </p:cNvPr>
          <p:cNvSpPr txBox="1"/>
          <p:nvPr/>
        </p:nvSpPr>
        <p:spPr>
          <a:xfrm>
            <a:off x="-1" y="6717606"/>
            <a:ext cx="9144000" cy="123111"/>
          </a:xfrm>
          <a:prstGeom prst="rect">
            <a:avLst/>
          </a:prstGeom>
          <a:noFill/>
        </p:spPr>
        <p:txBody>
          <a:bodyPr wrap="square" t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Arama Kurtarma Dersi </a:t>
            </a:r>
            <a:r>
              <a:rPr kumimoji="0" lang="tr-TR" sz="800" b="0" i="0" u="none" strike="noStrike" kern="1200" cap="none" spc="0" normalizeH="0" baseline="0" noProof="0" dirty="0">
                <a:ln>
                  <a:noFill/>
                </a:ln>
                <a:solidFill>
                  <a:prstClr val="white">
                    <a:lumMod val="50000"/>
                  </a:prstClr>
                </a:solidFill>
                <a:effectLst/>
                <a:uLnTx/>
                <a:uFillTx/>
                <a:latin typeface="Ubuntu" panose="020B0504030602030204" pitchFamily="34" charset="0"/>
                <a:ea typeface="Tahoma" panose="020B0604030504040204" pitchFamily="34" charset="0"/>
                <a:cs typeface="Tahoma" panose="020B0604030504040204" pitchFamily="34" charset="0"/>
              </a:rPr>
              <a:t>– </a:t>
            </a:r>
            <a:r>
              <a:rPr kumimoji="0" lang="tr-TR" sz="800" b="0" i="0" u="none" strike="noStrike" kern="1200" cap="none" spc="0" normalizeH="0" baseline="0" noProof="0" dirty="0" err="1">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Öğr</a:t>
            </a:r>
            <a:r>
              <a:rPr kumimoji="0" lang="tr-TR" sz="800" b="0" i="0" u="none" strike="noStrike" kern="1200" cap="none" spc="0" normalizeH="0" baseline="0" noProof="0" dirty="0">
                <a:ln>
                  <a:noFill/>
                </a:ln>
                <a:solidFill>
                  <a:prstClr val="white">
                    <a:lumMod val="50000"/>
                  </a:prstClr>
                </a:solidFill>
                <a:effectLst/>
                <a:uLnTx/>
                <a:uFillTx/>
                <a:latin typeface="Bahnschrift" panose="020B0502040204020203" pitchFamily="34" charset="0"/>
                <a:ea typeface="Tahoma" panose="020B0604030504040204" pitchFamily="34" charset="0"/>
                <a:cs typeface="Tahoma" panose="020B0604030504040204" pitchFamily="34" charset="0"/>
              </a:rPr>
              <a:t>. Gör. Murat GÖROĞLU</a:t>
            </a:r>
          </a:p>
        </p:txBody>
      </p:sp>
      <p:sp>
        <p:nvSpPr>
          <p:cNvPr id="12" name="Dikdörtgen 11">
            <a:extLst>
              <a:ext uri="{FF2B5EF4-FFF2-40B4-BE49-F238E27FC236}">
                <a16:creationId xmlns:a16="http://schemas.microsoft.com/office/drawing/2014/main" xmlns="" id="{E1375CA3-ECA3-48F5-910B-56B676091C9A}"/>
              </a:ext>
            </a:extLst>
          </p:cNvPr>
          <p:cNvSpPr/>
          <p:nvPr/>
        </p:nvSpPr>
        <p:spPr>
          <a:xfrm>
            <a:off x="628649" y="1027907"/>
            <a:ext cx="7450325" cy="1046440"/>
          </a:xfrm>
          <a:prstGeom prst="rect">
            <a:avLst/>
          </a:prstGeom>
        </p:spPr>
        <p:txBody>
          <a:bodyPr wrap="square">
            <a:spAutoFit/>
          </a:bodyPr>
          <a:lstStyle/>
          <a:p>
            <a:pPr algn="just"/>
            <a:endParaRPr lang="tr-TR" sz="1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a:p>
            <a:pPr algn="just"/>
            <a:endParaRPr lang="tr-TR" sz="2400" dirty="0">
              <a:latin typeface="Tahoma" pitchFamily="34" charset="0"/>
              <a:ea typeface="Tahoma" pitchFamily="34" charset="0"/>
              <a:cs typeface="Tahoma" pitchFamily="34" charset="0"/>
            </a:endParaRPr>
          </a:p>
        </p:txBody>
      </p:sp>
      <p:sp>
        <p:nvSpPr>
          <p:cNvPr id="8" name="Metin kutusu 7">
            <a:extLst>
              <a:ext uri="{FF2B5EF4-FFF2-40B4-BE49-F238E27FC236}">
                <a16:creationId xmlns:a16="http://schemas.microsoft.com/office/drawing/2014/main" xmlns="" id="{D4C43D0D-4D87-4289-82C4-68B6900F4B72}"/>
              </a:ext>
            </a:extLst>
          </p:cNvPr>
          <p:cNvSpPr txBox="1"/>
          <p:nvPr/>
        </p:nvSpPr>
        <p:spPr>
          <a:xfrm>
            <a:off x="540000" y="66777"/>
            <a:ext cx="6549935" cy="400110"/>
          </a:xfrm>
          <a:prstGeom prst="rect">
            <a:avLst/>
          </a:prstGeom>
          <a:noFill/>
        </p:spPr>
        <p:txBody>
          <a:bodyPr wrap="none" rtlCol="0" anchor="ctr" anchorCtr="0">
            <a:spAutoFit/>
          </a:bodyPr>
          <a:lstStyle/>
          <a:p>
            <a:pPr lvl="0" defTabSz="914400">
              <a:defRPr/>
            </a:pP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Afet Bölgesinde </a:t>
            </a:r>
            <a:r>
              <a:rPr kumimoji="0" lang="tr-TR" sz="2000" b="0" i="0" u="none" strike="noStrike" kern="1200" cap="none" spc="0" normalizeH="0" baseline="0" noProof="0" dirty="0" err="1">
                <a:ln>
                  <a:noFill/>
                </a:ln>
                <a:solidFill>
                  <a:schemeClr val="bg1"/>
                </a:solidFill>
                <a:effectLst/>
                <a:uLnTx/>
                <a:uFillTx/>
                <a:latin typeface="Cambria" panose="02040503050406030204" pitchFamily="18" charset="0"/>
                <a:ea typeface="+mn-ea"/>
                <a:cs typeface="+mn-cs"/>
              </a:rPr>
              <a:t>Sektörleme</a:t>
            </a:r>
            <a:r>
              <a:rPr kumimoji="0" lang="tr-TR" sz="2000" b="0" i="0" u="none" strike="noStrike" kern="1200" cap="none" spc="0" normalizeH="0" baseline="0" noProof="0" dirty="0">
                <a:ln>
                  <a:noFill/>
                </a:ln>
                <a:solidFill>
                  <a:schemeClr val="bg1"/>
                </a:solidFill>
                <a:effectLst/>
                <a:uLnTx/>
                <a:uFillTx/>
                <a:latin typeface="Cambria" panose="02040503050406030204" pitchFamily="18" charset="0"/>
                <a:ea typeface="+mn-ea"/>
                <a:cs typeface="+mn-cs"/>
              </a:rPr>
              <a:t>, İntikal, Konuşlanma, Güvenlik</a:t>
            </a:r>
            <a:endParaRPr kumimoji="0" lang="tr-TR" sz="2000" b="0" i="0" u="none" strike="noStrike" kern="1200" cap="none" spc="0" normalizeH="0" baseline="0" noProof="0" dirty="0">
              <a:ln>
                <a:noFill/>
              </a:ln>
              <a:solidFill>
                <a:srgbClr val="F5F5F5"/>
              </a:solidFill>
              <a:effectLst/>
              <a:uLnTx/>
              <a:uFillTx/>
              <a:latin typeface="Cambria" panose="02040503050406030204" pitchFamily="18" charset="0"/>
              <a:ea typeface="+mn-ea"/>
              <a:cs typeface="+mn-cs"/>
            </a:endParaRPr>
          </a:p>
        </p:txBody>
      </p:sp>
      <p:sp>
        <p:nvSpPr>
          <p:cNvPr id="7" name="İçerik Yer Tutucusu 2">
            <a:extLst>
              <a:ext uri="{FF2B5EF4-FFF2-40B4-BE49-F238E27FC236}">
                <a16:creationId xmlns:a16="http://schemas.microsoft.com/office/drawing/2014/main" xmlns="" id="{031FB03C-CAE7-4786-B1FF-842FC152FC08}"/>
              </a:ext>
            </a:extLst>
          </p:cNvPr>
          <p:cNvSpPr txBox="1">
            <a:spLocks/>
          </p:cNvSpPr>
          <p:nvPr/>
        </p:nvSpPr>
        <p:spPr>
          <a:xfrm>
            <a:off x="-1" y="1639888"/>
            <a:ext cx="9144000"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tr-TR" altLang="tr-TR" sz="2200" dirty="0" err="1">
                <a:solidFill>
                  <a:srgbClr val="002060"/>
                </a:solidFill>
                <a:latin typeface="Times New Roman" panose="02020603050405020304" pitchFamily="18" charset="0"/>
                <a:cs typeface="Times New Roman" panose="02020603050405020304" pitchFamily="18" charset="0"/>
              </a:rPr>
              <a:t>Afad</a:t>
            </a:r>
            <a:r>
              <a:rPr lang="tr-TR" altLang="tr-TR" sz="2200" dirty="0">
                <a:solidFill>
                  <a:srgbClr val="002060"/>
                </a:solidFill>
                <a:latin typeface="Times New Roman" panose="02020603050405020304" pitchFamily="18" charset="0"/>
                <a:cs typeface="Times New Roman" panose="02020603050405020304" pitchFamily="18" charset="0"/>
              </a:rPr>
              <a:t> o bölgede kriz merkezi oluşturarak düzenli ve etkili çalışma  sağlar.</a:t>
            </a:r>
          </a:p>
          <a:p>
            <a:pPr marL="0" indent="0">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marL="0" indent="0">
              <a:buFontTx/>
              <a:buNone/>
            </a:pPr>
            <a:r>
              <a:rPr lang="tr-TR" altLang="tr-TR" sz="2200" dirty="0">
                <a:solidFill>
                  <a:srgbClr val="002060"/>
                </a:solidFill>
                <a:latin typeface="Times New Roman" panose="02020603050405020304" pitchFamily="18" charset="0"/>
                <a:cs typeface="Times New Roman" panose="02020603050405020304" pitchFamily="18" charset="0"/>
              </a:rPr>
              <a:t>Vali veya kaymakam koordinasyonunda ekipler organize olup etkin müdahale gerçekleştirdiler </a:t>
            </a:r>
          </a:p>
          <a:p>
            <a:pPr marL="0" indent="0">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marL="0" indent="0">
              <a:buFontTx/>
              <a:buNone/>
            </a:pPr>
            <a:r>
              <a:rPr lang="tr-TR" altLang="tr-TR" sz="2200" dirty="0">
                <a:solidFill>
                  <a:srgbClr val="002060"/>
                </a:solidFill>
                <a:latin typeface="Times New Roman" panose="02020603050405020304" pitchFamily="18" charset="0"/>
                <a:cs typeface="Times New Roman" panose="02020603050405020304" pitchFamily="18" charset="0"/>
              </a:rPr>
              <a:t>Kriz merkezinde kayıt yapılarak ekipman ve personele göre çalışacağı enkaz belirlenir.</a:t>
            </a:r>
          </a:p>
          <a:p>
            <a:pPr marL="0" indent="0">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marL="0" indent="0">
              <a:buFontTx/>
              <a:buNone/>
            </a:pPr>
            <a:r>
              <a:rPr lang="tr-TR" altLang="tr-TR" sz="2200" dirty="0">
                <a:solidFill>
                  <a:srgbClr val="002060"/>
                </a:solidFill>
                <a:latin typeface="Times New Roman" panose="02020603050405020304" pitchFamily="18" charset="0"/>
                <a:cs typeface="Times New Roman" panose="02020603050405020304" pitchFamily="18" charset="0"/>
              </a:rPr>
              <a:t>Yapılan çalışmalar bu kriz merkezine sürekli bilgilendirilir. (Telsiz ile ,rapor ile )</a:t>
            </a:r>
          </a:p>
          <a:p>
            <a:pPr marL="0" indent="0">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marL="0" indent="0">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a:p>
            <a:pPr marL="0" indent="0">
              <a:buFontTx/>
              <a:buNone/>
            </a:pPr>
            <a:endParaRPr lang="tr-TR" altLang="tr-TR" sz="2200" dirty="0">
              <a:solidFill>
                <a:srgbClr val="002060"/>
              </a:solidFill>
              <a:latin typeface="Times New Roman" panose="02020603050405020304" pitchFamily="18" charset="0"/>
              <a:cs typeface="Times New Roman" panose="02020603050405020304" pitchFamily="18" charset="0"/>
            </a:endParaRPr>
          </a:p>
        </p:txBody>
      </p:sp>
      <p:sp>
        <p:nvSpPr>
          <p:cNvPr id="9" name="Dikdörtgen 3">
            <a:extLst>
              <a:ext uri="{FF2B5EF4-FFF2-40B4-BE49-F238E27FC236}">
                <a16:creationId xmlns:a16="http://schemas.microsoft.com/office/drawing/2014/main" xmlns="" id="{C51C1629-2319-46BC-9889-F34226AC5FED}"/>
              </a:ext>
            </a:extLst>
          </p:cNvPr>
          <p:cNvSpPr>
            <a:spLocks noChangeArrowheads="1"/>
          </p:cNvSpPr>
          <p:nvPr/>
        </p:nvSpPr>
        <p:spPr bwMode="auto">
          <a:xfrm>
            <a:off x="3813175" y="704318"/>
            <a:ext cx="1517647" cy="314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0"/>
              </a:spcBef>
              <a:buFontTx/>
              <a:buNone/>
            </a:pPr>
            <a:r>
              <a:rPr lang="tr-TR" altLang="tr-TR" sz="1800" b="1" dirty="0">
                <a:solidFill>
                  <a:srgbClr val="002060"/>
                </a:solidFill>
                <a:latin typeface="Times New Roman" panose="02020603050405020304" pitchFamily="18" charset="0"/>
                <a:cs typeface="Times New Roman" panose="02020603050405020304" pitchFamily="18" charset="0"/>
              </a:rPr>
              <a:t>İNTİKAL</a:t>
            </a:r>
          </a:p>
        </p:txBody>
      </p:sp>
    </p:spTree>
    <p:extLst>
      <p:ext uri="{BB962C8B-B14F-4D97-AF65-F5344CB8AC3E}">
        <p14:creationId xmlns:p14="http://schemas.microsoft.com/office/powerpoint/2010/main" xmlns="" val="397426447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2353</TotalTime>
  <Words>1249</Words>
  <Application>Microsoft Office PowerPoint</Application>
  <PresentationFormat>Ekran Gösterisi (4:3)</PresentationFormat>
  <Paragraphs>270</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Hakan Hakan</dc:creator>
  <cp:lastModifiedBy>User</cp:lastModifiedBy>
  <cp:revision>524</cp:revision>
  <dcterms:created xsi:type="dcterms:W3CDTF">2019-04-13T17:05:54Z</dcterms:created>
  <dcterms:modified xsi:type="dcterms:W3CDTF">2020-05-09T11:41:40Z</dcterms:modified>
</cp:coreProperties>
</file>