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58" r:id="rId4"/>
    <p:sldId id="257"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aşlıksız Bölüm" id="{9D4ED3FE-6A82-45D6-9AAB-41DDF4A0FAD6}">
          <p14:sldIdLst>
            <p14:sldId id="256"/>
            <p14:sldId id="259"/>
            <p14:sldId id="258"/>
            <p14:sldId id="257"/>
            <p14:sldId id="260"/>
            <p14:sldId id="26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485" autoAdjust="0"/>
    <p:restoredTop sz="94660"/>
  </p:normalViewPr>
  <p:slideViewPr>
    <p:cSldViewPr snapToGrid="0">
      <p:cViewPr varScale="1">
        <p:scale>
          <a:sx n="87" d="100"/>
          <a:sy n="87" d="100"/>
        </p:scale>
        <p:origin x="96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A1210108-0C15-437A-B5D7-F04884C63BBC}"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E23EBFD-568B-48DC-8EF6-F140C3A5D634}" type="slidenum">
              <a:rPr lang="tr-TR" smtClean="0"/>
              <a:t>‹#›</a:t>
            </a:fld>
            <a:endParaRPr lang="tr-TR"/>
          </a:p>
        </p:txBody>
      </p:sp>
    </p:spTree>
    <p:extLst>
      <p:ext uri="{BB962C8B-B14F-4D97-AF65-F5344CB8AC3E}">
        <p14:creationId xmlns:p14="http://schemas.microsoft.com/office/powerpoint/2010/main" val="197838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1210108-0C15-437A-B5D7-F04884C63BBC}"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E23EBFD-568B-48DC-8EF6-F140C3A5D634}" type="slidenum">
              <a:rPr lang="tr-TR" smtClean="0"/>
              <a:t>‹#›</a:t>
            </a:fld>
            <a:endParaRPr lang="tr-TR"/>
          </a:p>
        </p:txBody>
      </p:sp>
    </p:spTree>
    <p:extLst>
      <p:ext uri="{BB962C8B-B14F-4D97-AF65-F5344CB8AC3E}">
        <p14:creationId xmlns:p14="http://schemas.microsoft.com/office/powerpoint/2010/main" val="3859389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1210108-0C15-437A-B5D7-F04884C63BBC}"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E23EBFD-568B-48DC-8EF6-F140C3A5D634}"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606698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A1210108-0C15-437A-B5D7-F04884C63BBC}"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E23EBFD-568B-48DC-8EF6-F140C3A5D634}" type="slidenum">
              <a:rPr lang="tr-TR" smtClean="0"/>
              <a:t>‹#›</a:t>
            </a:fld>
            <a:endParaRPr lang="tr-TR"/>
          </a:p>
        </p:txBody>
      </p:sp>
    </p:spTree>
    <p:extLst>
      <p:ext uri="{BB962C8B-B14F-4D97-AF65-F5344CB8AC3E}">
        <p14:creationId xmlns:p14="http://schemas.microsoft.com/office/powerpoint/2010/main" val="32798339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A1210108-0C15-437A-B5D7-F04884C63BBC}"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E23EBFD-568B-48DC-8EF6-F140C3A5D634}"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010844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A1210108-0C15-437A-B5D7-F04884C63BBC}"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E23EBFD-568B-48DC-8EF6-F140C3A5D634}" type="slidenum">
              <a:rPr lang="tr-TR" smtClean="0"/>
              <a:t>‹#›</a:t>
            </a:fld>
            <a:endParaRPr lang="tr-TR"/>
          </a:p>
        </p:txBody>
      </p:sp>
    </p:spTree>
    <p:extLst>
      <p:ext uri="{BB962C8B-B14F-4D97-AF65-F5344CB8AC3E}">
        <p14:creationId xmlns:p14="http://schemas.microsoft.com/office/powerpoint/2010/main" val="10995018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1210108-0C15-437A-B5D7-F04884C63BBC}"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E23EBFD-568B-48DC-8EF6-F140C3A5D634}" type="slidenum">
              <a:rPr lang="tr-TR" smtClean="0"/>
              <a:t>‹#›</a:t>
            </a:fld>
            <a:endParaRPr lang="tr-TR"/>
          </a:p>
        </p:txBody>
      </p:sp>
    </p:spTree>
    <p:extLst>
      <p:ext uri="{BB962C8B-B14F-4D97-AF65-F5344CB8AC3E}">
        <p14:creationId xmlns:p14="http://schemas.microsoft.com/office/powerpoint/2010/main" val="25280100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1210108-0C15-437A-B5D7-F04884C63BBC}"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E23EBFD-568B-48DC-8EF6-F140C3A5D634}" type="slidenum">
              <a:rPr lang="tr-TR" smtClean="0"/>
              <a:t>‹#›</a:t>
            </a:fld>
            <a:endParaRPr lang="tr-TR"/>
          </a:p>
        </p:txBody>
      </p:sp>
    </p:spTree>
    <p:extLst>
      <p:ext uri="{BB962C8B-B14F-4D97-AF65-F5344CB8AC3E}">
        <p14:creationId xmlns:p14="http://schemas.microsoft.com/office/powerpoint/2010/main" val="2703046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1210108-0C15-437A-B5D7-F04884C63BBC}"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E23EBFD-568B-48DC-8EF6-F140C3A5D634}" type="slidenum">
              <a:rPr lang="tr-TR" smtClean="0"/>
              <a:t>‹#›</a:t>
            </a:fld>
            <a:endParaRPr lang="tr-TR"/>
          </a:p>
        </p:txBody>
      </p:sp>
    </p:spTree>
    <p:extLst>
      <p:ext uri="{BB962C8B-B14F-4D97-AF65-F5344CB8AC3E}">
        <p14:creationId xmlns:p14="http://schemas.microsoft.com/office/powerpoint/2010/main" val="36337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1210108-0C15-437A-B5D7-F04884C63BBC}"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E23EBFD-568B-48DC-8EF6-F140C3A5D634}" type="slidenum">
              <a:rPr lang="tr-TR" smtClean="0"/>
              <a:t>‹#›</a:t>
            </a:fld>
            <a:endParaRPr lang="tr-TR"/>
          </a:p>
        </p:txBody>
      </p:sp>
    </p:spTree>
    <p:extLst>
      <p:ext uri="{BB962C8B-B14F-4D97-AF65-F5344CB8AC3E}">
        <p14:creationId xmlns:p14="http://schemas.microsoft.com/office/powerpoint/2010/main" val="4049845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1210108-0C15-437A-B5D7-F04884C63BBC}"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E23EBFD-568B-48DC-8EF6-F140C3A5D634}" type="slidenum">
              <a:rPr lang="tr-TR" smtClean="0"/>
              <a:t>‹#›</a:t>
            </a:fld>
            <a:endParaRPr lang="tr-TR"/>
          </a:p>
        </p:txBody>
      </p:sp>
    </p:spTree>
    <p:extLst>
      <p:ext uri="{BB962C8B-B14F-4D97-AF65-F5344CB8AC3E}">
        <p14:creationId xmlns:p14="http://schemas.microsoft.com/office/powerpoint/2010/main" val="4093606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1210108-0C15-437A-B5D7-F04884C63BBC}" type="datetimeFigureOut">
              <a:rPr lang="tr-TR" smtClean="0"/>
              <a:t>22.11.2017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E23EBFD-568B-48DC-8EF6-F140C3A5D634}" type="slidenum">
              <a:rPr lang="tr-TR" smtClean="0"/>
              <a:t>‹#›</a:t>
            </a:fld>
            <a:endParaRPr lang="tr-TR"/>
          </a:p>
        </p:txBody>
      </p:sp>
    </p:spTree>
    <p:extLst>
      <p:ext uri="{BB962C8B-B14F-4D97-AF65-F5344CB8AC3E}">
        <p14:creationId xmlns:p14="http://schemas.microsoft.com/office/powerpoint/2010/main" val="3865367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1210108-0C15-437A-B5D7-F04884C63BBC}" type="datetimeFigureOut">
              <a:rPr lang="tr-TR" smtClean="0"/>
              <a:t>22.11.2017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E23EBFD-568B-48DC-8EF6-F140C3A5D634}" type="slidenum">
              <a:rPr lang="tr-TR" smtClean="0"/>
              <a:t>‹#›</a:t>
            </a:fld>
            <a:endParaRPr lang="tr-TR"/>
          </a:p>
        </p:txBody>
      </p:sp>
    </p:spTree>
    <p:extLst>
      <p:ext uri="{BB962C8B-B14F-4D97-AF65-F5344CB8AC3E}">
        <p14:creationId xmlns:p14="http://schemas.microsoft.com/office/powerpoint/2010/main" val="1025292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210108-0C15-437A-B5D7-F04884C63BBC}" type="datetimeFigureOut">
              <a:rPr lang="tr-TR" smtClean="0"/>
              <a:t>22.11.2017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E23EBFD-568B-48DC-8EF6-F140C3A5D634}" type="slidenum">
              <a:rPr lang="tr-TR" smtClean="0"/>
              <a:t>‹#›</a:t>
            </a:fld>
            <a:endParaRPr lang="tr-TR"/>
          </a:p>
        </p:txBody>
      </p:sp>
    </p:spTree>
    <p:extLst>
      <p:ext uri="{BB962C8B-B14F-4D97-AF65-F5344CB8AC3E}">
        <p14:creationId xmlns:p14="http://schemas.microsoft.com/office/powerpoint/2010/main" val="2632037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1210108-0C15-437A-B5D7-F04884C63BBC}"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E23EBFD-568B-48DC-8EF6-F140C3A5D634}" type="slidenum">
              <a:rPr lang="tr-TR" smtClean="0"/>
              <a:t>‹#›</a:t>
            </a:fld>
            <a:endParaRPr lang="tr-TR"/>
          </a:p>
        </p:txBody>
      </p:sp>
    </p:spTree>
    <p:extLst>
      <p:ext uri="{BB962C8B-B14F-4D97-AF65-F5344CB8AC3E}">
        <p14:creationId xmlns:p14="http://schemas.microsoft.com/office/powerpoint/2010/main" val="25842441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1210108-0C15-437A-B5D7-F04884C63BBC}"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E23EBFD-568B-48DC-8EF6-F140C3A5D634}" type="slidenum">
              <a:rPr lang="tr-TR" smtClean="0"/>
              <a:t>‹#›</a:t>
            </a:fld>
            <a:endParaRPr lang="tr-TR"/>
          </a:p>
        </p:txBody>
      </p:sp>
    </p:spTree>
    <p:extLst>
      <p:ext uri="{BB962C8B-B14F-4D97-AF65-F5344CB8AC3E}">
        <p14:creationId xmlns:p14="http://schemas.microsoft.com/office/powerpoint/2010/main" val="1700216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1210108-0C15-437A-B5D7-F04884C63BBC}" type="datetimeFigureOut">
              <a:rPr lang="tr-TR" smtClean="0"/>
              <a:t>22.11.2017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E23EBFD-568B-48DC-8EF6-F140C3A5D634}" type="slidenum">
              <a:rPr lang="tr-TR" smtClean="0"/>
              <a:t>‹#›</a:t>
            </a:fld>
            <a:endParaRPr lang="tr-TR"/>
          </a:p>
        </p:txBody>
      </p:sp>
    </p:spTree>
    <p:extLst>
      <p:ext uri="{BB962C8B-B14F-4D97-AF65-F5344CB8AC3E}">
        <p14:creationId xmlns:p14="http://schemas.microsoft.com/office/powerpoint/2010/main" val="9350425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71055" y="706582"/>
            <a:ext cx="11033557" cy="942109"/>
          </a:xfrm>
        </p:spPr>
        <p:txBody>
          <a:bodyPr>
            <a:noAutofit/>
          </a:bodyPr>
          <a:lstStyle/>
          <a:p>
            <a:pPr algn="ctr"/>
            <a:r>
              <a:rPr lang="tr-TR" sz="3200" dirty="0">
                <a:solidFill>
                  <a:schemeClr val="tx1">
                    <a:lumMod val="65000"/>
                    <a:lumOff val="35000"/>
                  </a:schemeClr>
                </a:solidFill>
                <a:latin typeface="Arial" panose="020B0604020202020204" pitchFamily="34" charset="0"/>
                <a:cs typeface="Arial" panose="020B0604020202020204" pitchFamily="34" charset="0"/>
              </a:rPr>
              <a:t>İDARİ YARGIDA DAVA TÜRLERİ</a:t>
            </a:r>
            <a:br>
              <a:rPr lang="tr-TR" sz="3200" dirty="0">
                <a:solidFill>
                  <a:schemeClr val="tx1">
                    <a:lumMod val="65000"/>
                    <a:lumOff val="35000"/>
                  </a:schemeClr>
                </a:solidFill>
                <a:latin typeface="Arial" panose="020B0604020202020204" pitchFamily="34" charset="0"/>
                <a:cs typeface="Arial" panose="020B0604020202020204" pitchFamily="34" charset="0"/>
              </a:rPr>
            </a:br>
            <a:endParaRPr lang="tr-TR" sz="3200"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Alt Başlık 2"/>
          <p:cNvSpPr>
            <a:spLocks noGrp="1"/>
          </p:cNvSpPr>
          <p:nvPr>
            <p:ph idx="1"/>
          </p:nvPr>
        </p:nvSpPr>
        <p:spPr>
          <a:xfrm>
            <a:off x="590407" y="1648691"/>
            <a:ext cx="11033557" cy="4553477"/>
          </a:xfrm>
        </p:spPr>
        <p:txBody>
          <a:bodyPr>
            <a:normAutofit/>
          </a:bodyPr>
          <a:lstStyle/>
          <a:p>
            <a:endParaRPr lang="tr-TR"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İYUK Madde </a:t>
            </a:r>
            <a:r>
              <a:rPr lang="tr-TR" b="1" dirty="0" smtClean="0">
                <a:solidFill>
                  <a:schemeClr val="tx1">
                    <a:lumMod val="65000"/>
                    <a:lumOff val="35000"/>
                  </a:schemeClr>
                </a:solidFill>
                <a:latin typeface="Arial" panose="020B0604020202020204" pitchFamily="34" charset="0"/>
                <a:cs typeface="Arial" panose="020B0604020202020204" pitchFamily="34" charset="0"/>
              </a:rPr>
              <a:t>2</a:t>
            </a:r>
            <a:r>
              <a:rPr lang="tr-TR" dirty="0" smtClean="0">
                <a:solidFill>
                  <a:schemeClr val="tx1">
                    <a:lumMod val="65000"/>
                    <a:lumOff val="35000"/>
                  </a:schemeClr>
                </a:solidFill>
                <a:latin typeface="Arial" panose="020B0604020202020204" pitchFamily="34" charset="0"/>
                <a:cs typeface="Arial" panose="020B0604020202020204" pitchFamily="34" charset="0"/>
              </a:rPr>
              <a:t> </a:t>
            </a:r>
            <a:r>
              <a:rPr lang="tr-TR" dirty="0">
                <a:solidFill>
                  <a:schemeClr val="tx1">
                    <a:lumMod val="65000"/>
                    <a:lumOff val="35000"/>
                  </a:schemeClr>
                </a:solidFill>
                <a:latin typeface="Arial" panose="020B0604020202020204" pitchFamily="34" charset="0"/>
                <a:cs typeface="Arial" panose="020B0604020202020204" pitchFamily="34" charset="0"/>
              </a:rPr>
              <a:t>– 1. </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a:solidFill>
                  <a:schemeClr val="tx1">
                    <a:lumMod val="65000"/>
                    <a:lumOff val="35000"/>
                  </a:schemeClr>
                </a:solidFill>
                <a:latin typeface="Arial" panose="020B0604020202020204" pitchFamily="34" charset="0"/>
                <a:cs typeface="Arial" panose="020B0604020202020204" pitchFamily="34" charset="0"/>
              </a:rPr>
              <a:t>Değişik: 10/6/1994 - 4001/1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err="1" smtClean="0">
                <a:solidFill>
                  <a:schemeClr val="tx1">
                    <a:lumMod val="65000"/>
                    <a:lumOff val="35000"/>
                  </a:schemeClr>
                </a:solidFill>
                <a:latin typeface="Arial" panose="020B0604020202020204" pitchFamily="34" charset="0"/>
                <a:cs typeface="Arial" panose="020B0604020202020204" pitchFamily="34" charset="0"/>
              </a:rPr>
              <a:t>.</a:t>
            </a:r>
            <a:r>
              <a:rPr lang="tr-TR" i="1" dirty="0" smtClean="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İdari dava türleri şunlardır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a) (İptal: </a:t>
            </a:r>
            <a:r>
              <a:rPr lang="tr-TR" i="1" dirty="0" err="1">
                <a:solidFill>
                  <a:schemeClr val="tx1">
                    <a:lumMod val="65000"/>
                    <a:lumOff val="35000"/>
                  </a:schemeClr>
                </a:solidFill>
                <a:latin typeface="Arial" panose="020B0604020202020204" pitchFamily="34" charset="0"/>
                <a:cs typeface="Arial" panose="020B0604020202020204" pitchFamily="34" charset="0"/>
              </a:rPr>
              <a:t>Ana.Mah.nin</a:t>
            </a:r>
            <a:r>
              <a:rPr lang="tr-TR" i="1" dirty="0">
                <a:solidFill>
                  <a:schemeClr val="tx1">
                    <a:lumMod val="65000"/>
                    <a:lumOff val="35000"/>
                  </a:schemeClr>
                </a:solidFill>
                <a:latin typeface="Arial" panose="020B0604020202020204" pitchFamily="34" charset="0"/>
                <a:cs typeface="Arial" panose="020B0604020202020204" pitchFamily="34" charset="0"/>
              </a:rPr>
              <a:t> 21/9/1995 tarih ve E:1995/27, K:1995/47 sayılı kararı ile; Yeniden Düzenleme: 8/6/2000 - 4577/5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İdarî işlemler hakkında yetki, şekil, sebep, konu ve maksat yönlerinden biri ile hukuka aykırı olduklarından dolayı iptalleri için menfaatleri ihlâl edilenler tarafından açılan iptal davaları,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b</a:t>
            </a:r>
            <a:r>
              <a:rPr lang="tr-TR" i="1" dirty="0">
                <a:solidFill>
                  <a:schemeClr val="tx1">
                    <a:lumMod val="65000"/>
                    <a:lumOff val="35000"/>
                  </a:schemeClr>
                </a:solidFill>
                <a:latin typeface="Arial" panose="020B0604020202020204" pitchFamily="34" charset="0"/>
                <a:cs typeface="Arial" panose="020B0604020202020204" pitchFamily="34" charset="0"/>
              </a:rPr>
              <a:t>) İdari eylem ve işlemlerden dolayı kişisel hakları doğrudan </a:t>
            </a:r>
            <a:r>
              <a:rPr lang="tr-TR" i="1" dirty="0" err="1">
                <a:solidFill>
                  <a:schemeClr val="tx1">
                    <a:lumMod val="65000"/>
                    <a:lumOff val="35000"/>
                  </a:schemeClr>
                </a:solidFill>
                <a:latin typeface="Arial" panose="020B0604020202020204" pitchFamily="34" charset="0"/>
                <a:cs typeface="Arial" panose="020B0604020202020204" pitchFamily="34" charset="0"/>
              </a:rPr>
              <a:t>muhtel</a:t>
            </a:r>
            <a:r>
              <a:rPr lang="tr-TR" i="1" dirty="0">
                <a:solidFill>
                  <a:schemeClr val="tx1">
                    <a:lumMod val="65000"/>
                    <a:lumOff val="35000"/>
                  </a:schemeClr>
                </a:solidFill>
                <a:latin typeface="Arial" panose="020B0604020202020204" pitchFamily="34" charset="0"/>
                <a:cs typeface="Arial" panose="020B0604020202020204" pitchFamily="34" charset="0"/>
              </a:rPr>
              <a:t> olanlar tarafından açılan tam yargı davaları,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c</a:t>
            </a:r>
            <a:r>
              <a:rPr lang="tr-TR" i="1" dirty="0">
                <a:solidFill>
                  <a:schemeClr val="tx1">
                    <a:lumMod val="65000"/>
                    <a:lumOff val="35000"/>
                  </a:schemeClr>
                </a:solidFill>
                <a:latin typeface="Arial" panose="020B0604020202020204" pitchFamily="34" charset="0"/>
                <a:cs typeface="Arial" panose="020B0604020202020204" pitchFamily="34" charset="0"/>
              </a:rPr>
              <a:t>) (Değişik: 18/12/1999-4492/6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Tahkim yolu öngörülen imtiyaz şartlaşma ve sözleşmelerinden doğan uyuşmazlıklar hariç, kamu hizmetlerinden birinin yürütülmesi için yapılan her türlü idari sözleşmelerden dolayı taraflar arasında çıkan uyuşmazlıklara ilişkin davalar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74719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770364" y="354853"/>
            <a:ext cx="10700382" cy="5187566"/>
          </a:xfrm>
        </p:spPr>
        <p:txBody>
          <a:bodyPr>
            <a:normAutofit/>
          </a:bodyPr>
          <a:lstStyle/>
          <a:p>
            <a:pPr marL="285750" indent="-285750" algn="just">
              <a:buFont typeface="Wingdings 3" panose="05040102010807070707" pitchFamily="18" charset="2"/>
              <a:buChar char="´"/>
            </a:pPr>
            <a:r>
              <a:rPr lang="tr-TR" b="1" dirty="0" smtClean="0">
                <a:latin typeface="Arial" panose="020B0604020202020204" pitchFamily="34" charset="0"/>
                <a:cs typeface="Arial" panose="020B0604020202020204" pitchFamily="34" charset="0"/>
              </a:rPr>
              <a:t>İptal Davası</a:t>
            </a:r>
          </a:p>
          <a:p>
            <a:pPr algn="just"/>
            <a:r>
              <a:rPr lang="tr-TR" dirty="0" smtClean="0">
                <a:latin typeface="Arial" panose="020B0604020202020204" pitchFamily="34" charset="0"/>
                <a:cs typeface="Arial" panose="020B0604020202020204" pitchFamily="34" charset="0"/>
              </a:rPr>
              <a:t>- İdari </a:t>
            </a:r>
            <a:r>
              <a:rPr lang="tr-TR" dirty="0">
                <a:latin typeface="Arial" panose="020B0604020202020204" pitchFamily="34" charset="0"/>
                <a:cs typeface="Arial" panose="020B0604020202020204" pitchFamily="34" charset="0"/>
              </a:rPr>
              <a:t>yargıya </a:t>
            </a:r>
            <a:r>
              <a:rPr lang="tr-TR" dirty="0" smtClean="0">
                <a:latin typeface="Arial" panose="020B0604020202020204" pitchFamily="34" charset="0"/>
                <a:cs typeface="Arial" panose="020B0604020202020204" pitchFamily="34" charset="0"/>
              </a:rPr>
              <a:t>özgü, objektif bir davadır.</a:t>
            </a:r>
            <a:endParaRPr lang="tr-TR" dirty="0">
              <a:latin typeface="Arial" panose="020B0604020202020204" pitchFamily="34" charset="0"/>
              <a:cs typeface="Arial" panose="020B0604020202020204" pitchFamily="34" charset="0"/>
            </a:endParaRPr>
          </a:p>
          <a:p>
            <a:pPr algn="just"/>
            <a:r>
              <a:rPr lang="tr-TR" dirty="0" smtClean="0">
                <a:latin typeface="Arial" panose="020B0604020202020204" pitchFamily="34" charset="0"/>
                <a:cs typeface="Arial" panose="020B0604020202020204" pitchFamily="34" charset="0"/>
              </a:rPr>
              <a:t>- Konusu idari </a:t>
            </a:r>
            <a:r>
              <a:rPr lang="tr-TR" dirty="0">
                <a:latin typeface="Arial" panose="020B0604020202020204" pitchFamily="34" charset="0"/>
                <a:cs typeface="Arial" panose="020B0604020202020204" pitchFamily="34" charset="0"/>
              </a:rPr>
              <a:t>işlemler ve idari </a:t>
            </a:r>
            <a:r>
              <a:rPr lang="tr-TR" dirty="0" smtClean="0">
                <a:latin typeface="Arial" panose="020B0604020202020204" pitchFamily="34" charset="0"/>
                <a:cs typeface="Arial" panose="020B0604020202020204" pitchFamily="34" charset="0"/>
              </a:rPr>
              <a:t>sözleşmelerdir.</a:t>
            </a:r>
            <a:endParaRPr lang="tr-TR" dirty="0">
              <a:latin typeface="Arial" panose="020B0604020202020204" pitchFamily="34" charset="0"/>
              <a:cs typeface="Arial" panose="020B0604020202020204" pitchFamily="34" charset="0"/>
            </a:endParaRPr>
          </a:p>
          <a:p>
            <a:pPr algn="just"/>
            <a:r>
              <a:rPr lang="tr-TR" dirty="0" smtClean="0">
                <a:latin typeface="Arial" panose="020B0604020202020204" pitchFamily="34" charset="0"/>
                <a:cs typeface="Arial" panose="020B0604020202020204" pitchFamily="34" charset="0"/>
              </a:rPr>
              <a:t>- Talep, işlemin iptali / hukuki varlığına geçmişe dönük olarak son verilmesidir.</a:t>
            </a:r>
            <a:endParaRPr lang="tr-TR" dirty="0">
              <a:latin typeface="Arial" panose="020B0604020202020204" pitchFamily="34" charset="0"/>
              <a:cs typeface="Arial" panose="020B0604020202020204" pitchFamily="34" charset="0"/>
            </a:endParaRPr>
          </a:p>
          <a:p>
            <a:pPr algn="just"/>
            <a:r>
              <a:rPr lang="tr-TR" dirty="0" smtClean="0">
                <a:latin typeface="Arial" panose="020B0604020202020204" pitchFamily="34" charset="0"/>
                <a:cs typeface="Arial" panose="020B0604020202020204" pitchFamily="34" charset="0"/>
              </a:rPr>
              <a:t>- İşlemin </a:t>
            </a:r>
            <a:r>
              <a:rPr lang="tr-TR" dirty="0">
                <a:latin typeface="Arial" panose="020B0604020202020204" pitchFamily="34" charset="0"/>
                <a:cs typeface="Arial" panose="020B0604020202020204" pitchFamily="34" charset="0"/>
              </a:rPr>
              <a:t>hukuka </a:t>
            </a:r>
            <a:r>
              <a:rPr lang="tr-TR" dirty="0" smtClean="0">
                <a:latin typeface="Arial" panose="020B0604020202020204" pitchFamily="34" charset="0"/>
                <a:cs typeface="Arial" panose="020B0604020202020204" pitchFamily="34" charset="0"/>
              </a:rPr>
              <a:t>aykırı olduğu, hukuka </a:t>
            </a:r>
            <a:r>
              <a:rPr lang="tr-TR" dirty="0">
                <a:latin typeface="Arial" panose="020B0604020202020204" pitchFamily="34" charset="0"/>
                <a:cs typeface="Arial" panose="020B0604020202020204" pitchFamily="34" charset="0"/>
              </a:rPr>
              <a:t>uygunluk karinesinin </a:t>
            </a:r>
            <a:r>
              <a:rPr lang="tr-TR" dirty="0" smtClean="0">
                <a:latin typeface="Arial" panose="020B0604020202020204" pitchFamily="34" charset="0"/>
                <a:cs typeface="Arial" panose="020B0604020202020204" pitchFamily="34" charset="0"/>
              </a:rPr>
              <a:t>çürütülmesi gerektiği iddiasıyla açılır.</a:t>
            </a:r>
            <a:endParaRPr lang="tr-TR" dirty="0">
              <a:latin typeface="Arial" panose="020B0604020202020204" pitchFamily="34" charset="0"/>
              <a:cs typeface="Arial" panose="020B0604020202020204" pitchFamily="34" charset="0"/>
            </a:endParaRPr>
          </a:p>
          <a:p>
            <a:pPr algn="just"/>
            <a:r>
              <a:rPr lang="tr-TR" dirty="0" smtClean="0">
                <a:latin typeface="Arial" panose="020B0604020202020204" pitchFamily="34" charset="0"/>
                <a:cs typeface="Arial" panose="020B0604020202020204" pitchFamily="34" charset="0"/>
              </a:rPr>
              <a:t>- Sonuç</a:t>
            </a:r>
            <a:r>
              <a:rPr lang="tr-TR" dirty="0">
                <a:latin typeface="Arial" panose="020B0604020202020204" pitchFamily="34" charset="0"/>
                <a:cs typeface="Arial" panose="020B0604020202020204" pitchFamily="34" charset="0"/>
              </a:rPr>
              <a:t>: İşlemin yapıldığı andan itibaren hükümsüz hale </a:t>
            </a:r>
            <a:r>
              <a:rPr lang="tr-TR" dirty="0" smtClean="0">
                <a:latin typeface="Arial" panose="020B0604020202020204" pitchFamily="34" charset="0"/>
                <a:cs typeface="Arial" panose="020B0604020202020204" pitchFamily="34" charset="0"/>
              </a:rPr>
              <a:t>gelmesi, hukuka </a:t>
            </a:r>
            <a:r>
              <a:rPr lang="tr-TR" dirty="0">
                <a:latin typeface="Arial" panose="020B0604020202020204" pitchFamily="34" charset="0"/>
                <a:cs typeface="Arial" panose="020B0604020202020204" pitchFamily="34" charset="0"/>
              </a:rPr>
              <a:t>uygunluk karinesi ortadan </a:t>
            </a:r>
            <a:r>
              <a:rPr lang="tr-TR" dirty="0" smtClean="0">
                <a:latin typeface="Arial" panose="020B0604020202020204" pitchFamily="34" charset="0"/>
                <a:cs typeface="Arial" panose="020B0604020202020204" pitchFamily="34" charset="0"/>
              </a:rPr>
              <a:t>kalkmasıdır.</a:t>
            </a:r>
          </a:p>
          <a:p>
            <a:pPr algn="just"/>
            <a:r>
              <a:rPr lang="tr-TR" b="1" dirty="0" smtClean="0">
                <a:latin typeface="Arial" panose="020B0604020202020204" pitchFamily="34" charset="0"/>
                <a:cs typeface="Arial" panose="020B0604020202020204" pitchFamily="34" charset="0"/>
              </a:rPr>
              <a:t>(D</a:t>
            </a:r>
            <a:r>
              <a:rPr lang="tr-TR" b="1" dirty="0">
                <a:latin typeface="Arial" panose="020B0604020202020204" pitchFamily="34" charset="0"/>
                <a:cs typeface="Arial" panose="020B0604020202020204" pitchFamily="34" charset="0"/>
              </a:rPr>
              <a:t>. 5D, ,</a:t>
            </a:r>
            <a:r>
              <a:rPr lang="it-IT" b="1" dirty="0">
                <a:latin typeface="Arial" panose="020B0604020202020204" pitchFamily="34" charset="0"/>
                <a:cs typeface="Arial" panose="020B0604020202020204" pitchFamily="34" charset="0"/>
              </a:rPr>
              <a:t>E. 2015/6106</a:t>
            </a:r>
            <a:r>
              <a:rPr lang="tr-TR" b="1" dirty="0">
                <a:latin typeface="Arial" panose="020B0604020202020204" pitchFamily="34" charset="0"/>
                <a:cs typeface="Arial" panose="020B0604020202020204" pitchFamily="34" charset="0"/>
              </a:rPr>
              <a:t>, </a:t>
            </a:r>
            <a:r>
              <a:rPr lang="it-IT" b="1" dirty="0">
                <a:latin typeface="Arial" panose="020B0604020202020204" pitchFamily="34" charset="0"/>
                <a:cs typeface="Arial" panose="020B0604020202020204" pitchFamily="34" charset="0"/>
              </a:rPr>
              <a:t>K. 2016/311</a:t>
            </a:r>
            <a:r>
              <a:rPr lang="tr-TR" b="1" dirty="0">
                <a:latin typeface="Arial" panose="020B0604020202020204" pitchFamily="34" charset="0"/>
                <a:cs typeface="Arial" panose="020B0604020202020204" pitchFamily="34" charset="0"/>
              </a:rPr>
              <a:t>, </a:t>
            </a:r>
            <a:r>
              <a:rPr lang="it-IT" b="1" dirty="0">
                <a:latin typeface="Arial" panose="020B0604020202020204" pitchFamily="34" charset="0"/>
                <a:cs typeface="Arial" panose="020B0604020202020204" pitchFamily="34" charset="0"/>
              </a:rPr>
              <a:t>T. 28.1.2016</a:t>
            </a:r>
            <a:r>
              <a:rPr lang="tr-TR" b="1" dirty="0" smtClean="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a:t>
            </a:r>
            <a:r>
              <a:rPr lang="tr-TR" i="1" dirty="0" smtClean="0">
                <a:latin typeface="Arial" panose="020B0604020202020204" pitchFamily="34" charset="0"/>
                <a:cs typeface="Arial" panose="020B0604020202020204" pitchFamily="34" charset="0"/>
              </a:rPr>
              <a:t>Bir </a:t>
            </a:r>
            <a:r>
              <a:rPr lang="tr-TR" i="1" dirty="0">
                <a:latin typeface="Arial" panose="020B0604020202020204" pitchFamily="34" charset="0"/>
                <a:cs typeface="Arial" panose="020B0604020202020204" pitchFamily="34" charset="0"/>
              </a:rPr>
              <a:t>idari işlemin yargı kararıyla iptal edilmesinin, işlemi yapıldığı andan başlayarak ortadan kaldırdığı, bu özelliği sebebiyle geriye yürüyen sonuçlar doğurduğu; başka bir anlatımla, işlemin kurulduğu tarihten önceki hukuki durumun geçerliğini sağladığı İdare Hukukunun bilinen </a:t>
            </a:r>
            <a:r>
              <a:rPr lang="tr-TR" i="1" dirty="0" smtClean="0">
                <a:latin typeface="Arial" panose="020B0604020202020204" pitchFamily="34" charset="0"/>
                <a:cs typeface="Arial" panose="020B0604020202020204" pitchFamily="34" charset="0"/>
              </a:rPr>
              <a:t>ilkelerindendir.»</a:t>
            </a:r>
            <a:endParaRPr lang="tr-TR" dirty="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337481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806221" y="778933"/>
            <a:ext cx="9698391" cy="5124730"/>
          </a:xfrm>
        </p:spPr>
        <p:txBody>
          <a:bodyPr>
            <a:normAutofit lnSpcReduction="10000"/>
          </a:bodyPr>
          <a:lstStyle/>
          <a:p>
            <a:pPr marL="285750" indent="-285750" algn="just">
              <a:buFontTx/>
              <a:buChar char="-"/>
            </a:pPr>
            <a:r>
              <a:rPr lang="tr-TR" dirty="0">
                <a:latin typeface="Arial" panose="020B0604020202020204" pitchFamily="34" charset="0"/>
                <a:cs typeface="Arial" panose="020B0604020202020204" pitchFamily="34" charset="0"/>
              </a:rPr>
              <a:t>Koşul: Menfaat ihlali. </a:t>
            </a:r>
          </a:p>
          <a:p>
            <a:pPr algn="just"/>
            <a:r>
              <a:rPr lang="tr-TR" b="1" dirty="0">
                <a:latin typeface="Arial" panose="020B0604020202020204" pitchFamily="34" charset="0"/>
                <a:cs typeface="Arial" panose="020B0604020202020204" pitchFamily="34" charset="0"/>
              </a:rPr>
              <a:t>(D.8D, E. 2015/ 12741, K. 2016/7047, T. 28.6.2016</a:t>
            </a:r>
            <a:r>
              <a:rPr lang="tr-TR" b="1" dirty="0" smtClean="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a:t>
            </a:r>
            <a:r>
              <a:rPr lang="tr-TR" i="1" dirty="0" smtClean="0">
                <a:latin typeface="Arial" panose="020B0604020202020204" pitchFamily="34" charset="0"/>
                <a:cs typeface="Arial" panose="020B0604020202020204" pitchFamily="34" charset="0"/>
              </a:rPr>
              <a:t>2577 </a:t>
            </a:r>
            <a:r>
              <a:rPr lang="tr-TR" i="1" dirty="0">
                <a:latin typeface="Arial" panose="020B0604020202020204" pitchFamily="34" charset="0"/>
                <a:cs typeface="Arial" panose="020B0604020202020204" pitchFamily="34" charset="0"/>
              </a:rPr>
              <a:t>Sayılı İdari Yargılama Usulü Kanunu'nun 2. maddesinin 1. fıkrasının (a) bendinde, idari işlemler hakkında; yetki, şekil, sebep, konu ve maksat yönlerinden biri ile hukuka aykırı olduklarından dolayı iptalleri için menfaatleri ihlal edilenler tarafından açılan davalar iptal davaları olarak tanımlanmış; idarenin hukuka uygun davranmasını sağlayan en önemli denetim araçlarından olmakla birlikte her idari işleme karşı herkes tarafından iptal davası açılmasının idari işlemlerde istikrarsızlığa neden olmaması ve idarenin işleyişinin bu yüzden olumsuz etkilenmemesi için, davaya konu edilecek işlem ile dava açacak kişi arasında belli ölçüler içinde menfaat ilişkisi bulunmasını öngören yasa koyucu, iptal davaları için menfaat ihlalini, </a:t>
            </a:r>
            <a:r>
              <a:rPr lang="tr-TR" i="1" dirty="0" err="1">
                <a:latin typeface="Arial" panose="020B0604020202020204" pitchFamily="34" charset="0"/>
                <a:cs typeface="Arial" panose="020B0604020202020204" pitchFamily="34" charset="0"/>
              </a:rPr>
              <a:t>subjektif</a:t>
            </a:r>
            <a:r>
              <a:rPr lang="tr-TR" i="1" dirty="0">
                <a:latin typeface="Arial" panose="020B0604020202020204" pitchFamily="34" charset="0"/>
                <a:cs typeface="Arial" panose="020B0604020202020204" pitchFamily="34" charset="0"/>
              </a:rPr>
              <a:t> ehliyet koşulu olarak </a:t>
            </a:r>
            <a:r>
              <a:rPr lang="tr-TR" i="1" dirty="0" smtClean="0">
                <a:latin typeface="Arial" panose="020B0604020202020204" pitchFamily="34" charset="0"/>
                <a:cs typeface="Arial" panose="020B0604020202020204" pitchFamily="34" charset="0"/>
              </a:rPr>
              <a:t>getirmiştir</a:t>
            </a:r>
            <a:r>
              <a:rPr lang="tr-TR" dirty="0" smtClean="0">
                <a:latin typeface="Arial" panose="020B0604020202020204" pitchFamily="34" charset="0"/>
                <a:cs typeface="Arial" panose="020B0604020202020204" pitchFamily="34" charset="0"/>
              </a:rPr>
              <a:t>.»</a:t>
            </a:r>
            <a:endParaRPr lang="tr-TR" dirty="0">
              <a:latin typeface="Arial" panose="020B0604020202020204" pitchFamily="34" charset="0"/>
              <a:cs typeface="Arial" panose="020B0604020202020204" pitchFamily="34" charset="0"/>
            </a:endParaRPr>
          </a:p>
          <a:p>
            <a:pPr algn="just"/>
            <a:r>
              <a:rPr lang="tr-TR" dirty="0" smtClean="0">
                <a:latin typeface="Arial" panose="020B0604020202020204" pitchFamily="34" charset="0"/>
                <a:cs typeface="Arial" panose="020B0604020202020204" pitchFamily="34" charset="0"/>
              </a:rPr>
              <a:t>- Hukukilik </a:t>
            </a:r>
            <a:r>
              <a:rPr lang="tr-TR" dirty="0">
                <a:latin typeface="Arial" panose="020B0604020202020204" pitchFamily="34" charset="0"/>
                <a:cs typeface="Arial" panose="020B0604020202020204" pitchFamily="34" charset="0"/>
              </a:rPr>
              <a:t>denetimi yapılır, yerindelik </a:t>
            </a:r>
            <a:r>
              <a:rPr lang="tr-TR" dirty="0" smtClean="0">
                <a:latin typeface="Arial" panose="020B0604020202020204" pitchFamily="34" charset="0"/>
                <a:cs typeface="Arial" panose="020B0604020202020204" pitchFamily="34" charset="0"/>
              </a:rPr>
              <a:t>denetimi yapılamaz.</a:t>
            </a:r>
            <a:endParaRPr lang="tr-TR" dirty="0">
              <a:latin typeface="Arial" panose="020B0604020202020204" pitchFamily="34" charset="0"/>
              <a:cs typeface="Arial" panose="020B0604020202020204" pitchFamily="34" charset="0"/>
            </a:endParaRPr>
          </a:p>
          <a:p>
            <a:pPr algn="just"/>
            <a:r>
              <a:rPr lang="tr-TR" dirty="0" smtClean="0">
                <a:latin typeface="Arial" panose="020B0604020202020204" pitchFamily="34" charset="0"/>
                <a:cs typeface="Arial" panose="020B0604020202020204" pitchFamily="34" charset="0"/>
              </a:rPr>
              <a:t>- İkili </a:t>
            </a:r>
            <a:r>
              <a:rPr lang="tr-TR" dirty="0">
                <a:latin typeface="Arial" panose="020B0604020202020204" pitchFamily="34" charset="0"/>
                <a:cs typeface="Arial" panose="020B0604020202020204" pitchFamily="34" charset="0"/>
              </a:rPr>
              <a:t>işlevi vardır: idarenin denetimi ve davacının korunması</a:t>
            </a:r>
            <a:r>
              <a:rPr lang="tr-TR" dirty="0" smtClean="0">
                <a:latin typeface="Arial" panose="020B0604020202020204" pitchFamily="34" charset="0"/>
                <a:cs typeface="Arial" panose="020B0604020202020204" pitchFamily="34" charset="0"/>
              </a:rPr>
              <a:t>.</a:t>
            </a:r>
          </a:p>
          <a:p>
            <a:pPr algn="just"/>
            <a:r>
              <a:rPr lang="tr-TR" b="1" dirty="0" smtClean="0">
                <a:latin typeface="Arial" panose="020B0604020202020204" pitchFamily="34" charset="0"/>
                <a:cs typeface="Arial" panose="020B0604020202020204" pitchFamily="34" charset="0"/>
              </a:rPr>
              <a:t>(AYM, E. 1990/40, K. 1991/33, T. 1.10.1991): </a:t>
            </a:r>
            <a:r>
              <a:rPr lang="tr-TR" dirty="0" smtClean="0">
                <a:latin typeface="Arial" panose="020B0604020202020204" pitchFamily="34" charset="0"/>
                <a:cs typeface="Arial" panose="020B0604020202020204" pitchFamily="34" charset="0"/>
              </a:rPr>
              <a:t>«</a:t>
            </a:r>
            <a:r>
              <a:rPr lang="tr-TR" i="1" dirty="0" smtClean="0">
                <a:latin typeface="Arial" panose="020B0604020202020204" pitchFamily="34" charset="0"/>
                <a:cs typeface="Arial" panose="020B0604020202020204" pitchFamily="34" charset="0"/>
              </a:rPr>
              <a:t>Yönetsel </a:t>
            </a:r>
            <a:r>
              <a:rPr lang="tr-TR" i="1" dirty="0">
                <a:latin typeface="Arial" panose="020B0604020202020204" pitchFamily="34" charset="0"/>
                <a:cs typeface="Arial" panose="020B0604020202020204" pitchFamily="34" charset="0"/>
              </a:rPr>
              <a:t>işlemlerin hukuka uygunluğunun denetiminde iptal davası yolu asıldır. İptal davaları, kişilerin kendi yararlarına sonuç almalarını amaçlamakla birlikte genelde hukuka uygunluğu sağlayarak kamu yararını gerçekleştirir</a:t>
            </a:r>
            <a:r>
              <a:rPr lang="tr-TR" i="1" dirty="0" smtClean="0">
                <a:latin typeface="Arial" panose="020B0604020202020204" pitchFamily="34" charset="0"/>
                <a:cs typeface="Arial" panose="020B0604020202020204" pitchFamily="34" charset="0"/>
              </a:rPr>
              <a:t>.»</a:t>
            </a:r>
            <a:endParaRPr lang="tr-TR" i="1"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 Esas olarak yargılanan idare değil </a:t>
            </a:r>
            <a:r>
              <a:rPr lang="tr-TR" dirty="0" smtClean="0">
                <a:latin typeface="Arial" panose="020B0604020202020204" pitchFamily="34" charset="0"/>
                <a:cs typeface="Arial" panose="020B0604020202020204" pitchFamily="34" charset="0"/>
              </a:rPr>
              <a:t>işlemdir</a:t>
            </a:r>
            <a:r>
              <a:rPr lang="tr-TR" dirty="0">
                <a:latin typeface="Arial" panose="020B0604020202020204" pitchFamily="34" charset="0"/>
                <a:cs typeface="Arial" panose="020B0604020202020204" pitchFamily="34" charset="0"/>
              </a:rPr>
              <a:t>.</a:t>
            </a:r>
            <a:endParaRPr lang="tr-TR" dirty="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027042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884217" y="716097"/>
            <a:ext cx="9620395" cy="5187566"/>
          </a:xfrm>
        </p:spPr>
        <p:txBody>
          <a:bodyPr>
            <a:normAutofit lnSpcReduction="10000"/>
          </a:bodyPr>
          <a:lstStyle/>
          <a:p>
            <a:pPr marL="285750" indent="-285750" algn="just">
              <a:buFont typeface="Wingdings 3" panose="05040102010807070707" pitchFamily="18" charset="2"/>
              <a:buChar char="´"/>
            </a:pPr>
            <a:r>
              <a:rPr lang="tr-TR" b="1" dirty="0" smtClean="0">
                <a:latin typeface="Arial" panose="020B0604020202020204" pitchFamily="34" charset="0"/>
                <a:cs typeface="Arial" panose="020B0604020202020204" pitchFamily="34" charset="0"/>
              </a:rPr>
              <a:t>Tam Yargı Davası</a:t>
            </a:r>
          </a:p>
          <a:p>
            <a:pPr algn="just"/>
            <a:r>
              <a:rPr lang="tr-TR" dirty="0" smtClean="0">
                <a:latin typeface="Arial" panose="020B0604020202020204" pitchFamily="34" charset="0"/>
                <a:cs typeface="Arial" panose="020B0604020202020204" pitchFamily="34" charset="0"/>
              </a:rPr>
              <a:t>- Konusu; idari işlem, eylem ve sözleşmelerdir.</a:t>
            </a:r>
          </a:p>
          <a:p>
            <a:pPr algn="just"/>
            <a:r>
              <a:rPr lang="tr-TR" dirty="0" smtClean="0">
                <a:latin typeface="Arial" panose="020B0604020202020204" pitchFamily="34" charset="0"/>
                <a:cs typeface="Arial" panose="020B0604020202020204" pitchFamily="34" charset="0"/>
              </a:rPr>
              <a:t>- Talep, hak ihlallerinin giderilmesi ve uğranılan zararın tazminidir.</a:t>
            </a:r>
          </a:p>
          <a:p>
            <a:pPr algn="just"/>
            <a:r>
              <a:rPr lang="tr-TR" dirty="0" smtClean="0">
                <a:latin typeface="Arial" panose="020B0604020202020204" pitchFamily="34" charset="0"/>
                <a:cs typeface="Arial" panose="020B0604020202020204" pitchFamily="34" charset="0"/>
              </a:rPr>
              <a:t>- İdarenin bir işlemi veya eylemiyle kişisel hakkı ihlal ettiği iddiasıyla açılır.</a:t>
            </a:r>
          </a:p>
          <a:p>
            <a:pPr algn="just"/>
            <a:r>
              <a:rPr lang="tr-TR" dirty="0" smtClean="0">
                <a:latin typeface="Arial" panose="020B0604020202020204" pitchFamily="34" charset="0"/>
                <a:cs typeface="Arial" panose="020B0604020202020204" pitchFamily="34" charset="0"/>
              </a:rPr>
              <a:t>- Sonuç, davacının uğradığı maddi ve/veya manevi zararın tazminidir.</a:t>
            </a:r>
          </a:p>
          <a:p>
            <a:pPr algn="just"/>
            <a:r>
              <a:rPr lang="tr-TR" dirty="0" smtClean="0">
                <a:latin typeface="Arial" panose="020B0604020202020204" pitchFamily="34" charset="0"/>
                <a:cs typeface="Arial" panose="020B0604020202020204" pitchFamily="34" charset="0"/>
              </a:rPr>
              <a:t>- Koşul, kişisel hakkın doğrudan </a:t>
            </a:r>
            <a:r>
              <a:rPr lang="tr-TR" dirty="0" err="1" smtClean="0">
                <a:latin typeface="Arial" panose="020B0604020202020204" pitchFamily="34" charset="0"/>
                <a:cs typeface="Arial" panose="020B0604020202020204" pitchFamily="34" charset="0"/>
              </a:rPr>
              <a:t>muhtel</a:t>
            </a:r>
            <a:r>
              <a:rPr lang="tr-TR" dirty="0" smtClean="0">
                <a:latin typeface="Arial" panose="020B0604020202020204" pitchFamily="34" charset="0"/>
                <a:cs typeface="Arial" panose="020B0604020202020204" pitchFamily="34" charset="0"/>
              </a:rPr>
              <a:t> olmasıdır. </a:t>
            </a:r>
          </a:p>
          <a:p>
            <a:pPr algn="just"/>
            <a:r>
              <a:rPr lang="tr-TR" dirty="0" smtClean="0">
                <a:latin typeface="Arial" panose="020B0604020202020204" pitchFamily="34" charset="0"/>
                <a:cs typeface="Arial" panose="020B0604020202020204" pitchFamily="34" charset="0"/>
              </a:rPr>
              <a:t>- Esas işlevi davacının yargısal korunmasıdır.</a:t>
            </a:r>
          </a:p>
          <a:p>
            <a:pPr algn="just"/>
            <a:endParaRPr lang="tr-TR" dirty="0" smtClean="0">
              <a:latin typeface="Arial" panose="020B0604020202020204" pitchFamily="34" charset="0"/>
              <a:cs typeface="Arial" panose="020B0604020202020204" pitchFamily="34" charset="0"/>
            </a:endParaRPr>
          </a:p>
          <a:p>
            <a:pPr algn="just"/>
            <a:r>
              <a:rPr lang="tr-TR" b="1" dirty="0">
                <a:latin typeface="Arial" panose="020B0604020202020204" pitchFamily="34" charset="0"/>
                <a:cs typeface="Arial" panose="020B0604020202020204" pitchFamily="34" charset="0"/>
              </a:rPr>
              <a:t>(D.15D, E. 2013/10674, K. 2017/1368, T. 23.3.2017</a:t>
            </a:r>
            <a:r>
              <a:rPr lang="tr-TR" b="1" dirty="0" smtClean="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a:t>
            </a:r>
            <a:r>
              <a:rPr lang="tr-TR" i="1" dirty="0" smtClean="0">
                <a:latin typeface="Arial" panose="020B0604020202020204" pitchFamily="34" charset="0"/>
                <a:cs typeface="Arial" panose="020B0604020202020204" pitchFamily="34" charset="0"/>
              </a:rPr>
              <a:t>Türkiye </a:t>
            </a:r>
            <a:r>
              <a:rPr lang="tr-TR" i="1" dirty="0">
                <a:latin typeface="Arial" panose="020B0604020202020204" pitchFamily="34" charset="0"/>
                <a:cs typeface="Arial" panose="020B0604020202020204" pitchFamily="34" charset="0"/>
              </a:rPr>
              <a:t>Cumhuriyeti Anayasası'nın 125. maddesinin son fıkrasında yer alan "İdare, kendi eylem ve işlemlerinden doğan zararı ödemekle yükümlüdür." hükmüyle Türk Hukukunda idarenin malî sorumluluğu ilkesi kabul edilmiş, 2577 Sayılı İdarî Yargılama </a:t>
            </a:r>
            <a:r>
              <a:rPr lang="tr-TR" i="1" dirty="0" err="1">
                <a:latin typeface="Arial" panose="020B0604020202020204" pitchFamily="34" charset="0"/>
                <a:cs typeface="Arial" panose="020B0604020202020204" pitchFamily="34" charset="0"/>
              </a:rPr>
              <a:t>Usûlü</a:t>
            </a:r>
            <a:r>
              <a:rPr lang="tr-TR" i="1" dirty="0">
                <a:latin typeface="Arial" panose="020B0604020202020204" pitchFamily="34" charset="0"/>
                <a:cs typeface="Arial" panose="020B0604020202020204" pitchFamily="34" charset="0"/>
              </a:rPr>
              <a:t> Kanunu'nun 2/1-b maddesinde de, idarî işlem ve eylemlerden dolayı kişisel hakları doğrudan </a:t>
            </a:r>
            <a:r>
              <a:rPr lang="tr-TR" i="1" dirty="0" err="1">
                <a:latin typeface="Arial" panose="020B0604020202020204" pitchFamily="34" charset="0"/>
                <a:cs typeface="Arial" panose="020B0604020202020204" pitchFamily="34" charset="0"/>
              </a:rPr>
              <a:t>muhtel</a:t>
            </a:r>
            <a:r>
              <a:rPr lang="tr-TR" i="1" dirty="0">
                <a:latin typeface="Arial" panose="020B0604020202020204" pitchFamily="34" charset="0"/>
                <a:cs typeface="Arial" panose="020B0604020202020204" pitchFamily="34" charset="0"/>
              </a:rPr>
              <a:t> olanlar tarafından idarî bir dava türü olan tam yargı davasının açılabileceği belirtilmiş, bu sorumluluğa dair hukuksal esaslar ise öğreti ve yargı içtihatlarıyla geliştirilmiştir</a:t>
            </a:r>
            <a:r>
              <a:rPr lang="tr-TR" dirty="0" smtClean="0">
                <a:latin typeface="Arial" panose="020B0604020202020204" pitchFamily="34" charset="0"/>
                <a:cs typeface="Arial" panose="020B0604020202020204" pitchFamily="34" charset="0"/>
              </a:rPr>
              <a:t>.»</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286111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690254" y="1090170"/>
            <a:ext cx="9717377" cy="3842048"/>
          </a:xfrm>
        </p:spPr>
        <p:txBody>
          <a:bodyPr>
            <a:normAutofit/>
          </a:bodyPr>
          <a:lstStyle/>
          <a:p>
            <a:pPr marL="285750" indent="-285750" algn="just">
              <a:buFont typeface="Wingdings 3" panose="05040102010807070707" pitchFamily="18" charset="2"/>
              <a:buChar char="´"/>
            </a:pPr>
            <a:r>
              <a:rPr lang="tr-TR" b="1" dirty="0" smtClean="0">
                <a:latin typeface="Arial" panose="020B0604020202020204" pitchFamily="34" charset="0"/>
                <a:cs typeface="Arial" panose="020B0604020202020204" pitchFamily="34" charset="0"/>
              </a:rPr>
              <a:t>İdari Eylemden Doğan Tam Yargı Davası</a:t>
            </a:r>
          </a:p>
          <a:p>
            <a:pPr algn="just"/>
            <a:r>
              <a:rPr lang="tr-TR" b="1" dirty="0">
                <a:latin typeface="Arial" panose="020B0604020202020204" pitchFamily="34" charset="0"/>
                <a:cs typeface="Arial" panose="020B0604020202020204" pitchFamily="34" charset="0"/>
              </a:rPr>
              <a:t>İYUK Madde </a:t>
            </a:r>
            <a:r>
              <a:rPr lang="tr-TR" b="1" dirty="0" smtClean="0">
                <a:latin typeface="Arial" panose="020B0604020202020204" pitchFamily="34" charset="0"/>
                <a:cs typeface="Arial" panose="020B0604020202020204" pitchFamily="34" charset="0"/>
              </a:rPr>
              <a:t>13</a:t>
            </a:r>
            <a:r>
              <a:rPr lang="tr-TR" dirty="0" smtClean="0">
                <a:latin typeface="Arial" panose="020B0604020202020204" pitchFamily="34" charset="0"/>
                <a:cs typeface="Arial" panose="020B0604020202020204" pitchFamily="34" charset="0"/>
              </a:rPr>
              <a:t> </a:t>
            </a:r>
            <a:r>
              <a:rPr lang="tr-TR" b="1" dirty="0">
                <a:latin typeface="Arial" panose="020B0604020202020204" pitchFamily="34" charset="0"/>
                <a:cs typeface="Arial" panose="020B0604020202020204" pitchFamily="34" charset="0"/>
              </a:rPr>
              <a:t>–</a:t>
            </a:r>
            <a:r>
              <a:rPr lang="tr-TR" dirty="0">
                <a:latin typeface="Arial" panose="020B0604020202020204" pitchFamily="34" charset="0"/>
                <a:cs typeface="Arial" panose="020B0604020202020204" pitchFamily="34" charset="0"/>
              </a:rPr>
              <a:t> </a:t>
            </a:r>
            <a:r>
              <a:rPr lang="tr-TR" i="1" dirty="0">
                <a:latin typeface="Arial" panose="020B0604020202020204" pitchFamily="34" charset="0"/>
                <a:cs typeface="Arial" panose="020B0604020202020204" pitchFamily="34" charset="0"/>
              </a:rPr>
              <a:t>1. İdari eylemlerden hakları ihlal edilmiş olanların idari dava açmadan </a:t>
            </a:r>
            <a:r>
              <a:rPr lang="tr-TR" i="1" dirty="0" smtClean="0">
                <a:latin typeface="Arial" panose="020B0604020202020204" pitchFamily="34" charset="0"/>
                <a:cs typeface="Arial" panose="020B0604020202020204" pitchFamily="34" charset="0"/>
              </a:rPr>
              <a:t>önce, bu </a:t>
            </a:r>
            <a:r>
              <a:rPr lang="tr-TR" i="1" dirty="0">
                <a:latin typeface="Arial" panose="020B0604020202020204" pitchFamily="34" charset="0"/>
                <a:cs typeface="Arial" panose="020B0604020202020204" pitchFamily="34" charset="0"/>
              </a:rPr>
              <a:t>eylemleri yazılı bildirim üzerine veya başka </a:t>
            </a:r>
            <a:r>
              <a:rPr lang="tr-TR" i="1" dirty="0" err="1">
                <a:latin typeface="Arial" panose="020B0604020202020204" pitchFamily="34" charset="0"/>
                <a:cs typeface="Arial" panose="020B0604020202020204" pitchFamily="34" charset="0"/>
              </a:rPr>
              <a:t>süretle</a:t>
            </a:r>
            <a:r>
              <a:rPr lang="tr-TR" i="1" dirty="0">
                <a:latin typeface="Arial" panose="020B0604020202020204" pitchFamily="34" charset="0"/>
                <a:cs typeface="Arial" panose="020B0604020202020204" pitchFamily="34" charset="0"/>
              </a:rPr>
              <a:t> öğrendikleri tarihten itibaren bir yıl ve </a:t>
            </a:r>
            <a:r>
              <a:rPr lang="tr-TR" i="1" dirty="0" smtClean="0">
                <a:latin typeface="Arial" panose="020B0604020202020204" pitchFamily="34" charset="0"/>
                <a:cs typeface="Arial" panose="020B0604020202020204" pitchFamily="34" charset="0"/>
              </a:rPr>
              <a:t>her halde </a:t>
            </a:r>
            <a:r>
              <a:rPr lang="tr-TR" i="1" dirty="0">
                <a:latin typeface="Arial" panose="020B0604020202020204" pitchFamily="34" charset="0"/>
                <a:cs typeface="Arial" panose="020B0604020202020204" pitchFamily="34" charset="0"/>
              </a:rPr>
              <a:t>eylem tarihinden itibaren beş yıl içinde ilgili idareye başvurarak haklarının yerine </a:t>
            </a:r>
            <a:r>
              <a:rPr lang="tr-TR" i="1" dirty="0" smtClean="0">
                <a:latin typeface="Arial" panose="020B0604020202020204" pitchFamily="34" charset="0"/>
                <a:cs typeface="Arial" panose="020B0604020202020204" pitchFamily="34" charset="0"/>
              </a:rPr>
              <a:t>getirilmesini istemeleri </a:t>
            </a:r>
            <a:r>
              <a:rPr lang="tr-TR" i="1" dirty="0">
                <a:latin typeface="Arial" panose="020B0604020202020204" pitchFamily="34" charset="0"/>
                <a:cs typeface="Arial" panose="020B0604020202020204" pitchFamily="34" charset="0"/>
              </a:rPr>
              <a:t>gereklidir. Bu isteklerin kısmen veya tamamen reddi halinde, bu konudaki </a:t>
            </a:r>
            <a:r>
              <a:rPr lang="tr-TR" i="1" dirty="0" smtClean="0">
                <a:latin typeface="Arial" panose="020B0604020202020204" pitchFamily="34" charset="0"/>
                <a:cs typeface="Arial" panose="020B0604020202020204" pitchFamily="34" charset="0"/>
              </a:rPr>
              <a:t>işlemin tebliğini </a:t>
            </a:r>
            <a:r>
              <a:rPr lang="tr-TR" i="1" dirty="0">
                <a:latin typeface="Arial" panose="020B0604020202020204" pitchFamily="34" charset="0"/>
                <a:cs typeface="Arial" panose="020B0604020202020204" pitchFamily="34" charset="0"/>
              </a:rPr>
              <a:t>izleyen günden itibaren veya istek hakkında altmış gün içinde cevap verilmediği </a:t>
            </a:r>
            <a:r>
              <a:rPr lang="tr-TR" i="1" dirty="0" smtClean="0">
                <a:latin typeface="Arial" panose="020B0604020202020204" pitchFamily="34" charset="0"/>
                <a:cs typeface="Arial" panose="020B0604020202020204" pitchFamily="34" charset="0"/>
              </a:rPr>
              <a:t>takdirde bu </a:t>
            </a:r>
            <a:r>
              <a:rPr lang="tr-TR" i="1" dirty="0">
                <a:latin typeface="Arial" panose="020B0604020202020204" pitchFamily="34" charset="0"/>
                <a:cs typeface="Arial" panose="020B0604020202020204" pitchFamily="34" charset="0"/>
              </a:rPr>
              <a:t>sürenin bittiği tarihten itibaren, dava süresi içinde dava açılabilir</a:t>
            </a:r>
            <a:r>
              <a:rPr lang="tr-TR" i="1" dirty="0" smtClean="0">
                <a:latin typeface="Arial" panose="020B0604020202020204" pitchFamily="34" charset="0"/>
                <a:cs typeface="Arial" panose="020B0604020202020204" pitchFamily="34" charset="0"/>
              </a:rPr>
              <a:t>.</a:t>
            </a:r>
          </a:p>
          <a:p>
            <a:pPr algn="just"/>
            <a:endParaRPr lang="tr-TR" dirty="0" smtClean="0">
              <a:latin typeface="Arial" panose="020B0604020202020204" pitchFamily="34" charset="0"/>
              <a:cs typeface="Arial" panose="020B0604020202020204" pitchFamily="34" charset="0"/>
            </a:endParaRPr>
          </a:p>
          <a:p>
            <a:pPr algn="just"/>
            <a:r>
              <a:rPr lang="tr-TR" b="1" dirty="0" smtClean="0">
                <a:latin typeface="Arial" panose="020B0604020202020204" pitchFamily="34" charset="0"/>
                <a:cs typeface="Arial" panose="020B0604020202020204" pitchFamily="34" charset="0"/>
              </a:rPr>
              <a:t>(D.</a:t>
            </a:r>
            <a:r>
              <a:rPr lang="it-IT" b="1" dirty="0" smtClean="0">
                <a:latin typeface="Arial" panose="020B0604020202020204" pitchFamily="34" charset="0"/>
                <a:cs typeface="Arial" panose="020B0604020202020204" pitchFamily="34" charset="0"/>
              </a:rPr>
              <a:t>15</a:t>
            </a:r>
            <a:r>
              <a:rPr lang="tr-TR" b="1" dirty="0" smtClean="0">
                <a:latin typeface="Arial" panose="020B0604020202020204" pitchFamily="34" charset="0"/>
                <a:cs typeface="Arial" panose="020B0604020202020204" pitchFamily="34" charset="0"/>
              </a:rPr>
              <a:t>D, </a:t>
            </a:r>
            <a:r>
              <a:rPr lang="it-IT" b="1" dirty="0" smtClean="0">
                <a:latin typeface="Arial" panose="020B0604020202020204" pitchFamily="34" charset="0"/>
                <a:cs typeface="Arial" panose="020B0604020202020204" pitchFamily="34" charset="0"/>
              </a:rPr>
              <a:t>E</a:t>
            </a:r>
            <a:r>
              <a:rPr lang="it-IT" b="1" dirty="0">
                <a:latin typeface="Arial" panose="020B0604020202020204" pitchFamily="34" charset="0"/>
                <a:cs typeface="Arial" panose="020B0604020202020204" pitchFamily="34" charset="0"/>
              </a:rPr>
              <a:t>. </a:t>
            </a:r>
            <a:r>
              <a:rPr lang="it-IT" b="1" dirty="0" smtClean="0">
                <a:latin typeface="Arial" panose="020B0604020202020204" pitchFamily="34" charset="0"/>
                <a:cs typeface="Arial" panose="020B0604020202020204" pitchFamily="34" charset="0"/>
              </a:rPr>
              <a:t>2016/5788</a:t>
            </a:r>
            <a:r>
              <a:rPr lang="tr-TR" b="1" dirty="0" smtClean="0">
                <a:latin typeface="Arial" panose="020B0604020202020204" pitchFamily="34" charset="0"/>
                <a:cs typeface="Arial" panose="020B0604020202020204" pitchFamily="34" charset="0"/>
              </a:rPr>
              <a:t>, </a:t>
            </a:r>
            <a:r>
              <a:rPr lang="it-IT" b="1" dirty="0" smtClean="0">
                <a:latin typeface="Arial" panose="020B0604020202020204" pitchFamily="34" charset="0"/>
                <a:cs typeface="Arial" panose="020B0604020202020204" pitchFamily="34" charset="0"/>
              </a:rPr>
              <a:t>K</a:t>
            </a:r>
            <a:r>
              <a:rPr lang="it-IT" b="1" dirty="0">
                <a:latin typeface="Arial" panose="020B0604020202020204" pitchFamily="34" charset="0"/>
                <a:cs typeface="Arial" panose="020B0604020202020204" pitchFamily="34" charset="0"/>
              </a:rPr>
              <a:t>. </a:t>
            </a:r>
            <a:r>
              <a:rPr lang="it-IT" b="1" dirty="0" smtClean="0">
                <a:latin typeface="Arial" panose="020B0604020202020204" pitchFamily="34" charset="0"/>
                <a:cs typeface="Arial" panose="020B0604020202020204" pitchFamily="34" charset="0"/>
              </a:rPr>
              <a:t>2016/5644</a:t>
            </a:r>
            <a:r>
              <a:rPr lang="tr-TR" b="1" dirty="0" smtClean="0">
                <a:latin typeface="Arial" panose="020B0604020202020204" pitchFamily="34" charset="0"/>
                <a:cs typeface="Arial" panose="020B0604020202020204" pitchFamily="34" charset="0"/>
              </a:rPr>
              <a:t>, </a:t>
            </a:r>
            <a:r>
              <a:rPr lang="it-IT" b="1" dirty="0" smtClean="0">
                <a:latin typeface="Arial" panose="020B0604020202020204" pitchFamily="34" charset="0"/>
                <a:cs typeface="Arial" panose="020B0604020202020204" pitchFamily="34" charset="0"/>
              </a:rPr>
              <a:t>T</a:t>
            </a:r>
            <a:r>
              <a:rPr lang="it-IT" b="1" dirty="0">
                <a:latin typeface="Arial" panose="020B0604020202020204" pitchFamily="34" charset="0"/>
                <a:cs typeface="Arial" panose="020B0604020202020204" pitchFamily="34" charset="0"/>
              </a:rPr>
              <a:t>. </a:t>
            </a:r>
            <a:r>
              <a:rPr lang="it-IT" b="1" dirty="0" smtClean="0">
                <a:latin typeface="Arial" panose="020B0604020202020204" pitchFamily="34" charset="0"/>
                <a:cs typeface="Arial" panose="020B0604020202020204" pitchFamily="34" charset="0"/>
              </a:rPr>
              <a:t>22.11.2016</a:t>
            </a:r>
            <a:r>
              <a:rPr lang="tr-TR" b="1" dirty="0">
                <a:latin typeface="Arial" panose="020B0604020202020204" pitchFamily="34" charset="0"/>
                <a:cs typeface="Arial" panose="020B0604020202020204" pitchFamily="34" charset="0"/>
              </a:rPr>
              <a:t>)</a:t>
            </a:r>
            <a:r>
              <a:rPr lang="tr-TR" dirty="0" smtClean="0">
                <a:latin typeface="Arial" panose="020B0604020202020204" pitchFamily="34" charset="0"/>
                <a:cs typeface="Arial" panose="020B0604020202020204" pitchFamily="34" charset="0"/>
              </a:rPr>
              <a:t>: «</a:t>
            </a:r>
            <a:r>
              <a:rPr lang="tr-TR" i="1" dirty="0" smtClean="0">
                <a:latin typeface="Arial" panose="020B0604020202020204" pitchFamily="34" charset="0"/>
                <a:cs typeface="Arial" panose="020B0604020202020204" pitchFamily="34" charset="0"/>
              </a:rPr>
              <a:t>Bir </a:t>
            </a:r>
            <a:r>
              <a:rPr lang="tr-TR" i="1" dirty="0">
                <a:latin typeface="Arial" panose="020B0604020202020204" pitchFamily="34" charset="0"/>
                <a:cs typeface="Arial" panose="020B0604020202020204" pitchFamily="34" charset="0"/>
              </a:rPr>
              <a:t>idari dava türü olarak tam yargı davaları, idari eylem sebebiyle uğranılan zararın tazminini amaçlayan dava türünü ifade etmektedir. Bu sebeple tam yargı davasının açılabilmesi için eylemin </a:t>
            </a:r>
            <a:r>
              <a:rPr lang="tr-TR" i="1" dirty="0" err="1">
                <a:latin typeface="Arial" panose="020B0604020202020204" pitchFamily="34" charset="0"/>
                <a:cs typeface="Arial" panose="020B0604020202020204" pitchFamily="34" charset="0"/>
              </a:rPr>
              <a:t>idariliğinin</a:t>
            </a:r>
            <a:r>
              <a:rPr lang="tr-TR" i="1" dirty="0">
                <a:latin typeface="Arial" panose="020B0604020202020204" pitchFamily="34" charset="0"/>
                <a:cs typeface="Arial" panose="020B0604020202020204" pitchFamily="34" charset="0"/>
              </a:rPr>
              <a:t> ve yol açtığı zararın ortaya çıkması zorunludur</a:t>
            </a:r>
            <a:r>
              <a:rPr lang="tr-TR" dirty="0" smtClean="0">
                <a:latin typeface="Arial" panose="020B0604020202020204" pitchFamily="34" charset="0"/>
                <a:cs typeface="Arial" panose="020B0604020202020204" pitchFamily="34" charset="0"/>
              </a:rPr>
              <a:t>.»</a:t>
            </a:r>
            <a:endParaRPr lang="tr-TR" i="1" dirty="0">
              <a:latin typeface="Arial" panose="020B0604020202020204" pitchFamily="34" charset="0"/>
              <a:cs typeface="Arial" panose="020B0604020202020204" pitchFamily="34" charset="0"/>
            </a:endParaRPr>
          </a:p>
          <a:p>
            <a:pPr algn="just"/>
            <a:endParaRPr lang="tr-TR"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17026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707250" y="1090170"/>
            <a:ext cx="10700382" cy="3038485"/>
          </a:xfrm>
        </p:spPr>
        <p:txBody>
          <a:bodyPr>
            <a:normAutofit/>
          </a:bodyPr>
          <a:lstStyle/>
          <a:p>
            <a:pPr marL="285750" indent="-285750" algn="just">
              <a:buFont typeface="Wingdings 3" panose="05040102010807070707" pitchFamily="18" charset="2"/>
              <a:buChar char="´"/>
            </a:pPr>
            <a:r>
              <a:rPr lang="tr-TR" b="1" dirty="0" smtClean="0">
                <a:latin typeface="Arial" panose="020B0604020202020204" pitchFamily="34" charset="0"/>
                <a:cs typeface="Arial" panose="020B0604020202020204" pitchFamily="34" charset="0"/>
              </a:rPr>
              <a:t>İdari İşlemden Doğan Tam Yargı Davası</a:t>
            </a:r>
          </a:p>
          <a:p>
            <a:pPr algn="just"/>
            <a:r>
              <a:rPr lang="tr-TR" b="1" dirty="0" smtClean="0">
                <a:latin typeface="Arial" panose="020B0604020202020204" pitchFamily="34" charset="0"/>
                <a:cs typeface="Arial" panose="020B0604020202020204" pitchFamily="34" charset="0"/>
              </a:rPr>
              <a:t>İYUK </a:t>
            </a:r>
            <a:r>
              <a:rPr lang="tr-TR" b="1" dirty="0">
                <a:latin typeface="Arial" panose="020B0604020202020204" pitchFamily="34" charset="0"/>
                <a:cs typeface="Arial" panose="020B0604020202020204" pitchFamily="34" charset="0"/>
              </a:rPr>
              <a:t>Madde </a:t>
            </a:r>
            <a:r>
              <a:rPr lang="tr-TR" b="1" dirty="0" smtClean="0">
                <a:latin typeface="Arial" panose="020B0604020202020204" pitchFamily="34" charset="0"/>
                <a:cs typeface="Arial" panose="020B0604020202020204" pitchFamily="34" charset="0"/>
              </a:rPr>
              <a:t>12</a:t>
            </a:r>
            <a:r>
              <a:rPr lang="tr-TR" dirty="0" smtClean="0">
                <a:latin typeface="Arial" panose="020B0604020202020204" pitchFamily="34" charset="0"/>
                <a:cs typeface="Arial" panose="020B0604020202020204" pitchFamily="34" charset="0"/>
              </a:rPr>
              <a:t> </a:t>
            </a:r>
            <a:r>
              <a:rPr lang="tr-TR" b="1" dirty="0">
                <a:latin typeface="Arial" panose="020B0604020202020204" pitchFamily="34" charset="0"/>
                <a:cs typeface="Arial" panose="020B0604020202020204" pitchFamily="34" charset="0"/>
              </a:rPr>
              <a:t>–</a:t>
            </a:r>
            <a:r>
              <a:rPr lang="tr-TR" dirty="0">
                <a:latin typeface="Arial" panose="020B0604020202020204" pitchFamily="34" charset="0"/>
                <a:cs typeface="Arial" panose="020B0604020202020204" pitchFamily="34" charset="0"/>
              </a:rPr>
              <a:t> </a:t>
            </a:r>
            <a:r>
              <a:rPr lang="tr-TR" i="1" dirty="0">
                <a:latin typeface="Arial" panose="020B0604020202020204" pitchFamily="34" charset="0"/>
                <a:cs typeface="Arial" panose="020B0604020202020204" pitchFamily="34" charset="0"/>
              </a:rPr>
              <a:t>İlgililer haklarını ihlal eden bir idari işlem dolayısıyla </a:t>
            </a:r>
            <a:endParaRPr lang="tr-TR" i="1" dirty="0" smtClean="0">
              <a:latin typeface="Arial" panose="020B0604020202020204" pitchFamily="34" charset="0"/>
              <a:cs typeface="Arial" panose="020B0604020202020204" pitchFamily="34" charset="0"/>
            </a:endParaRPr>
          </a:p>
          <a:p>
            <a:pPr algn="just"/>
            <a:r>
              <a:rPr lang="tr-TR" i="1" dirty="0" smtClean="0">
                <a:latin typeface="Arial" panose="020B0604020202020204" pitchFamily="34" charset="0"/>
                <a:cs typeface="Arial" panose="020B0604020202020204" pitchFamily="34" charset="0"/>
              </a:rPr>
              <a:t>- </a:t>
            </a:r>
            <a:r>
              <a:rPr lang="tr-TR" i="1" dirty="0" err="1" smtClean="0">
                <a:latin typeface="Arial" panose="020B0604020202020204" pitchFamily="34" charset="0"/>
                <a:cs typeface="Arial" panose="020B0604020202020204" pitchFamily="34" charset="0"/>
              </a:rPr>
              <a:t>Danıştaya</a:t>
            </a:r>
            <a:r>
              <a:rPr lang="tr-TR" i="1" dirty="0" smtClean="0">
                <a:latin typeface="Arial" panose="020B0604020202020204" pitchFamily="34" charset="0"/>
                <a:cs typeface="Arial" panose="020B0604020202020204" pitchFamily="34" charset="0"/>
              </a:rPr>
              <a:t> </a:t>
            </a:r>
            <a:r>
              <a:rPr lang="tr-TR" i="1" dirty="0">
                <a:latin typeface="Arial" panose="020B0604020202020204" pitchFamily="34" charset="0"/>
                <a:cs typeface="Arial" panose="020B0604020202020204" pitchFamily="34" charset="0"/>
              </a:rPr>
              <a:t>ve idare ve vergi mahkemelerine doğrudan doğruya tam yargı davası veya </a:t>
            </a:r>
            <a:endParaRPr lang="tr-TR" i="1" dirty="0" smtClean="0">
              <a:latin typeface="Arial" panose="020B0604020202020204" pitchFamily="34" charset="0"/>
              <a:cs typeface="Arial" panose="020B0604020202020204" pitchFamily="34" charset="0"/>
            </a:endParaRPr>
          </a:p>
          <a:p>
            <a:pPr algn="just"/>
            <a:r>
              <a:rPr lang="tr-TR" i="1" dirty="0" smtClean="0">
                <a:latin typeface="Arial" panose="020B0604020202020204" pitchFamily="34" charset="0"/>
                <a:cs typeface="Arial" panose="020B0604020202020204" pitchFamily="34" charset="0"/>
              </a:rPr>
              <a:t>- iptal </a:t>
            </a:r>
            <a:r>
              <a:rPr lang="tr-TR" i="1" dirty="0">
                <a:latin typeface="Arial" panose="020B0604020202020204" pitchFamily="34" charset="0"/>
                <a:cs typeface="Arial" panose="020B0604020202020204" pitchFamily="34" charset="0"/>
              </a:rPr>
              <a:t>ve tam yargı davalarını birlikte açabilecekleri gibi </a:t>
            </a:r>
            <a:endParaRPr lang="tr-TR" i="1" dirty="0" smtClean="0">
              <a:latin typeface="Arial" panose="020B0604020202020204" pitchFamily="34" charset="0"/>
              <a:cs typeface="Arial" panose="020B0604020202020204" pitchFamily="34" charset="0"/>
            </a:endParaRPr>
          </a:p>
          <a:p>
            <a:pPr algn="just"/>
            <a:r>
              <a:rPr lang="tr-TR" i="1" dirty="0" smtClean="0">
                <a:latin typeface="Arial" panose="020B0604020202020204" pitchFamily="34" charset="0"/>
                <a:cs typeface="Arial" panose="020B0604020202020204" pitchFamily="34" charset="0"/>
              </a:rPr>
              <a:t>- ilk </a:t>
            </a:r>
            <a:r>
              <a:rPr lang="tr-TR" i="1" dirty="0">
                <a:latin typeface="Arial" panose="020B0604020202020204" pitchFamily="34" charset="0"/>
                <a:cs typeface="Arial" panose="020B0604020202020204" pitchFamily="34" charset="0"/>
              </a:rPr>
              <a:t>önce iptal davası açarak bu davanın karara bağlanması üzerine, bu husustaki kararın veya kanun yollarına başvurulması halinde verilecek kararın tebliği </a:t>
            </a:r>
            <a:r>
              <a:rPr lang="tr-TR" i="1" dirty="0" smtClean="0">
                <a:latin typeface="Arial" panose="020B0604020202020204" pitchFamily="34" charset="0"/>
                <a:cs typeface="Arial" panose="020B0604020202020204" pitchFamily="34" charset="0"/>
              </a:rPr>
              <a:t>veya</a:t>
            </a:r>
          </a:p>
          <a:p>
            <a:pPr algn="just"/>
            <a:r>
              <a:rPr lang="tr-TR" i="1" dirty="0" smtClean="0">
                <a:latin typeface="Arial" panose="020B0604020202020204" pitchFamily="34" charset="0"/>
                <a:cs typeface="Arial" panose="020B0604020202020204" pitchFamily="34" charset="0"/>
              </a:rPr>
              <a:t>- bir </a:t>
            </a:r>
            <a:r>
              <a:rPr lang="tr-TR" i="1" dirty="0">
                <a:latin typeface="Arial" panose="020B0604020202020204" pitchFamily="34" charset="0"/>
                <a:cs typeface="Arial" panose="020B0604020202020204" pitchFamily="34" charset="0"/>
              </a:rPr>
              <a:t>işlemin icrası sebebiyle doğan zararlardan dolayı icra tarihinden itibaren dava süresi içinde tam yargı davası açabilirler. Bu halde de ilgililerin 11 </a:t>
            </a:r>
            <a:r>
              <a:rPr lang="tr-TR" i="1" dirty="0" err="1">
                <a:latin typeface="Arial" panose="020B0604020202020204" pitchFamily="34" charset="0"/>
                <a:cs typeface="Arial" panose="020B0604020202020204" pitchFamily="34" charset="0"/>
              </a:rPr>
              <a:t>nci</a:t>
            </a:r>
            <a:r>
              <a:rPr lang="tr-TR" i="1" dirty="0">
                <a:latin typeface="Arial" panose="020B0604020202020204" pitchFamily="34" charset="0"/>
                <a:cs typeface="Arial" panose="020B0604020202020204" pitchFamily="34" charset="0"/>
              </a:rPr>
              <a:t> madde uyarınca idareye başvurma hakları saklıdır. </a:t>
            </a:r>
          </a:p>
        </p:txBody>
      </p:sp>
    </p:spTree>
    <p:extLst>
      <p:ext uri="{BB962C8B-B14F-4D97-AF65-F5344CB8AC3E}">
        <p14:creationId xmlns:p14="http://schemas.microsoft.com/office/powerpoint/2010/main" val="563596884"/>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398</TotalTime>
  <Words>863</Words>
  <Application>Microsoft Office PowerPoint</Application>
  <PresentationFormat>Geniş ekran</PresentationFormat>
  <Paragraphs>38</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Century Gothic</vt:lpstr>
      <vt:lpstr>Wingdings 3</vt:lpstr>
      <vt:lpstr>Duman</vt:lpstr>
      <vt:lpstr>İDARİ YARGIDA DAVA TÜRLERİ </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Fatma Betül Damar</dc:creator>
  <cp:lastModifiedBy>Fatma Betül Damar</cp:lastModifiedBy>
  <cp:revision>16</cp:revision>
  <dcterms:created xsi:type="dcterms:W3CDTF">2017-11-15T13:52:15Z</dcterms:created>
  <dcterms:modified xsi:type="dcterms:W3CDTF">2017-11-22T07:31:05Z</dcterms:modified>
</cp:coreProperties>
</file>