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5"/>
  </p:notesMasterIdLst>
  <p:sldIdLst>
    <p:sldId id="256" r:id="rId2"/>
    <p:sldId id="343" r:id="rId3"/>
    <p:sldId id="375" r:id="rId4"/>
    <p:sldId id="344" r:id="rId5"/>
    <p:sldId id="345" r:id="rId6"/>
    <p:sldId id="346" r:id="rId7"/>
    <p:sldId id="347" r:id="rId8"/>
    <p:sldId id="348" r:id="rId9"/>
    <p:sldId id="349" r:id="rId10"/>
    <p:sldId id="350" r:id="rId11"/>
    <p:sldId id="376" r:id="rId12"/>
    <p:sldId id="351" r:id="rId13"/>
    <p:sldId id="401" r:id="rId1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at Atasoy" initials="FA" lastIdx="1" clrIdx="0">
    <p:extLst>
      <p:ext uri="{19B8F6BF-5375-455C-9EA6-DF929625EA0E}">
        <p15:presenceInfo xmlns:p15="http://schemas.microsoft.com/office/powerpoint/2012/main" userId="393e570509190b1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72761" autoAdjust="0"/>
  </p:normalViewPr>
  <p:slideViewPr>
    <p:cSldViewPr>
      <p:cViewPr varScale="1">
        <p:scale>
          <a:sx n="64" d="100"/>
          <a:sy n="64" d="100"/>
        </p:scale>
        <p:origin x="2002"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dirty="0"/>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60C2E3-B69C-4E4D-8D37-975F0EF23DCB}" type="datetimeFigureOut">
              <a:rPr lang="tr-TR" smtClean="0"/>
              <a:pPr/>
              <a:t>2.05.2019</a:t>
            </a:fld>
            <a:endParaRPr lang="tr-TR" dirty="0"/>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dirty="0"/>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41BAB7-E97D-43CA-8AB8-A4354C8634FC}" type="slidenum">
              <a:rPr lang="tr-TR" smtClean="0"/>
              <a:pPr/>
              <a:t>‹#›</a:t>
            </a:fld>
            <a:endParaRPr lang="tr-TR" dirty="0"/>
          </a:p>
        </p:txBody>
      </p:sp>
    </p:spTree>
    <p:extLst>
      <p:ext uri="{BB962C8B-B14F-4D97-AF65-F5344CB8AC3E}">
        <p14:creationId xmlns:p14="http://schemas.microsoft.com/office/powerpoint/2010/main" val="2139641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70000" lnSpcReduction="20000"/>
          </a:bodyPr>
          <a:lstStyle/>
          <a:p>
            <a:pPr lvl="0"/>
            <a:r>
              <a:rPr lang="tr-TR" sz="1200" kern="1200" dirty="0">
                <a:solidFill>
                  <a:schemeClr val="tx1"/>
                </a:solidFill>
                <a:effectLst/>
                <a:latin typeface="+mn-lt"/>
                <a:ea typeface="+mn-ea"/>
                <a:cs typeface="+mn-cs"/>
              </a:rPr>
              <a:t>ROMA VE BİZANSLILAR</a:t>
            </a:r>
          </a:p>
          <a:p>
            <a:pPr lvl="0"/>
            <a:r>
              <a:rPr lang="tr-TR" sz="1200" kern="1200" dirty="0">
                <a:solidFill>
                  <a:schemeClr val="tx1"/>
                </a:solidFill>
                <a:effectLst/>
                <a:latin typeface="+mn-lt"/>
                <a:ea typeface="+mn-ea"/>
                <a:cs typeface="+mn-cs"/>
              </a:rPr>
              <a:t>En önemli liderleri Ulu (</a:t>
            </a:r>
            <a:r>
              <a:rPr lang="tr-TR" sz="1200" kern="1200" dirty="0" err="1">
                <a:solidFill>
                  <a:schemeClr val="tx1"/>
                </a:solidFill>
                <a:effectLst/>
                <a:latin typeface="+mn-lt"/>
                <a:ea typeface="+mn-ea"/>
                <a:cs typeface="+mn-cs"/>
              </a:rPr>
              <a:t>Augustus</a:t>
            </a:r>
            <a:r>
              <a:rPr lang="tr-TR" sz="1200" kern="1200" dirty="0">
                <a:solidFill>
                  <a:schemeClr val="tx1"/>
                </a:solidFill>
                <a:effectLst/>
                <a:latin typeface="+mn-lt"/>
                <a:ea typeface="+mn-ea"/>
                <a:cs typeface="+mn-cs"/>
              </a:rPr>
              <a:t>) manasına gelen kral </a:t>
            </a:r>
            <a:r>
              <a:rPr lang="tr-TR" sz="1200" kern="1200" dirty="0" err="1">
                <a:solidFill>
                  <a:schemeClr val="tx1"/>
                </a:solidFill>
                <a:effectLst/>
                <a:latin typeface="+mn-lt"/>
                <a:ea typeface="+mn-ea"/>
                <a:cs typeface="+mn-cs"/>
              </a:rPr>
              <a:t>Oktavianus</a:t>
            </a:r>
            <a:r>
              <a:rPr lang="tr-TR" sz="1200" kern="1200" dirty="0">
                <a:solidFill>
                  <a:schemeClr val="tx1"/>
                </a:solidFill>
                <a:effectLst/>
                <a:latin typeface="+mn-lt"/>
                <a:ea typeface="+mn-ea"/>
                <a:cs typeface="+mn-cs"/>
              </a:rPr>
              <a:t>, bu hanedanın son imparatoru ise </a:t>
            </a:r>
            <a:r>
              <a:rPr lang="tr-TR" sz="1200" kern="1200" dirty="0" err="1">
                <a:solidFill>
                  <a:schemeClr val="tx1"/>
                </a:solidFill>
                <a:effectLst/>
                <a:latin typeface="+mn-lt"/>
                <a:ea typeface="+mn-ea"/>
                <a:cs typeface="+mn-cs"/>
              </a:rPr>
              <a:t>Neron,diktatörlüğündeki</a:t>
            </a:r>
            <a:r>
              <a:rPr lang="tr-TR" sz="1200" kern="1200" dirty="0">
                <a:solidFill>
                  <a:schemeClr val="tx1"/>
                </a:solidFill>
                <a:effectLst/>
                <a:latin typeface="+mn-lt"/>
                <a:ea typeface="+mn-ea"/>
                <a:cs typeface="+mn-cs"/>
              </a:rPr>
              <a:t> çılgınlıkları ve </a:t>
            </a:r>
            <a:r>
              <a:rPr lang="tr-TR" sz="1200" kern="1200" dirty="0" err="1">
                <a:solidFill>
                  <a:schemeClr val="tx1"/>
                </a:solidFill>
                <a:effectLst/>
                <a:latin typeface="+mn-lt"/>
                <a:ea typeface="+mn-ea"/>
                <a:cs typeface="+mn-cs"/>
              </a:rPr>
              <a:t>Hz.İsa’ya</a:t>
            </a:r>
            <a:r>
              <a:rPr lang="tr-TR" sz="1200" kern="1200" dirty="0">
                <a:solidFill>
                  <a:schemeClr val="tx1"/>
                </a:solidFill>
                <a:effectLst/>
                <a:latin typeface="+mn-lt"/>
                <a:ea typeface="+mn-ea"/>
                <a:cs typeface="+mn-cs"/>
              </a:rPr>
              <a:t> inanlara zulmü ile </a:t>
            </a:r>
            <a:r>
              <a:rPr lang="tr-TR" sz="1200" kern="1200" dirty="0" err="1">
                <a:solidFill>
                  <a:schemeClr val="tx1"/>
                </a:solidFill>
                <a:effectLst/>
                <a:latin typeface="+mn-lt"/>
                <a:ea typeface="+mn-ea"/>
                <a:cs typeface="+mn-cs"/>
              </a:rPr>
              <a:t>tanınmıştır.Ordunun</a:t>
            </a:r>
            <a:r>
              <a:rPr lang="tr-TR" sz="1200" kern="1200" dirty="0">
                <a:solidFill>
                  <a:schemeClr val="tx1"/>
                </a:solidFill>
                <a:effectLst/>
                <a:latin typeface="+mn-lt"/>
                <a:ea typeface="+mn-ea"/>
                <a:cs typeface="+mn-cs"/>
              </a:rPr>
              <a:t> isyan etmesi üzerine </a:t>
            </a:r>
            <a:r>
              <a:rPr lang="tr-TR" sz="1200" kern="1200" dirty="0" err="1">
                <a:solidFill>
                  <a:schemeClr val="tx1"/>
                </a:solidFill>
                <a:effectLst/>
                <a:latin typeface="+mn-lt"/>
                <a:ea typeface="+mn-ea"/>
                <a:cs typeface="+mn-cs"/>
              </a:rPr>
              <a:t>intahar</a:t>
            </a:r>
            <a:r>
              <a:rPr lang="tr-TR" sz="1200" kern="1200" dirty="0">
                <a:solidFill>
                  <a:schemeClr val="tx1"/>
                </a:solidFill>
                <a:effectLst/>
                <a:latin typeface="+mn-lt"/>
                <a:ea typeface="+mn-ea"/>
                <a:cs typeface="+mn-cs"/>
              </a:rPr>
              <a:t> etmiştir.</a:t>
            </a:r>
          </a:p>
          <a:p>
            <a:pPr lvl="0"/>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Roma ülkesinin iki önemli eğlence merkezi olan </a:t>
            </a:r>
            <a:r>
              <a:rPr lang="tr-TR" sz="1200" kern="1200" dirty="0" err="1">
                <a:solidFill>
                  <a:schemeClr val="tx1"/>
                </a:solidFill>
                <a:effectLst/>
                <a:latin typeface="+mn-lt"/>
                <a:ea typeface="+mn-ea"/>
                <a:cs typeface="+mn-cs"/>
              </a:rPr>
              <a:t>Pompei</a:t>
            </a:r>
            <a:r>
              <a:rPr lang="tr-TR" sz="1200" kern="1200" dirty="0">
                <a:solidFill>
                  <a:schemeClr val="tx1"/>
                </a:solidFill>
                <a:effectLst/>
                <a:latin typeface="+mn-lt"/>
                <a:ea typeface="+mn-ea"/>
                <a:cs typeface="+mn-cs"/>
              </a:rPr>
              <a:t> ve </a:t>
            </a:r>
            <a:r>
              <a:rPr lang="tr-TR" sz="1200" kern="1200" dirty="0" err="1">
                <a:solidFill>
                  <a:schemeClr val="tx1"/>
                </a:solidFill>
                <a:effectLst/>
                <a:latin typeface="+mn-lt"/>
                <a:ea typeface="+mn-ea"/>
                <a:cs typeface="+mn-cs"/>
              </a:rPr>
              <a:t>Herkülanium</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Vezüv</a:t>
            </a:r>
            <a:r>
              <a:rPr lang="tr-TR" sz="1200" kern="1200" dirty="0">
                <a:solidFill>
                  <a:schemeClr val="tx1"/>
                </a:solidFill>
                <a:effectLst/>
                <a:latin typeface="+mn-lt"/>
                <a:ea typeface="+mn-ea"/>
                <a:cs typeface="+mn-cs"/>
              </a:rPr>
              <a:t> yanardağının </a:t>
            </a:r>
            <a:r>
              <a:rPr lang="tr-TR" sz="1200" kern="1200" dirty="0" err="1">
                <a:solidFill>
                  <a:schemeClr val="tx1"/>
                </a:solidFill>
                <a:effectLst/>
                <a:latin typeface="+mn-lt"/>
                <a:ea typeface="+mn-ea"/>
                <a:cs typeface="+mn-cs"/>
              </a:rPr>
              <a:t>püskürtüğü</a:t>
            </a:r>
            <a:r>
              <a:rPr lang="tr-TR" sz="1200" kern="1200" dirty="0">
                <a:solidFill>
                  <a:schemeClr val="tx1"/>
                </a:solidFill>
                <a:effectLst/>
                <a:latin typeface="+mn-lt"/>
                <a:ea typeface="+mn-ea"/>
                <a:cs typeface="+mn-cs"/>
              </a:rPr>
              <a:t> kızgın lavların altına gömülmüştür.</a:t>
            </a:r>
          </a:p>
          <a:p>
            <a:pPr lvl="0"/>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İmparator </a:t>
            </a:r>
            <a:r>
              <a:rPr lang="tr-TR" sz="1200" kern="1200" dirty="0" err="1">
                <a:solidFill>
                  <a:schemeClr val="tx1"/>
                </a:solidFill>
                <a:effectLst/>
                <a:latin typeface="+mn-lt"/>
                <a:ea typeface="+mn-ea"/>
                <a:cs typeface="+mn-cs"/>
              </a:rPr>
              <a:t>Konsantin</a:t>
            </a:r>
            <a:r>
              <a:rPr lang="tr-TR" sz="1200" kern="1200" dirty="0">
                <a:solidFill>
                  <a:schemeClr val="tx1"/>
                </a:solidFill>
                <a:effectLst/>
                <a:latin typeface="+mn-lt"/>
                <a:ea typeface="+mn-ea"/>
                <a:cs typeface="+mn-cs"/>
              </a:rPr>
              <a:t> zamanında Hristiyanlık resmi olarak kabul </a:t>
            </a:r>
            <a:r>
              <a:rPr lang="tr-TR" sz="1200" kern="1200" dirty="0" err="1">
                <a:solidFill>
                  <a:schemeClr val="tx1"/>
                </a:solidFill>
                <a:effectLst/>
                <a:latin typeface="+mn-lt"/>
                <a:ea typeface="+mn-ea"/>
                <a:cs typeface="+mn-cs"/>
              </a:rPr>
              <a:t>edilmiştir.Konstantini</a:t>
            </a:r>
            <a:r>
              <a:rPr lang="tr-TR" sz="1200" kern="1200" dirty="0">
                <a:solidFill>
                  <a:schemeClr val="tx1"/>
                </a:solidFill>
                <a:effectLst/>
                <a:latin typeface="+mn-lt"/>
                <a:ea typeface="+mn-ea"/>
                <a:cs typeface="+mn-cs"/>
              </a:rPr>
              <a:t>, Bizans kasabasını büyütüp </a:t>
            </a:r>
            <a:r>
              <a:rPr lang="tr-TR" sz="1200" kern="1200" dirty="0" err="1">
                <a:solidFill>
                  <a:schemeClr val="tx1"/>
                </a:solidFill>
                <a:effectLst/>
                <a:latin typeface="+mn-lt"/>
                <a:ea typeface="+mn-ea"/>
                <a:cs typeface="+mn-cs"/>
              </a:rPr>
              <a:t>Konstantiniye</a:t>
            </a:r>
            <a:r>
              <a:rPr lang="tr-TR" sz="1200" kern="1200" dirty="0">
                <a:solidFill>
                  <a:schemeClr val="tx1"/>
                </a:solidFill>
                <a:effectLst/>
                <a:latin typeface="+mn-lt"/>
                <a:ea typeface="+mn-ea"/>
                <a:cs typeface="+mn-cs"/>
              </a:rPr>
              <a:t> ismi ile şehri yeniden </a:t>
            </a:r>
            <a:r>
              <a:rPr lang="tr-TR" sz="1200" kern="1200" dirty="0" err="1">
                <a:solidFill>
                  <a:schemeClr val="tx1"/>
                </a:solidFill>
                <a:effectLst/>
                <a:latin typeface="+mn-lt"/>
                <a:ea typeface="+mn-ea"/>
                <a:cs typeface="+mn-cs"/>
              </a:rPr>
              <a:t>kurmuştur.Bu</a:t>
            </a:r>
            <a:r>
              <a:rPr lang="tr-TR" sz="1200" kern="1200" dirty="0">
                <a:solidFill>
                  <a:schemeClr val="tx1"/>
                </a:solidFill>
                <a:effectLst/>
                <a:latin typeface="+mn-lt"/>
                <a:ea typeface="+mn-ea"/>
                <a:cs typeface="+mn-cs"/>
              </a:rPr>
              <a:t> dönemde Hristiyanların şu anda inandıkları </a:t>
            </a:r>
            <a:r>
              <a:rPr lang="tr-TR" sz="1200" kern="1200" dirty="0" err="1">
                <a:solidFill>
                  <a:schemeClr val="tx1"/>
                </a:solidFill>
                <a:effectLst/>
                <a:latin typeface="+mn-lt"/>
                <a:ea typeface="+mn-ea"/>
                <a:cs typeface="+mn-cs"/>
              </a:rPr>
              <a:t>Matta,Markos,Luka</a:t>
            </a:r>
            <a:r>
              <a:rPr lang="tr-TR" sz="1200" kern="1200" dirty="0">
                <a:solidFill>
                  <a:schemeClr val="tx1"/>
                </a:solidFill>
                <a:effectLst/>
                <a:latin typeface="+mn-lt"/>
                <a:ea typeface="+mn-ea"/>
                <a:cs typeface="+mn-cs"/>
              </a:rPr>
              <a:t> Ve </a:t>
            </a:r>
            <a:r>
              <a:rPr lang="tr-TR" sz="1200" kern="1200" dirty="0" err="1">
                <a:solidFill>
                  <a:schemeClr val="tx1"/>
                </a:solidFill>
                <a:effectLst/>
                <a:latin typeface="+mn-lt"/>
                <a:ea typeface="+mn-ea"/>
                <a:cs typeface="+mn-cs"/>
              </a:rPr>
              <a:t>Yuhanna</a:t>
            </a:r>
            <a:r>
              <a:rPr lang="tr-TR" sz="1200" kern="1200" dirty="0">
                <a:solidFill>
                  <a:schemeClr val="tx1"/>
                </a:solidFill>
                <a:effectLst/>
                <a:latin typeface="+mn-lt"/>
                <a:ea typeface="+mn-ea"/>
                <a:cs typeface="+mn-cs"/>
              </a:rPr>
              <a:t> İncilleri 325 yılında </a:t>
            </a:r>
            <a:r>
              <a:rPr lang="tr-TR" sz="1200" kern="1200" dirty="0" err="1">
                <a:solidFill>
                  <a:schemeClr val="tx1"/>
                </a:solidFill>
                <a:effectLst/>
                <a:latin typeface="+mn-lt"/>
                <a:ea typeface="+mn-ea"/>
                <a:cs typeface="+mn-cs"/>
              </a:rPr>
              <a:t>İznikte</a:t>
            </a:r>
            <a:r>
              <a:rPr lang="tr-TR" sz="1200" kern="1200" dirty="0">
                <a:solidFill>
                  <a:schemeClr val="tx1"/>
                </a:solidFill>
                <a:effectLst/>
                <a:latin typeface="+mn-lt"/>
                <a:ea typeface="+mn-ea"/>
                <a:cs typeface="+mn-cs"/>
              </a:rPr>
              <a:t> toplanan konseyde kabul </a:t>
            </a:r>
            <a:r>
              <a:rPr lang="tr-TR" sz="1200" kern="1200" dirty="0" err="1">
                <a:solidFill>
                  <a:schemeClr val="tx1"/>
                </a:solidFill>
                <a:effectLst/>
                <a:latin typeface="+mn-lt"/>
                <a:ea typeface="+mn-ea"/>
                <a:cs typeface="+mn-cs"/>
              </a:rPr>
              <a:t>edilmiştir.Barnabas</a:t>
            </a:r>
            <a:r>
              <a:rPr lang="tr-TR" sz="1200" kern="1200" dirty="0">
                <a:solidFill>
                  <a:schemeClr val="tx1"/>
                </a:solidFill>
                <a:effectLst/>
                <a:latin typeface="+mn-lt"/>
                <a:ea typeface="+mn-ea"/>
                <a:cs typeface="+mn-cs"/>
              </a:rPr>
              <a:t> İncili yasaklanmıştır.</a:t>
            </a:r>
          </a:p>
          <a:p>
            <a:pPr lvl="0"/>
            <a:endParaRPr lang="tr-TR" sz="1200" kern="1200" dirty="0">
              <a:solidFill>
                <a:schemeClr val="tx1"/>
              </a:solidFill>
              <a:effectLst/>
              <a:latin typeface="+mn-lt"/>
              <a:ea typeface="+mn-ea"/>
              <a:cs typeface="+mn-cs"/>
            </a:endParaRPr>
          </a:p>
          <a:p>
            <a:pPr lvl="0"/>
            <a:r>
              <a:rPr lang="tr-TR" sz="1200" kern="1200" dirty="0" err="1">
                <a:solidFill>
                  <a:schemeClr val="tx1"/>
                </a:solidFill>
                <a:effectLst/>
                <a:latin typeface="+mn-lt"/>
                <a:ea typeface="+mn-ea"/>
                <a:cs typeface="+mn-cs"/>
              </a:rPr>
              <a:t>Romada</a:t>
            </a:r>
            <a:r>
              <a:rPr lang="tr-TR" sz="1200" kern="1200" dirty="0">
                <a:solidFill>
                  <a:schemeClr val="tx1"/>
                </a:solidFill>
                <a:effectLst/>
                <a:latin typeface="+mn-lt"/>
                <a:ea typeface="+mn-ea"/>
                <a:cs typeface="+mn-cs"/>
              </a:rPr>
              <a:t> gümrük para birliği ve getirilen kolaylıklar uluslararası ticareti </a:t>
            </a:r>
            <a:r>
              <a:rPr lang="tr-TR" sz="1200" kern="1200" dirty="0" err="1">
                <a:solidFill>
                  <a:schemeClr val="tx1"/>
                </a:solidFill>
                <a:effectLst/>
                <a:latin typeface="+mn-lt"/>
                <a:ea typeface="+mn-ea"/>
                <a:cs typeface="+mn-cs"/>
              </a:rPr>
              <a:t>geliştirmiştir.Şehirlerin</a:t>
            </a:r>
            <a:r>
              <a:rPr lang="tr-TR" sz="1200" kern="1200" dirty="0">
                <a:solidFill>
                  <a:schemeClr val="tx1"/>
                </a:solidFill>
                <a:effectLst/>
                <a:latin typeface="+mn-lt"/>
                <a:ea typeface="+mn-ea"/>
                <a:cs typeface="+mn-cs"/>
              </a:rPr>
              <a:t> ve şehir nüfusunun artmasına aynı zamanda ülkenin zenginleşmesine sebep </a:t>
            </a:r>
            <a:r>
              <a:rPr lang="tr-TR" sz="1200" kern="1200" dirty="0" err="1">
                <a:solidFill>
                  <a:schemeClr val="tx1"/>
                </a:solidFill>
                <a:effectLst/>
                <a:latin typeface="+mn-lt"/>
                <a:ea typeface="+mn-ea"/>
                <a:cs typeface="+mn-cs"/>
              </a:rPr>
              <a:t>oluştur.Pekinden</a:t>
            </a:r>
            <a:r>
              <a:rPr lang="tr-TR" sz="1200" kern="1200" dirty="0">
                <a:solidFill>
                  <a:schemeClr val="tx1"/>
                </a:solidFill>
                <a:effectLst/>
                <a:latin typeface="+mn-lt"/>
                <a:ea typeface="+mn-ea"/>
                <a:cs typeface="+mn-cs"/>
              </a:rPr>
              <a:t> Roma’ya uzanan tarihi ipek yolu bu dönemde </a:t>
            </a:r>
            <a:r>
              <a:rPr lang="tr-TR" sz="1200" kern="1200" dirty="0" err="1">
                <a:solidFill>
                  <a:schemeClr val="tx1"/>
                </a:solidFill>
                <a:effectLst/>
                <a:latin typeface="+mn-lt"/>
                <a:ea typeface="+mn-ea"/>
                <a:cs typeface="+mn-cs"/>
              </a:rPr>
              <a:t>ünlenmiştir.Yunan</a:t>
            </a:r>
            <a:r>
              <a:rPr lang="tr-TR" sz="1200" kern="1200" dirty="0">
                <a:solidFill>
                  <a:schemeClr val="tx1"/>
                </a:solidFill>
                <a:effectLst/>
                <a:latin typeface="+mn-lt"/>
                <a:ea typeface="+mn-ea"/>
                <a:cs typeface="+mn-cs"/>
              </a:rPr>
              <a:t> kültürü ve gelenekleri benimsenmesi ile beraber eğlence hayatı da </a:t>
            </a:r>
            <a:r>
              <a:rPr lang="tr-TR" sz="1200" kern="1200" dirty="0" err="1">
                <a:solidFill>
                  <a:schemeClr val="tx1"/>
                </a:solidFill>
                <a:effectLst/>
                <a:latin typeface="+mn-lt"/>
                <a:ea typeface="+mn-ea"/>
                <a:cs typeface="+mn-cs"/>
              </a:rPr>
              <a:t>artmıştır.Amfi</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tiyatrolar,sirkler,şatolar,büyük</a:t>
            </a:r>
            <a:r>
              <a:rPr lang="tr-TR" sz="1200" kern="1200" dirty="0">
                <a:solidFill>
                  <a:schemeClr val="tx1"/>
                </a:solidFill>
                <a:effectLst/>
                <a:latin typeface="+mn-lt"/>
                <a:ea typeface="+mn-ea"/>
                <a:cs typeface="+mn-cs"/>
              </a:rPr>
              <a:t> tapınaklar yapılmıştır.</a:t>
            </a:r>
          </a:p>
          <a:p>
            <a:pPr lvl="0"/>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Eğlence hayatının boyut değiştirmesi ile beraber savaşta esir alınan gladyatör denilen güreşçilerin birbirlerini öldürmeleri ölüme mahkum edilenlerin </a:t>
            </a:r>
            <a:r>
              <a:rPr lang="tr-TR" sz="1200" kern="1200" dirty="0" err="1">
                <a:solidFill>
                  <a:schemeClr val="tx1"/>
                </a:solidFill>
                <a:effectLst/>
                <a:latin typeface="+mn-lt"/>
                <a:ea typeface="+mn-ea"/>
                <a:cs typeface="+mn-cs"/>
              </a:rPr>
              <a:t>aslan,kaplan</a:t>
            </a:r>
            <a:r>
              <a:rPr lang="tr-TR" sz="1200" kern="1200" dirty="0">
                <a:solidFill>
                  <a:schemeClr val="tx1"/>
                </a:solidFill>
                <a:effectLst/>
                <a:latin typeface="+mn-lt"/>
                <a:ea typeface="+mn-ea"/>
                <a:cs typeface="+mn-cs"/>
              </a:rPr>
              <a:t> gibi vahşi hayvanlara parçalatılması şekline dönüşmüştür</a:t>
            </a:r>
          </a:p>
          <a:p>
            <a:pPr lvl="0"/>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Latince konuşan Romalılar Latin dili ve </a:t>
            </a:r>
            <a:r>
              <a:rPr lang="tr-TR" sz="1200" kern="1200" dirty="0" err="1">
                <a:solidFill>
                  <a:schemeClr val="tx1"/>
                </a:solidFill>
                <a:effectLst/>
                <a:latin typeface="+mn-lt"/>
                <a:ea typeface="+mn-ea"/>
                <a:cs typeface="+mn-cs"/>
              </a:rPr>
              <a:t>edebiyatnını</a:t>
            </a:r>
            <a:r>
              <a:rPr lang="tr-TR" sz="1200" kern="1200" dirty="0">
                <a:solidFill>
                  <a:schemeClr val="tx1"/>
                </a:solidFill>
                <a:effectLst/>
                <a:latin typeface="+mn-lt"/>
                <a:ea typeface="+mn-ea"/>
                <a:cs typeface="+mn-cs"/>
              </a:rPr>
              <a:t> ilk klasik eserlerini </a:t>
            </a:r>
            <a:r>
              <a:rPr lang="tr-TR" sz="1200" kern="1200" dirty="0" err="1">
                <a:solidFill>
                  <a:schemeClr val="tx1"/>
                </a:solidFill>
                <a:effectLst/>
                <a:latin typeface="+mn-lt"/>
                <a:ea typeface="+mn-ea"/>
                <a:cs typeface="+mn-cs"/>
              </a:rPr>
              <a:t>vermişlerdir.Fenikelilerin</a:t>
            </a:r>
            <a:r>
              <a:rPr lang="tr-TR" sz="1200" kern="1200" dirty="0">
                <a:solidFill>
                  <a:schemeClr val="tx1"/>
                </a:solidFill>
                <a:effectLst/>
                <a:latin typeface="+mn-lt"/>
                <a:ea typeface="+mn-ea"/>
                <a:cs typeface="+mn-cs"/>
              </a:rPr>
              <a:t> harf yazısını Latin alfabesi haline getirilmiştir.</a:t>
            </a:r>
          </a:p>
          <a:p>
            <a:pPr lvl="0"/>
            <a:r>
              <a:rPr lang="tr-TR" sz="1200" kern="1200" dirty="0">
                <a:solidFill>
                  <a:schemeClr val="tx1"/>
                </a:solidFill>
                <a:effectLst/>
                <a:latin typeface="+mn-lt"/>
                <a:ea typeface="+mn-ea"/>
                <a:cs typeface="+mn-cs"/>
              </a:rPr>
              <a:t>Romanın ilk yazılı kanunları 12 Levha Kanunları günümüz Avrupa okulunun temelini oluşturmaktadır.</a:t>
            </a:r>
          </a:p>
          <a:p>
            <a:pPr lvl="0"/>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Romalılar Mısırdan aldıkları güneş takvimini geliştirerek kendilerine göre uyarlanmıştır ve </a:t>
            </a:r>
            <a:r>
              <a:rPr lang="tr-TR" sz="1200" kern="1200" dirty="0" err="1">
                <a:solidFill>
                  <a:schemeClr val="tx1"/>
                </a:solidFill>
                <a:effectLst/>
                <a:latin typeface="+mn-lt"/>
                <a:ea typeface="+mn-ea"/>
                <a:cs typeface="+mn-cs"/>
              </a:rPr>
              <a:t>Jüstinyen</a:t>
            </a:r>
            <a:r>
              <a:rPr lang="tr-TR" sz="1200" kern="1200" dirty="0">
                <a:solidFill>
                  <a:schemeClr val="tx1"/>
                </a:solidFill>
                <a:effectLst/>
                <a:latin typeface="+mn-lt"/>
                <a:ea typeface="+mn-ea"/>
                <a:cs typeface="+mn-cs"/>
              </a:rPr>
              <a:t> Takvimi olarak kullanmışlardır.</a:t>
            </a:r>
          </a:p>
          <a:p>
            <a:pPr lvl="0"/>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Romalıların günümüze kadar gelmiş eserlerden bazıları </a:t>
            </a:r>
            <a:r>
              <a:rPr lang="tr-TR" sz="1200" kern="1200" dirty="0" err="1">
                <a:solidFill>
                  <a:schemeClr val="tx1"/>
                </a:solidFill>
                <a:effectLst/>
                <a:latin typeface="+mn-lt"/>
                <a:ea typeface="+mn-ea"/>
                <a:cs typeface="+mn-cs"/>
              </a:rPr>
              <a:t>İstanbuldaki</a:t>
            </a:r>
            <a:r>
              <a:rPr lang="tr-TR" sz="1200" kern="1200" dirty="0">
                <a:solidFill>
                  <a:schemeClr val="tx1"/>
                </a:solidFill>
                <a:effectLst/>
                <a:latin typeface="+mn-lt"/>
                <a:ea typeface="+mn-ea"/>
                <a:cs typeface="+mn-cs"/>
              </a:rPr>
              <a:t> Bozdoğan Kemeri ve Çemberli Taş, </a:t>
            </a:r>
            <a:r>
              <a:rPr lang="tr-TR" sz="1200" kern="1200" dirty="0" err="1">
                <a:solidFill>
                  <a:schemeClr val="tx1"/>
                </a:solidFill>
                <a:effectLst/>
                <a:latin typeface="+mn-lt"/>
                <a:ea typeface="+mn-ea"/>
                <a:cs typeface="+mn-cs"/>
              </a:rPr>
              <a:t>Ankaradaki</a:t>
            </a:r>
            <a:r>
              <a:rPr lang="tr-TR" sz="1200" kern="1200" dirty="0">
                <a:solidFill>
                  <a:schemeClr val="tx1"/>
                </a:solidFill>
                <a:effectLst/>
                <a:latin typeface="+mn-lt"/>
                <a:ea typeface="+mn-ea"/>
                <a:cs typeface="+mn-cs"/>
              </a:rPr>
              <a:t> Roma hamamı ve </a:t>
            </a:r>
            <a:r>
              <a:rPr lang="tr-TR" sz="1200" kern="1200" dirty="0" err="1">
                <a:solidFill>
                  <a:schemeClr val="tx1"/>
                </a:solidFill>
                <a:effectLst/>
                <a:latin typeface="+mn-lt"/>
                <a:ea typeface="+mn-ea"/>
                <a:cs typeface="+mn-cs"/>
              </a:rPr>
              <a:t>Antalyadaki</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Side,Aspendos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Tiyatrosudur.Aspendos</a:t>
            </a:r>
            <a:r>
              <a:rPr lang="tr-TR" sz="1200" kern="1200" dirty="0">
                <a:solidFill>
                  <a:schemeClr val="tx1"/>
                </a:solidFill>
                <a:effectLst/>
                <a:latin typeface="+mn-lt"/>
                <a:ea typeface="+mn-ea"/>
                <a:cs typeface="+mn-cs"/>
              </a:rPr>
              <a:t> tiyatrosu dünyanın ilk şehir planlamacı uzmanı olan </a:t>
            </a:r>
            <a:r>
              <a:rPr lang="tr-TR" sz="1200" kern="1200" dirty="0" err="1">
                <a:solidFill>
                  <a:schemeClr val="tx1"/>
                </a:solidFill>
                <a:effectLst/>
                <a:latin typeface="+mn-lt"/>
                <a:ea typeface="+mn-ea"/>
                <a:cs typeface="+mn-cs"/>
              </a:rPr>
              <a:t>Zenon</a:t>
            </a:r>
            <a:r>
              <a:rPr lang="tr-TR" sz="1200" kern="1200" dirty="0">
                <a:solidFill>
                  <a:schemeClr val="tx1"/>
                </a:solidFill>
                <a:effectLst/>
                <a:latin typeface="+mn-lt"/>
                <a:ea typeface="+mn-ea"/>
                <a:cs typeface="+mn-cs"/>
              </a:rPr>
              <a:t> tarafından kralın kızı Belkıs için yaptırıldığından bu tiyatro Belkıs tiyatrosu olarak da </a:t>
            </a:r>
            <a:r>
              <a:rPr lang="tr-TR" sz="1200" kern="1200" dirty="0" err="1">
                <a:solidFill>
                  <a:schemeClr val="tx1"/>
                </a:solidFill>
                <a:effectLst/>
                <a:latin typeface="+mn-lt"/>
                <a:ea typeface="+mn-ea"/>
                <a:cs typeface="+mn-cs"/>
              </a:rPr>
              <a:t>bilinir.Bizans</a:t>
            </a:r>
            <a:r>
              <a:rPr lang="tr-TR" sz="1200" kern="1200" dirty="0">
                <a:solidFill>
                  <a:schemeClr val="tx1"/>
                </a:solidFill>
                <a:effectLst/>
                <a:latin typeface="+mn-lt"/>
                <a:ea typeface="+mn-ea"/>
                <a:cs typeface="+mn-cs"/>
              </a:rPr>
              <a:t> imparatorluğundan günümüze kalan en sağlam yapıtlar merkez olması nedeniyle </a:t>
            </a:r>
            <a:r>
              <a:rPr lang="tr-TR" sz="1200" kern="1200" dirty="0" err="1">
                <a:solidFill>
                  <a:schemeClr val="tx1"/>
                </a:solidFill>
                <a:effectLst/>
                <a:latin typeface="+mn-lt"/>
                <a:ea typeface="+mn-ea"/>
                <a:cs typeface="+mn-cs"/>
              </a:rPr>
              <a:t>İstanbulda</a:t>
            </a:r>
            <a:r>
              <a:rPr lang="tr-TR" sz="1200" kern="1200" dirty="0">
                <a:solidFill>
                  <a:schemeClr val="tx1"/>
                </a:solidFill>
                <a:effectLst/>
                <a:latin typeface="+mn-lt"/>
                <a:ea typeface="+mn-ea"/>
                <a:cs typeface="+mn-cs"/>
              </a:rPr>
              <a:t> bulunan Ayasofya </a:t>
            </a:r>
            <a:r>
              <a:rPr lang="tr-TR" sz="1200" kern="1200" dirty="0" err="1">
                <a:solidFill>
                  <a:schemeClr val="tx1"/>
                </a:solidFill>
                <a:effectLst/>
                <a:latin typeface="+mn-lt"/>
                <a:ea typeface="+mn-ea"/>
                <a:cs typeface="+mn-cs"/>
              </a:rPr>
              <a:t>müzesi,Aya</a:t>
            </a:r>
            <a:r>
              <a:rPr lang="tr-TR" sz="1200" kern="1200" dirty="0">
                <a:solidFill>
                  <a:schemeClr val="tx1"/>
                </a:solidFill>
                <a:effectLst/>
                <a:latin typeface="+mn-lt"/>
                <a:ea typeface="+mn-ea"/>
                <a:cs typeface="+mn-cs"/>
              </a:rPr>
              <a:t> İrini Kilisesi ve Yerebatan Sarnıcıdır.</a:t>
            </a:r>
          </a:p>
          <a:p>
            <a:pPr lvl="0"/>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Bizans dönemi sanatı; eski Helenistik ve doğu sanatlarından etkilenerek oluşmuş ve gelişmiştir. Bu dönemde ikona adı verilen sanatın geliştiğini görüyoruz. İkona </a:t>
            </a:r>
            <a:r>
              <a:rPr lang="tr-TR" sz="1200" kern="1200" dirty="0" err="1">
                <a:solidFill>
                  <a:schemeClr val="tx1"/>
                </a:solidFill>
                <a:effectLst/>
                <a:latin typeface="+mn-lt"/>
                <a:ea typeface="+mn-ea"/>
                <a:cs typeface="+mn-cs"/>
              </a:rPr>
              <a:t>Hristiyanlık’ta</a:t>
            </a:r>
            <a:r>
              <a:rPr lang="tr-TR" sz="1200" kern="1200" dirty="0">
                <a:solidFill>
                  <a:schemeClr val="tx1"/>
                </a:solidFill>
                <a:effectLst/>
                <a:latin typeface="+mn-lt"/>
                <a:ea typeface="+mn-ea"/>
                <a:cs typeface="+mn-cs"/>
              </a:rPr>
              <a:t> kutsal kabul edilen kişilerin resmedildiği tahta veya taş materyaller üzerine </a:t>
            </a:r>
            <a:r>
              <a:rPr lang="tr-TR" sz="1200" kern="1200" dirty="0" err="1">
                <a:solidFill>
                  <a:schemeClr val="tx1"/>
                </a:solidFill>
                <a:effectLst/>
                <a:latin typeface="+mn-lt"/>
                <a:ea typeface="+mn-ea"/>
                <a:cs typeface="+mn-cs"/>
              </a:rPr>
              <a:t>üzerine</a:t>
            </a:r>
            <a:r>
              <a:rPr lang="tr-TR" sz="1200" kern="1200" dirty="0">
                <a:solidFill>
                  <a:schemeClr val="tx1"/>
                </a:solidFill>
                <a:effectLst/>
                <a:latin typeface="+mn-lt"/>
                <a:ea typeface="+mn-ea"/>
                <a:cs typeface="+mn-cs"/>
              </a:rPr>
              <a:t> yapılan resimlerdir.</a:t>
            </a:r>
          </a:p>
          <a:p>
            <a:pPr lvl="0"/>
            <a:endParaRPr lang="tr-TR" sz="1200" kern="1200" dirty="0">
              <a:solidFill>
                <a:schemeClr val="tx1"/>
              </a:solidFill>
              <a:effectLst/>
              <a:latin typeface="+mn-lt"/>
              <a:ea typeface="+mn-ea"/>
              <a:cs typeface="+mn-cs"/>
            </a:endParaRPr>
          </a:p>
          <a:p>
            <a:r>
              <a:rPr lang="tr-TR" sz="1200" b="1"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fld id="{9041BAB7-E97D-43CA-8AB8-A4354C8634FC}" type="slidenum">
              <a:rPr lang="tr-TR" smtClean="0"/>
              <a:pPr/>
              <a:t>2</a:t>
            </a:fld>
            <a:endParaRPr lang="tr-TR" dirty="0"/>
          </a:p>
        </p:txBody>
      </p:sp>
    </p:spTree>
    <p:extLst>
      <p:ext uri="{BB962C8B-B14F-4D97-AF65-F5344CB8AC3E}">
        <p14:creationId xmlns:p14="http://schemas.microsoft.com/office/powerpoint/2010/main" val="3317616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9041BAB7-E97D-43CA-8AB8-A4354C8634FC}" type="slidenum">
              <a:rPr lang="tr-TR" smtClean="0"/>
              <a:pPr/>
              <a:t>11</a:t>
            </a:fld>
            <a:endParaRPr lang="tr-TR" dirty="0"/>
          </a:p>
        </p:txBody>
      </p:sp>
    </p:spTree>
    <p:extLst>
      <p:ext uri="{BB962C8B-B14F-4D97-AF65-F5344CB8AC3E}">
        <p14:creationId xmlns:p14="http://schemas.microsoft.com/office/powerpoint/2010/main" val="447265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92500"/>
          </a:bodyPr>
          <a:lstStyle/>
          <a:p>
            <a:pPr lvl="0"/>
            <a:r>
              <a:rPr lang="tr-TR" sz="1200" kern="1200" dirty="0">
                <a:solidFill>
                  <a:schemeClr val="tx1"/>
                </a:solidFill>
                <a:effectLst/>
                <a:latin typeface="+mn-lt"/>
                <a:ea typeface="+mn-ea"/>
                <a:cs typeface="+mn-cs"/>
              </a:rPr>
              <a:t>MEZOPOTAMYA MEDENİYETLERİ</a:t>
            </a:r>
          </a:p>
          <a:p>
            <a:pPr lvl="0"/>
            <a:r>
              <a:rPr lang="tr-TR" sz="1200" kern="1200" dirty="0">
                <a:solidFill>
                  <a:schemeClr val="tx1"/>
                </a:solidFill>
                <a:effectLst/>
                <a:latin typeface="+mn-lt"/>
                <a:ea typeface="+mn-ea"/>
                <a:cs typeface="+mn-cs"/>
              </a:rPr>
              <a:t>İki nehir arası anlamına gelen Mezopotamya sözcüğü ile Dicle ve Fırat arası </a:t>
            </a:r>
            <a:r>
              <a:rPr lang="tr-TR" sz="1200" kern="1200" dirty="0" err="1">
                <a:solidFill>
                  <a:schemeClr val="tx1"/>
                </a:solidFill>
                <a:effectLst/>
                <a:latin typeface="+mn-lt"/>
                <a:ea typeface="+mn-ea"/>
                <a:cs typeface="+mn-cs"/>
              </a:rPr>
              <a:t>kastedilmektedir.Fakat</a:t>
            </a:r>
            <a:r>
              <a:rPr lang="tr-TR" sz="1200" kern="1200" dirty="0">
                <a:solidFill>
                  <a:schemeClr val="tx1"/>
                </a:solidFill>
                <a:effectLst/>
                <a:latin typeface="+mn-lt"/>
                <a:ea typeface="+mn-ea"/>
                <a:cs typeface="+mn-cs"/>
              </a:rPr>
              <a:t> Mezopotamya Basra körfezinden Ağrı Dağına İran Yaylasından Suriye’ye kadar olan bölgenin tamamını içine alan bölgedir.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Anadolu’da kurulan medeniyetler üzerinde en fazla etki bırakan Mezopotamya uygarlığı </a:t>
            </a:r>
            <a:r>
              <a:rPr lang="tr-TR" sz="1200" kern="1200" dirty="0" err="1">
                <a:solidFill>
                  <a:schemeClr val="tx1"/>
                </a:solidFill>
                <a:effectLst/>
                <a:latin typeface="+mn-lt"/>
                <a:ea typeface="+mn-ea"/>
                <a:cs typeface="+mn-cs"/>
              </a:rPr>
              <a:t>Sümerlilerdir.Yazıyı</a:t>
            </a:r>
            <a:r>
              <a:rPr lang="tr-TR" sz="1200" kern="1200" dirty="0">
                <a:solidFill>
                  <a:schemeClr val="tx1"/>
                </a:solidFill>
                <a:effectLst/>
                <a:latin typeface="+mn-lt"/>
                <a:ea typeface="+mn-ea"/>
                <a:cs typeface="+mn-cs"/>
              </a:rPr>
              <a:t> bulan ,tarihte ilk yazılı hukuk kurallarını oluşturan Gılgamış ve Yaradılış destanını yazan matematikte 4 işlemi bulup çarpma ve bölme cetvellerini hazırlayan bir ayı 31,bir yılı 365 gün hesaplayan ay tutulmasının evrelerini tespit eden ve çivi yazısını kullanan ilk tiyatroyu kuran </a:t>
            </a:r>
            <a:r>
              <a:rPr lang="tr-TR" sz="1200" kern="1200" dirty="0" err="1">
                <a:solidFill>
                  <a:schemeClr val="tx1"/>
                </a:solidFill>
                <a:effectLst/>
                <a:latin typeface="+mn-lt"/>
                <a:ea typeface="+mn-ea"/>
                <a:cs typeface="+mn-cs"/>
              </a:rPr>
              <a:t>Sümerlilerdir.İcat</a:t>
            </a:r>
            <a:r>
              <a:rPr lang="tr-TR" sz="1200" kern="1200" dirty="0">
                <a:solidFill>
                  <a:schemeClr val="tx1"/>
                </a:solidFill>
                <a:effectLst/>
                <a:latin typeface="+mn-lt"/>
                <a:ea typeface="+mn-ea"/>
                <a:cs typeface="+mn-cs"/>
              </a:rPr>
              <a:t> ettikleri resimli yazıya ideogram denir.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Sümerlilerin yıkılmasıyla miraslarının üzerine Sami ırkından gelen Akadlar atlı süvari birlikleri ile meşhurdur. </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Diğer önemli medeniyet ise Babillerdir. </a:t>
            </a:r>
            <a:r>
              <a:rPr lang="tr-TR" sz="1200" kern="1200" dirty="0" err="1">
                <a:solidFill>
                  <a:schemeClr val="tx1"/>
                </a:solidFill>
                <a:effectLst/>
                <a:latin typeface="+mn-lt"/>
                <a:ea typeface="+mn-ea"/>
                <a:cs typeface="+mn-cs"/>
              </a:rPr>
              <a:t>Tevratla</a:t>
            </a:r>
            <a:r>
              <a:rPr lang="tr-TR" sz="1200" kern="1200" dirty="0">
                <a:solidFill>
                  <a:schemeClr val="tx1"/>
                </a:solidFill>
                <a:effectLst/>
                <a:latin typeface="+mn-lt"/>
                <a:ea typeface="+mn-ea"/>
                <a:cs typeface="+mn-cs"/>
              </a:rPr>
              <a:t> KURAN-I KERİMDE ve dünyanın bir çok bölgesinde genel efsanelerde bahsi geçen Babil kulesi tanrıya ulaşmak için inşa edilmiş bir </a:t>
            </a:r>
            <a:r>
              <a:rPr lang="tr-TR" sz="1200" kern="1200" dirty="0" err="1">
                <a:solidFill>
                  <a:schemeClr val="tx1"/>
                </a:solidFill>
                <a:effectLst/>
                <a:latin typeface="+mn-lt"/>
                <a:ea typeface="+mn-ea"/>
                <a:cs typeface="+mn-cs"/>
              </a:rPr>
              <a:t>kuledir.Dünyanın</a:t>
            </a:r>
            <a:r>
              <a:rPr lang="tr-TR" sz="1200" kern="1200" dirty="0">
                <a:solidFill>
                  <a:schemeClr val="tx1"/>
                </a:solidFill>
                <a:effectLst/>
                <a:latin typeface="+mn-lt"/>
                <a:ea typeface="+mn-ea"/>
                <a:cs typeface="+mn-cs"/>
              </a:rPr>
              <a:t> yedi harikasından biri olan </a:t>
            </a:r>
            <a:r>
              <a:rPr lang="tr-TR" sz="1200" kern="1200" dirty="0" err="1">
                <a:solidFill>
                  <a:schemeClr val="tx1"/>
                </a:solidFill>
                <a:effectLst/>
                <a:latin typeface="+mn-lt"/>
                <a:ea typeface="+mn-ea"/>
                <a:cs typeface="+mn-cs"/>
              </a:rPr>
              <a:t>Babilin</a:t>
            </a:r>
            <a:r>
              <a:rPr lang="tr-TR" sz="1200" kern="1200" dirty="0">
                <a:solidFill>
                  <a:schemeClr val="tx1"/>
                </a:solidFill>
                <a:effectLst/>
                <a:latin typeface="+mn-lt"/>
                <a:ea typeface="+mn-ea"/>
                <a:cs typeface="+mn-cs"/>
              </a:rPr>
              <a:t> Asma Bahçeleri Babil Kralı </a:t>
            </a:r>
            <a:r>
              <a:rPr lang="tr-TR" sz="1200" kern="1200" dirty="0" err="1">
                <a:solidFill>
                  <a:schemeClr val="tx1"/>
                </a:solidFill>
                <a:effectLst/>
                <a:latin typeface="+mn-lt"/>
                <a:ea typeface="+mn-ea"/>
                <a:cs typeface="+mn-cs"/>
              </a:rPr>
              <a:t>Nebukadnezar</a:t>
            </a:r>
            <a:r>
              <a:rPr lang="tr-TR" sz="1200" kern="1200" dirty="0">
                <a:solidFill>
                  <a:schemeClr val="tx1"/>
                </a:solidFill>
                <a:effectLst/>
                <a:latin typeface="+mn-lt"/>
                <a:ea typeface="+mn-ea"/>
                <a:cs typeface="+mn-cs"/>
              </a:rPr>
              <a:t> tarafından memleket özlemi çeken eşi Semiramis için yaptırılmıştır.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Babil Kralı </a:t>
            </a:r>
            <a:r>
              <a:rPr lang="tr-TR" sz="1200" kern="1200" dirty="0" err="1">
                <a:solidFill>
                  <a:schemeClr val="tx1"/>
                </a:solidFill>
                <a:effectLst/>
                <a:latin typeface="+mn-lt"/>
                <a:ea typeface="+mn-ea"/>
                <a:cs typeface="+mn-cs"/>
              </a:rPr>
              <a:t>Hamurabi</a:t>
            </a:r>
            <a:r>
              <a:rPr lang="tr-TR" sz="1200" kern="1200" dirty="0">
                <a:solidFill>
                  <a:schemeClr val="tx1"/>
                </a:solidFill>
                <a:effectLst/>
                <a:latin typeface="+mn-lt"/>
                <a:ea typeface="+mn-ea"/>
                <a:cs typeface="+mn-cs"/>
              </a:rPr>
              <a:t> yazılı kanunları dünyada ki ilk anayasa niteliğindeki kanunlardır.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Diğer bir medeniyet olan Asurlular zalimlikleri ve savaştaki atılganlıkları ile </a:t>
            </a:r>
            <a:r>
              <a:rPr lang="tr-TR" sz="1200" kern="1200" dirty="0" err="1">
                <a:solidFill>
                  <a:schemeClr val="tx1"/>
                </a:solidFill>
                <a:effectLst/>
                <a:latin typeface="+mn-lt"/>
                <a:ea typeface="+mn-ea"/>
                <a:cs typeface="+mn-cs"/>
              </a:rPr>
              <a:t>tanınırlar.Yaptıkları</a:t>
            </a:r>
            <a:r>
              <a:rPr lang="tr-TR" sz="1200" kern="1200" dirty="0">
                <a:solidFill>
                  <a:schemeClr val="tx1"/>
                </a:solidFill>
                <a:effectLst/>
                <a:latin typeface="+mn-lt"/>
                <a:ea typeface="+mn-ea"/>
                <a:cs typeface="+mn-cs"/>
              </a:rPr>
              <a:t> ticaret ile zenginleşmişler ve ülke sınırlarını </a:t>
            </a:r>
            <a:r>
              <a:rPr lang="tr-TR" sz="1200" kern="1200" dirty="0" err="1">
                <a:solidFill>
                  <a:schemeClr val="tx1"/>
                </a:solidFill>
                <a:effectLst/>
                <a:latin typeface="+mn-lt"/>
                <a:ea typeface="+mn-ea"/>
                <a:cs typeface="+mn-cs"/>
              </a:rPr>
              <a:t>genişletmişlerdir.İlk</a:t>
            </a:r>
            <a:r>
              <a:rPr lang="tr-TR" sz="1200" kern="1200" dirty="0">
                <a:solidFill>
                  <a:schemeClr val="tx1"/>
                </a:solidFill>
                <a:effectLst/>
                <a:latin typeface="+mn-lt"/>
                <a:ea typeface="+mn-ea"/>
                <a:cs typeface="+mn-cs"/>
              </a:rPr>
              <a:t> önce Hitit ticaretini hakimiyetleri altına almış daha sonra </a:t>
            </a:r>
            <a:r>
              <a:rPr lang="tr-TR" sz="1200" kern="1200" dirty="0" err="1">
                <a:solidFill>
                  <a:schemeClr val="tx1"/>
                </a:solidFill>
                <a:effectLst/>
                <a:latin typeface="+mn-lt"/>
                <a:ea typeface="+mn-ea"/>
                <a:cs typeface="+mn-cs"/>
              </a:rPr>
              <a:t>hitit</a:t>
            </a:r>
            <a:r>
              <a:rPr lang="tr-TR" sz="1200" kern="1200" dirty="0">
                <a:solidFill>
                  <a:schemeClr val="tx1"/>
                </a:solidFill>
                <a:effectLst/>
                <a:latin typeface="+mn-lt"/>
                <a:ea typeface="+mn-ea"/>
                <a:cs typeface="+mn-cs"/>
              </a:rPr>
              <a:t> devletini yıkmışlardır.</a:t>
            </a:r>
          </a:p>
          <a:p>
            <a:endParaRPr lang="tr-TR" dirty="0"/>
          </a:p>
        </p:txBody>
      </p:sp>
      <p:sp>
        <p:nvSpPr>
          <p:cNvPr id="4" name="Slayt Numarası Yer Tutucusu 3"/>
          <p:cNvSpPr>
            <a:spLocks noGrp="1"/>
          </p:cNvSpPr>
          <p:nvPr>
            <p:ph type="sldNum" sz="quarter" idx="10"/>
          </p:nvPr>
        </p:nvSpPr>
        <p:spPr/>
        <p:txBody>
          <a:bodyPr/>
          <a:lstStyle/>
          <a:p>
            <a:fld id="{9041BAB7-E97D-43CA-8AB8-A4354C8634FC}" type="slidenum">
              <a:rPr lang="tr-TR" smtClean="0"/>
              <a:pPr/>
              <a:t>12</a:t>
            </a:fld>
            <a:endParaRPr lang="tr-TR" dirty="0"/>
          </a:p>
        </p:txBody>
      </p:sp>
    </p:spTree>
    <p:extLst>
      <p:ext uri="{BB962C8B-B14F-4D97-AF65-F5344CB8AC3E}">
        <p14:creationId xmlns:p14="http://schemas.microsoft.com/office/powerpoint/2010/main" val="3444128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041BAB7-E97D-43CA-8AB8-A4354C8634FC}" type="slidenum">
              <a:rPr lang="tr-TR" smtClean="0"/>
              <a:pPr/>
              <a:t>13</a:t>
            </a:fld>
            <a:endParaRPr lang="tr-TR" dirty="0"/>
          </a:p>
        </p:txBody>
      </p:sp>
    </p:spTree>
    <p:extLst>
      <p:ext uri="{BB962C8B-B14F-4D97-AF65-F5344CB8AC3E}">
        <p14:creationId xmlns:p14="http://schemas.microsoft.com/office/powerpoint/2010/main" val="1099972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9041BAB7-E97D-43CA-8AB8-A4354C8634FC}" type="slidenum">
              <a:rPr lang="tr-TR" smtClean="0"/>
              <a:pPr/>
              <a:t>3</a:t>
            </a:fld>
            <a:endParaRPr lang="tr-TR" dirty="0"/>
          </a:p>
        </p:txBody>
      </p:sp>
    </p:spTree>
    <p:extLst>
      <p:ext uri="{BB962C8B-B14F-4D97-AF65-F5344CB8AC3E}">
        <p14:creationId xmlns:p14="http://schemas.microsoft.com/office/powerpoint/2010/main" val="1251466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70000" lnSpcReduction="20000"/>
          </a:bodyPr>
          <a:lstStyle/>
          <a:p>
            <a:pPr lvl="0"/>
            <a:r>
              <a:rPr lang="tr-TR" sz="1200" kern="1200" dirty="0">
                <a:solidFill>
                  <a:schemeClr val="tx1"/>
                </a:solidFill>
                <a:effectLst/>
                <a:latin typeface="+mn-lt"/>
                <a:ea typeface="+mn-ea"/>
                <a:cs typeface="+mn-cs"/>
              </a:rPr>
              <a:t>ROMA VE BİZANSLILAR</a:t>
            </a:r>
          </a:p>
          <a:p>
            <a:pPr lvl="0"/>
            <a:r>
              <a:rPr lang="tr-TR" sz="1200" kern="1200" dirty="0">
                <a:solidFill>
                  <a:schemeClr val="tx1"/>
                </a:solidFill>
                <a:effectLst/>
                <a:latin typeface="+mn-lt"/>
                <a:ea typeface="+mn-ea"/>
                <a:cs typeface="+mn-cs"/>
              </a:rPr>
              <a:t>En önemli liderleri Ulu (</a:t>
            </a:r>
            <a:r>
              <a:rPr lang="tr-TR" sz="1200" kern="1200" dirty="0" err="1">
                <a:solidFill>
                  <a:schemeClr val="tx1"/>
                </a:solidFill>
                <a:effectLst/>
                <a:latin typeface="+mn-lt"/>
                <a:ea typeface="+mn-ea"/>
                <a:cs typeface="+mn-cs"/>
              </a:rPr>
              <a:t>Augustus</a:t>
            </a:r>
            <a:r>
              <a:rPr lang="tr-TR" sz="1200" kern="1200" dirty="0">
                <a:solidFill>
                  <a:schemeClr val="tx1"/>
                </a:solidFill>
                <a:effectLst/>
                <a:latin typeface="+mn-lt"/>
                <a:ea typeface="+mn-ea"/>
                <a:cs typeface="+mn-cs"/>
              </a:rPr>
              <a:t>) manasına gelen kral </a:t>
            </a:r>
            <a:r>
              <a:rPr lang="tr-TR" sz="1200" kern="1200" dirty="0" err="1">
                <a:solidFill>
                  <a:schemeClr val="tx1"/>
                </a:solidFill>
                <a:effectLst/>
                <a:latin typeface="+mn-lt"/>
                <a:ea typeface="+mn-ea"/>
                <a:cs typeface="+mn-cs"/>
              </a:rPr>
              <a:t>Oktavianus</a:t>
            </a:r>
            <a:r>
              <a:rPr lang="tr-TR" sz="1200" kern="1200" dirty="0">
                <a:solidFill>
                  <a:schemeClr val="tx1"/>
                </a:solidFill>
                <a:effectLst/>
                <a:latin typeface="+mn-lt"/>
                <a:ea typeface="+mn-ea"/>
                <a:cs typeface="+mn-cs"/>
              </a:rPr>
              <a:t>, bu hanedanın son imparatoru ise </a:t>
            </a:r>
            <a:r>
              <a:rPr lang="tr-TR" sz="1200" kern="1200" dirty="0" err="1">
                <a:solidFill>
                  <a:schemeClr val="tx1"/>
                </a:solidFill>
                <a:effectLst/>
                <a:latin typeface="+mn-lt"/>
                <a:ea typeface="+mn-ea"/>
                <a:cs typeface="+mn-cs"/>
              </a:rPr>
              <a:t>Neron,diktatörlüğündeki</a:t>
            </a:r>
            <a:r>
              <a:rPr lang="tr-TR" sz="1200" kern="1200" dirty="0">
                <a:solidFill>
                  <a:schemeClr val="tx1"/>
                </a:solidFill>
                <a:effectLst/>
                <a:latin typeface="+mn-lt"/>
                <a:ea typeface="+mn-ea"/>
                <a:cs typeface="+mn-cs"/>
              </a:rPr>
              <a:t> çılgınlıkları ve </a:t>
            </a:r>
            <a:r>
              <a:rPr lang="tr-TR" sz="1200" kern="1200" dirty="0" err="1">
                <a:solidFill>
                  <a:schemeClr val="tx1"/>
                </a:solidFill>
                <a:effectLst/>
                <a:latin typeface="+mn-lt"/>
                <a:ea typeface="+mn-ea"/>
                <a:cs typeface="+mn-cs"/>
              </a:rPr>
              <a:t>Hz.İsa’ya</a:t>
            </a:r>
            <a:r>
              <a:rPr lang="tr-TR" sz="1200" kern="1200" dirty="0">
                <a:solidFill>
                  <a:schemeClr val="tx1"/>
                </a:solidFill>
                <a:effectLst/>
                <a:latin typeface="+mn-lt"/>
                <a:ea typeface="+mn-ea"/>
                <a:cs typeface="+mn-cs"/>
              </a:rPr>
              <a:t> inanlara zulmü ile </a:t>
            </a:r>
            <a:r>
              <a:rPr lang="tr-TR" sz="1200" kern="1200" dirty="0" err="1">
                <a:solidFill>
                  <a:schemeClr val="tx1"/>
                </a:solidFill>
                <a:effectLst/>
                <a:latin typeface="+mn-lt"/>
                <a:ea typeface="+mn-ea"/>
                <a:cs typeface="+mn-cs"/>
              </a:rPr>
              <a:t>tanınmıştır.Ordunun</a:t>
            </a:r>
            <a:r>
              <a:rPr lang="tr-TR" sz="1200" kern="1200" dirty="0">
                <a:solidFill>
                  <a:schemeClr val="tx1"/>
                </a:solidFill>
                <a:effectLst/>
                <a:latin typeface="+mn-lt"/>
                <a:ea typeface="+mn-ea"/>
                <a:cs typeface="+mn-cs"/>
              </a:rPr>
              <a:t> isyan etmesi üzerine </a:t>
            </a:r>
            <a:r>
              <a:rPr lang="tr-TR" sz="1200" kern="1200" dirty="0" err="1">
                <a:solidFill>
                  <a:schemeClr val="tx1"/>
                </a:solidFill>
                <a:effectLst/>
                <a:latin typeface="+mn-lt"/>
                <a:ea typeface="+mn-ea"/>
                <a:cs typeface="+mn-cs"/>
              </a:rPr>
              <a:t>intahar</a:t>
            </a:r>
            <a:r>
              <a:rPr lang="tr-TR" sz="1200" kern="1200" dirty="0">
                <a:solidFill>
                  <a:schemeClr val="tx1"/>
                </a:solidFill>
                <a:effectLst/>
                <a:latin typeface="+mn-lt"/>
                <a:ea typeface="+mn-ea"/>
                <a:cs typeface="+mn-cs"/>
              </a:rPr>
              <a:t> etmiştir.</a:t>
            </a:r>
          </a:p>
          <a:p>
            <a:pPr lvl="0"/>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Roma ülkesinin iki önemli eğlence merkezi olan </a:t>
            </a:r>
            <a:r>
              <a:rPr lang="tr-TR" sz="1200" kern="1200" dirty="0" err="1">
                <a:solidFill>
                  <a:schemeClr val="tx1"/>
                </a:solidFill>
                <a:effectLst/>
                <a:latin typeface="+mn-lt"/>
                <a:ea typeface="+mn-ea"/>
                <a:cs typeface="+mn-cs"/>
              </a:rPr>
              <a:t>Pompei</a:t>
            </a:r>
            <a:r>
              <a:rPr lang="tr-TR" sz="1200" kern="1200" dirty="0">
                <a:solidFill>
                  <a:schemeClr val="tx1"/>
                </a:solidFill>
                <a:effectLst/>
                <a:latin typeface="+mn-lt"/>
                <a:ea typeface="+mn-ea"/>
                <a:cs typeface="+mn-cs"/>
              </a:rPr>
              <a:t> ve </a:t>
            </a:r>
            <a:r>
              <a:rPr lang="tr-TR" sz="1200" kern="1200" dirty="0" err="1">
                <a:solidFill>
                  <a:schemeClr val="tx1"/>
                </a:solidFill>
                <a:effectLst/>
                <a:latin typeface="+mn-lt"/>
                <a:ea typeface="+mn-ea"/>
                <a:cs typeface="+mn-cs"/>
              </a:rPr>
              <a:t>Herkülanium</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Vezüv</a:t>
            </a:r>
            <a:r>
              <a:rPr lang="tr-TR" sz="1200" kern="1200" dirty="0">
                <a:solidFill>
                  <a:schemeClr val="tx1"/>
                </a:solidFill>
                <a:effectLst/>
                <a:latin typeface="+mn-lt"/>
                <a:ea typeface="+mn-ea"/>
                <a:cs typeface="+mn-cs"/>
              </a:rPr>
              <a:t> yanardağının </a:t>
            </a:r>
            <a:r>
              <a:rPr lang="tr-TR" sz="1200" kern="1200" dirty="0" err="1">
                <a:solidFill>
                  <a:schemeClr val="tx1"/>
                </a:solidFill>
                <a:effectLst/>
                <a:latin typeface="+mn-lt"/>
                <a:ea typeface="+mn-ea"/>
                <a:cs typeface="+mn-cs"/>
              </a:rPr>
              <a:t>püskürtüğü</a:t>
            </a:r>
            <a:r>
              <a:rPr lang="tr-TR" sz="1200" kern="1200" dirty="0">
                <a:solidFill>
                  <a:schemeClr val="tx1"/>
                </a:solidFill>
                <a:effectLst/>
                <a:latin typeface="+mn-lt"/>
                <a:ea typeface="+mn-ea"/>
                <a:cs typeface="+mn-cs"/>
              </a:rPr>
              <a:t> kızgın lavların altına gömülmüştür.</a:t>
            </a:r>
          </a:p>
          <a:p>
            <a:pPr lvl="0"/>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İmparator </a:t>
            </a:r>
            <a:r>
              <a:rPr lang="tr-TR" sz="1200" kern="1200" dirty="0" err="1">
                <a:solidFill>
                  <a:schemeClr val="tx1"/>
                </a:solidFill>
                <a:effectLst/>
                <a:latin typeface="+mn-lt"/>
                <a:ea typeface="+mn-ea"/>
                <a:cs typeface="+mn-cs"/>
              </a:rPr>
              <a:t>Konsantin</a:t>
            </a:r>
            <a:r>
              <a:rPr lang="tr-TR" sz="1200" kern="1200" dirty="0">
                <a:solidFill>
                  <a:schemeClr val="tx1"/>
                </a:solidFill>
                <a:effectLst/>
                <a:latin typeface="+mn-lt"/>
                <a:ea typeface="+mn-ea"/>
                <a:cs typeface="+mn-cs"/>
              </a:rPr>
              <a:t> zamanında Hristiyanlık resmi olarak kabul </a:t>
            </a:r>
            <a:r>
              <a:rPr lang="tr-TR" sz="1200" kern="1200" dirty="0" err="1">
                <a:solidFill>
                  <a:schemeClr val="tx1"/>
                </a:solidFill>
                <a:effectLst/>
                <a:latin typeface="+mn-lt"/>
                <a:ea typeface="+mn-ea"/>
                <a:cs typeface="+mn-cs"/>
              </a:rPr>
              <a:t>edilmiştir.Konstantini</a:t>
            </a:r>
            <a:r>
              <a:rPr lang="tr-TR" sz="1200" kern="1200" dirty="0">
                <a:solidFill>
                  <a:schemeClr val="tx1"/>
                </a:solidFill>
                <a:effectLst/>
                <a:latin typeface="+mn-lt"/>
                <a:ea typeface="+mn-ea"/>
                <a:cs typeface="+mn-cs"/>
              </a:rPr>
              <a:t>, Bizans kasabasını büyütüp </a:t>
            </a:r>
            <a:r>
              <a:rPr lang="tr-TR" sz="1200" kern="1200" dirty="0" err="1">
                <a:solidFill>
                  <a:schemeClr val="tx1"/>
                </a:solidFill>
                <a:effectLst/>
                <a:latin typeface="+mn-lt"/>
                <a:ea typeface="+mn-ea"/>
                <a:cs typeface="+mn-cs"/>
              </a:rPr>
              <a:t>Konstantiniye</a:t>
            </a:r>
            <a:r>
              <a:rPr lang="tr-TR" sz="1200" kern="1200" dirty="0">
                <a:solidFill>
                  <a:schemeClr val="tx1"/>
                </a:solidFill>
                <a:effectLst/>
                <a:latin typeface="+mn-lt"/>
                <a:ea typeface="+mn-ea"/>
                <a:cs typeface="+mn-cs"/>
              </a:rPr>
              <a:t> ismi ile şehri yeniden </a:t>
            </a:r>
            <a:r>
              <a:rPr lang="tr-TR" sz="1200" kern="1200" dirty="0" err="1">
                <a:solidFill>
                  <a:schemeClr val="tx1"/>
                </a:solidFill>
                <a:effectLst/>
                <a:latin typeface="+mn-lt"/>
                <a:ea typeface="+mn-ea"/>
                <a:cs typeface="+mn-cs"/>
              </a:rPr>
              <a:t>kurmuştur.Bu</a:t>
            </a:r>
            <a:r>
              <a:rPr lang="tr-TR" sz="1200" kern="1200" dirty="0">
                <a:solidFill>
                  <a:schemeClr val="tx1"/>
                </a:solidFill>
                <a:effectLst/>
                <a:latin typeface="+mn-lt"/>
                <a:ea typeface="+mn-ea"/>
                <a:cs typeface="+mn-cs"/>
              </a:rPr>
              <a:t> dönemde Hristiyanların şu anda inandıkları </a:t>
            </a:r>
            <a:r>
              <a:rPr lang="tr-TR" sz="1200" kern="1200" dirty="0" err="1">
                <a:solidFill>
                  <a:schemeClr val="tx1"/>
                </a:solidFill>
                <a:effectLst/>
                <a:latin typeface="+mn-lt"/>
                <a:ea typeface="+mn-ea"/>
                <a:cs typeface="+mn-cs"/>
              </a:rPr>
              <a:t>Matta,Markos,Luka</a:t>
            </a:r>
            <a:r>
              <a:rPr lang="tr-TR" sz="1200" kern="1200" dirty="0">
                <a:solidFill>
                  <a:schemeClr val="tx1"/>
                </a:solidFill>
                <a:effectLst/>
                <a:latin typeface="+mn-lt"/>
                <a:ea typeface="+mn-ea"/>
                <a:cs typeface="+mn-cs"/>
              </a:rPr>
              <a:t> Ve </a:t>
            </a:r>
            <a:r>
              <a:rPr lang="tr-TR" sz="1200" kern="1200" dirty="0" err="1">
                <a:solidFill>
                  <a:schemeClr val="tx1"/>
                </a:solidFill>
                <a:effectLst/>
                <a:latin typeface="+mn-lt"/>
                <a:ea typeface="+mn-ea"/>
                <a:cs typeface="+mn-cs"/>
              </a:rPr>
              <a:t>Yuhanna</a:t>
            </a:r>
            <a:r>
              <a:rPr lang="tr-TR" sz="1200" kern="1200" dirty="0">
                <a:solidFill>
                  <a:schemeClr val="tx1"/>
                </a:solidFill>
                <a:effectLst/>
                <a:latin typeface="+mn-lt"/>
                <a:ea typeface="+mn-ea"/>
                <a:cs typeface="+mn-cs"/>
              </a:rPr>
              <a:t> İncilleri 325 yılında </a:t>
            </a:r>
            <a:r>
              <a:rPr lang="tr-TR" sz="1200" kern="1200" dirty="0" err="1">
                <a:solidFill>
                  <a:schemeClr val="tx1"/>
                </a:solidFill>
                <a:effectLst/>
                <a:latin typeface="+mn-lt"/>
                <a:ea typeface="+mn-ea"/>
                <a:cs typeface="+mn-cs"/>
              </a:rPr>
              <a:t>İznikte</a:t>
            </a:r>
            <a:r>
              <a:rPr lang="tr-TR" sz="1200" kern="1200" dirty="0">
                <a:solidFill>
                  <a:schemeClr val="tx1"/>
                </a:solidFill>
                <a:effectLst/>
                <a:latin typeface="+mn-lt"/>
                <a:ea typeface="+mn-ea"/>
                <a:cs typeface="+mn-cs"/>
              </a:rPr>
              <a:t> toplanan konseyde kabul </a:t>
            </a:r>
            <a:r>
              <a:rPr lang="tr-TR" sz="1200" kern="1200" dirty="0" err="1">
                <a:solidFill>
                  <a:schemeClr val="tx1"/>
                </a:solidFill>
                <a:effectLst/>
                <a:latin typeface="+mn-lt"/>
                <a:ea typeface="+mn-ea"/>
                <a:cs typeface="+mn-cs"/>
              </a:rPr>
              <a:t>edilmiştir.Barnabas</a:t>
            </a:r>
            <a:r>
              <a:rPr lang="tr-TR" sz="1200" kern="1200" dirty="0">
                <a:solidFill>
                  <a:schemeClr val="tx1"/>
                </a:solidFill>
                <a:effectLst/>
                <a:latin typeface="+mn-lt"/>
                <a:ea typeface="+mn-ea"/>
                <a:cs typeface="+mn-cs"/>
              </a:rPr>
              <a:t> İncili yasaklanmıştır.</a:t>
            </a:r>
          </a:p>
          <a:p>
            <a:pPr lvl="0"/>
            <a:endParaRPr lang="tr-TR" sz="1200" kern="1200" dirty="0">
              <a:solidFill>
                <a:schemeClr val="tx1"/>
              </a:solidFill>
              <a:effectLst/>
              <a:latin typeface="+mn-lt"/>
              <a:ea typeface="+mn-ea"/>
              <a:cs typeface="+mn-cs"/>
            </a:endParaRPr>
          </a:p>
          <a:p>
            <a:pPr lvl="0"/>
            <a:r>
              <a:rPr lang="tr-TR" sz="1200" kern="1200" dirty="0" err="1">
                <a:solidFill>
                  <a:schemeClr val="tx1"/>
                </a:solidFill>
                <a:effectLst/>
                <a:latin typeface="+mn-lt"/>
                <a:ea typeface="+mn-ea"/>
                <a:cs typeface="+mn-cs"/>
              </a:rPr>
              <a:t>Romada</a:t>
            </a:r>
            <a:r>
              <a:rPr lang="tr-TR" sz="1200" kern="1200" dirty="0">
                <a:solidFill>
                  <a:schemeClr val="tx1"/>
                </a:solidFill>
                <a:effectLst/>
                <a:latin typeface="+mn-lt"/>
                <a:ea typeface="+mn-ea"/>
                <a:cs typeface="+mn-cs"/>
              </a:rPr>
              <a:t> gümrük para birliği ve getirilen kolaylıklar uluslararası ticareti </a:t>
            </a:r>
            <a:r>
              <a:rPr lang="tr-TR" sz="1200" kern="1200" dirty="0" err="1">
                <a:solidFill>
                  <a:schemeClr val="tx1"/>
                </a:solidFill>
                <a:effectLst/>
                <a:latin typeface="+mn-lt"/>
                <a:ea typeface="+mn-ea"/>
                <a:cs typeface="+mn-cs"/>
              </a:rPr>
              <a:t>geliştirmiştir.Şehirlerin</a:t>
            </a:r>
            <a:r>
              <a:rPr lang="tr-TR" sz="1200" kern="1200" dirty="0">
                <a:solidFill>
                  <a:schemeClr val="tx1"/>
                </a:solidFill>
                <a:effectLst/>
                <a:latin typeface="+mn-lt"/>
                <a:ea typeface="+mn-ea"/>
                <a:cs typeface="+mn-cs"/>
              </a:rPr>
              <a:t> ve şehir nüfusunun artmasına aynı zamanda ülkenin zenginleşmesine sebep </a:t>
            </a:r>
            <a:r>
              <a:rPr lang="tr-TR" sz="1200" kern="1200" dirty="0" err="1">
                <a:solidFill>
                  <a:schemeClr val="tx1"/>
                </a:solidFill>
                <a:effectLst/>
                <a:latin typeface="+mn-lt"/>
                <a:ea typeface="+mn-ea"/>
                <a:cs typeface="+mn-cs"/>
              </a:rPr>
              <a:t>oluştur.Pekinden</a:t>
            </a:r>
            <a:r>
              <a:rPr lang="tr-TR" sz="1200" kern="1200" dirty="0">
                <a:solidFill>
                  <a:schemeClr val="tx1"/>
                </a:solidFill>
                <a:effectLst/>
                <a:latin typeface="+mn-lt"/>
                <a:ea typeface="+mn-ea"/>
                <a:cs typeface="+mn-cs"/>
              </a:rPr>
              <a:t> Roma’ya uzanan tarihi ipek yolu bu dönemde </a:t>
            </a:r>
            <a:r>
              <a:rPr lang="tr-TR" sz="1200" kern="1200" dirty="0" err="1">
                <a:solidFill>
                  <a:schemeClr val="tx1"/>
                </a:solidFill>
                <a:effectLst/>
                <a:latin typeface="+mn-lt"/>
                <a:ea typeface="+mn-ea"/>
                <a:cs typeface="+mn-cs"/>
              </a:rPr>
              <a:t>ünlenmiştir.Yunan</a:t>
            </a:r>
            <a:r>
              <a:rPr lang="tr-TR" sz="1200" kern="1200" dirty="0">
                <a:solidFill>
                  <a:schemeClr val="tx1"/>
                </a:solidFill>
                <a:effectLst/>
                <a:latin typeface="+mn-lt"/>
                <a:ea typeface="+mn-ea"/>
                <a:cs typeface="+mn-cs"/>
              </a:rPr>
              <a:t> kültürü ve gelenekleri benimsenmesi ile beraber eğlence hayatı da </a:t>
            </a:r>
            <a:r>
              <a:rPr lang="tr-TR" sz="1200" kern="1200" dirty="0" err="1">
                <a:solidFill>
                  <a:schemeClr val="tx1"/>
                </a:solidFill>
                <a:effectLst/>
                <a:latin typeface="+mn-lt"/>
                <a:ea typeface="+mn-ea"/>
                <a:cs typeface="+mn-cs"/>
              </a:rPr>
              <a:t>artmıştır.Amfi</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tiyatrolar,sirkler,şatolar,büyük</a:t>
            </a:r>
            <a:r>
              <a:rPr lang="tr-TR" sz="1200" kern="1200" dirty="0">
                <a:solidFill>
                  <a:schemeClr val="tx1"/>
                </a:solidFill>
                <a:effectLst/>
                <a:latin typeface="+mn-lt"/>
                <a:ea typeface="+mn-ea"/>
                <a:cs typeface="+mn-cs"/>
              </a:rPr>
              <a:t> tapınaklar yapılmıştır.</a:t>
            </a:r>
          </a:p>
          <a:p>
            <a:pPr lvl="0"/>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Eğlence hayatının boyut değiştirmesi ile beraber savaşta esir alınan gladyatör denilen güreşçilerin birbirlerini öldürmeleri ölüme mahkum edilenlerin </a:t>
            </a:r>
            <a:r>
              <a:rPr lang="tr-TR" sz="1200" kern="1200" dirty="0" err="1">
                <a:solidFill>
                  <a:schemeClr val="tx1"/>
                </a:solidFill>
                <a:effectLst/>
                <a:latin typeface="+mn-lt"/>
                <a:ea typeface="+mn-ea"/>
                <a:cs typeface="+mn-cs"/>
              </a:rPr>
              <a:t>aslan,kaplan</a:t>
            </a:r>
            <a:r>
              <a:rPr lang="tr-TR" sz="1200" kern="1200" dirty="0">
                <a:solidFill>
                  <a:schemeClr val="tx1"/>
                </a:solidFill>
                <a:effectLst/>
                <a:latin typeface="+mn-lt"/>
                <a:ea typeface="+mn-ea"/>
                <a:cs typeface="+mn-cs"/>
              </a:rPr>
              <a:t> gibi vahşi hayvanlara parçalatılması şekline dönüşmüştür</a:t>
            </a:r>
          </a:p>
          <a:p>
            <a:pPr lvl="0"/>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Latince konuşan Romalılar Latin dili ve </a:t>
            </a:r>
            <a:r>
              <a:rPr lang="tr-TR" sz="1200" kern="1200" dirty="0" err="1">
                <a:solidFill>
                  <a:schemeClr val="tx1"/>
                </a:solidFill>
                <a:effectLst/>
                <a:latin typeface="+mn-lt"/>
                <a:ea typeface="+mn-ea"/>
                <a:cs typeface="+mn-cs"/>
              </a:rPr>
              <a:t>edebiyatnını</a:t>
            </a:r>
            <a:r>
              <a:rPr lang="tr-TR" sz="1200" kern="1200" dirty="0">
                <a:solidFill>
                  <a:schemeClr val="tx1"/>
                </a:solidFill>
                <a:effectLst/>
                <a:latin typeface="+mn-lt"/>
                <a:ea typeface="+mn-ea"/>
                <a:cs typeface="+mn-cs"/>
              </a:rPr>
              <a:t> ilk klasik eserlerini </a:t>
            </a:r>
            <a:r>
              <a:rPr lang="tr-TR" sz="1200" kern="1200" dirty="0" err="1">
                <a:solidFill>
                  <a:schemeClr val="tx1"/>
                </a:solidFill>
                <a:effectLst/>
                <a:latin typeface="+mn-lt"/>
                <a:ea typeface="+mn-ea"/>
                <a:cs typeface="+mn-cs"/>
              </a:rPr>
              <a:t>vermişlerdir.Fenikelilerin</a:t>
            </a:r>
            <a:r>
              <a:rPr lang="tr-TR" sz="1200" kern="1200" dirty="0">
                <a:solidFill>
                  <a:schemeClr val="tx1"/>
                </a:solidFill>
                <a:effectLst/>
                <a:latin typeface="+mn-lt"/>
                <a:ea typeface="+mn-ea"/>
                <a:cs typeface="+mn-cs"/>
              </a:rPr>
              <a:t> harf yazısını Latin alfabesi haline getirilmiştir.</a:t>
            </a:r>
          </a:p>
          <a:p>
            <a:pPr lvl="0"/>
            <a:r>
              <a:rPr lang="tr-TR" sz="1200" kern="1200" dirty="0">
                <a:solidFill>
                  <a:schemeClr val="tx1"/>
                </a:solidFill>
                <a:effectLst/>
                <a:latin typeface="+mn-lt"/>
                <a:ea typeface="+mn-ea"/>
                <a:cs typeface="+mn-cs"/>
              </a:rPr>
              <a:t>Romanın ilk yazılı kanunları 12 Levha Kanunları günümüz Avrupa okulunun temelini oluşturmaktadır.</a:t>
            </a:r>
          </a:p>
          <a:p>
            <a:pPr lvl="0"/>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Romalılar Mısırdan aldıkları güneş takvimini geliştirerek kendilerine göre uyarlanmıştır ve </a:t>
            </a:r>
            <a:r>
              <a:rPr lang="tr-TR" sz="1200" kern="1200" dirty="0" err="1">
                <a:solidFill>
                  <a:schemeClr val="tx1"/>
                </a:solidFill>
                <a:effectLst/>
                <a:latin typeface="+mn-lt"/>
                <a:ea typeface="+mn-ea"/>
                <a:cs typeface="+mn-cs"/>
              </a:rPr>
              <a:t>Jüstinyen</a:t>
            </a:r>
            <a:r>
              <a:rPr lang="tr-TR" sz="1200" kern="1200" dirty="0">
                <a:solidFill>
                  <a:schemeClr val="tx1"/>
                </a:solidFill>
                <a:effectLst/>
                <a:latin typeface="+mn-lt"/>
                <a:ea typeface="+mn-ea"/>
                <a:cs typeface="+mn-cs"/>
              </a:rPr>
              <a:t> Takvimi olarak kullanmışlardır.</a:t>
            </a:r>
          </a:p>
          <a:p>
            <a:pPr lvl="0"/>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Romalıların günümüze kadar gelmiş eserlerden bazıları </a:t>
            </a:r>
            <a:r>
              <a:rPr lang="tr-TR" sz="1200" kern="1200" dirty="0" err="1">
                <a:solidFill>
                  <a:schemeClr val="tx1"/>
                </a:solidFill>
                <a:effectLst/>
                <a:latin typeface="+mn-lt"/>
                <a:ea typeface="+mn-ea"/>
                <a:cs typeface="+mn-cs"/>
              </a:rPr>
              <a:t>İstanbuldaki</a:t>
            </a:r>
            <a:r>
              <a:rPr lang="tr-TR" sz="1200" kern="1200" dirty="0">
                <a:solidFill>
                  <a:schemeClr val="tx1"/>
                </a:solidFill>
                <a:effectLst/>
                <a:latin typeface="+mn-lt"/>
                <a:ea typeface="+mn-ea"/>
                <a:cs typeface="+mn-cs"/>
              </a:rPr>
              <a:t> Bozdoğan Kemeri ve Çemberli Taş, </a:t>
            </a:r>
            <a:r>
              <a:rPr lang="tr-TR" sz="1200" kern="1200" dirty="0" err="1">
                <a:solidFill>
                  <a:schemeClr val="tx1"/>
                </a:solidFill>
                <a:effectLst/>
                <a:latin typeface="+mn-lt"/>
                <a:ea typeface="+mn-ea"/>
                <a:cs typeface="+mn-cs"/>
              </a:rPr>
              <a:t>Ankaradaki</a:t>
            </a:r>
            <a:r>
              <a:rPr lang="tr-TR" sz="1200" kern="1200" dirty="0">
                <a:solidFill>
                  <a:schemeClr val="tx1"/>
                </a:solidFill>
                <a:effectLst/>
                <a:latin typeface="+mn-lt"/>
                <a:ea typeface="+mn-ea"/>
                <a:cs typeface="+mn-cs"/>
              </a:rPr>
              <a:t> Roma hamamı ve </a:t>
            </a:r>
            <a:r>
              <a:rPr lang="tr-TR" sz="1200" kern="1200" dirty="0" err="1">
                <a:solidFill>
                  <a:schemeClr val="tx1"/>
                </a:solidFill>
                <a:effectLst/>
                <a:latin typeface="+mn-lt"/>
                <a:ea typeface="+mn-ea"/>
                <a:cs typeface="+mn-cs"/>
              </a:rPr>
              <a:t>Antalyadaki</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Side,Aspendos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Tiyatrosudur.Aspendos</a:t>
            </a:r>
            <a:r>
              <a:rPr lang="tr-TR" sz="1200" kern="1200" dirty="0">
                <a:solidFill>
                  <a:schemeClr val="tx1"/>
                </a:solidFill>
                <a:effectLst/>
                <a:latin typeface="+mn-lt"/>
                <a:ea typeface="+mn-ea"/>
                <a:cs typeface="+mn-cs"/>
              </a:rPr>
              <a:t> tiyatrosu dünyanın ilk şehir planlamacı uzmanı olan </a:t>
            </a:r>
            <a:r>
              <a:rPr lang="tr-TR" sz="1200" kern="1200" dirty="0" err="1">
                <a:solidFill>
                  <a:schemeClr val="tx1"/>
                </a:solidFill>
                <a:effectLst/>
                <a:latin typeface="+mn-lt"/>
                <a:ea typeface="+mn-ea"/>
                <a:cs typeface="+mn-cs"/>
              </a:rPr>
              <a:t>Zenon</a:t>
            </a:r>
            <a:r>
              <a:rPr lang="tr-TR" sz="1200" kern="1200" dirty="0">
                <a:solidFill>
                  <a:schemeClr val="tx1"/>
                </a:solidFill>
                <a:effectLst/>
                <a:latin typeface="+mn-lt"/>
                <a:ea typeface="+mn-ea"/>
                <a:cs typeface="+mn-cs"/>
              </a:rPr>
              <a:t> tarafından kralın kızı Belkıs için yaptırıldığından bu tiyatro Belkıs tiyatrosu olarak da </a:t>
            </a:r>
            <a:r>
              <a:rPr lang="tr-TR" sz="1200" kern="1200" dirty="0" err="1">
                <a:solidFill>
                  <a:schemeClr val="tx1"/>
                </a:solidFill>
                <a:effectLst/>
                <a:latin typeface="+mn-lt"/>
                <a:ea typeface="+mn-ea"/>
                <a:cs typeface="+mn-cs"/>
              </a:rPr>
              <a:t>bilinir.Bizans</a:t>
            </a:r>
            <a:r>
              <a:rPr lang="tr-TR" sz="1200" kern="1200" dirty="0">
                <a:solidFill>
                  <a:schemeClr val="tx1"/>
                </a:solidFill>
                <a:effectLst/>
                <a:latin typeface="+mn-lt"/>
                <a:ea typeface="+mn-ea"/>
                <a:cs typeface="+mn-cs"/>
              </a:rPr>
              <a:t> imparatorluğundan günümüze kalan en sağlam yapıtlar merkez olması nedeniyle </a:t>
            </a:r>
            <a:r>
              <a:rPr lang="tr-TR" sz="1200" kern="1200" dirty="0" err="1">
                <a:solidFill>
                  <a:schemeClr val="tx1"/>
                </a:solidFill>
                <a:effectLst/>
                <a:latin typeface="+mn-lt"/>
                <a:ea typeface="+mn-ea"/>
                <a:cs typeface="+mn-cs"/>
              </a:rPr>
              <a:t>İstanbulda</a:t>
            </a:r>
            <a:r>
              <a:rPr lang="tr-TR" sz="1200" kern="1200" dirty="0">
                <a:solidFill>
                  <a:schemeClr val="tx1"/>
                </a:solidFill>
                <a:effectLst/>
                <a:latin typeface="+mn-lt"/>
                <a:ea typeface="+mn-ea"/>
                <a:cs typeface="+mn-cs"/>
              </a:rPr>
              <a:t> bulunan Ayasofya </a:t>
            </a:r>
            <a:r>
              <a:rPr lang="tr-TR" sz="1200" kern="1200" dirty="0" err="1">
                <a:solidFill>
                  <a:schemeClr val="tx1"/>
                </a:solidFill>
                <a:effectLst/>
                <a:latin typeface="+mn-lt"/>
                <a:ea typeface="+mn-ea"/>
                <a:cs typeface="+mn-cs"/>
              </a:rPr>
              <a:t>müzesi,Aya</a:t>
            </a:r>
            <a:r>
              <a:rPr lang="tr-TR" sz="1200" kern="1200" dirty="0">
                <a:solidFill>
                  <a:schemeClr val="tx1"/>
                </a:solidFill>
                <a:effectLst/>
                <a:latin typeface="+mn-lt"/>
                <a:ea typeface="+mn-ea"/>
                <a:cs typeface="+mn-cs"/>
              </a:rPr>
              <a:t> İrini Kilisesi ve Yerebatan Sarnıcıdır.</a:t>
            </a:r>
          </a:p>
          <a:p>
            <a:pPr lvl="0"/>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Bizans dönemi sanatı; eski Helenistik ve doğu sanatlarından etkilenerek oluşmuş ve gelişmiştir. Bu dönemde ikona adı verilen sanatın geliştiğini görüyoruz. İkona </a:t>
            </a:r>
            <a:r>
              <a:rPr lang="tr-TR" sz="1200" kern="1200" dirty="0" err="1">
                <a:solidFill>
                  <a:schemeClr val="tx1"/>
                </a:solidFill>
                <a:effectLst/>
                <a:latin typeface="+mn-lt"/>
                <a:ea typeface="+mn-ea"/>
                <a:cs typeface="+mn-cs"/>
              </a:rPr>
              <a:t>Hristiyanlık’ta</a:t>
            </a:r>
            <a:r>
              <a:rPr lang="tr-TR" sz="1200" kern="1200" dirty="0">
                <a:solidFill>
                  <a:schemeClr val="tx1"/>
                </a:solidFill>
                <a:effectLst/>
                <a:latin typeface="+mn-lt"/>
                <a:ea typeface="+mn-ea"/>
                <a:cs typeface="+mn-cs"/>
              </a:rPr>
              <a:t> kutsal kabul edilen kişilerin resmedildiği tahta veya taş materyaller üzerine </a:t>
            </a:r>
            <a:r>
              <a:rPr lang="tr-TR" sz="1200" kern="1200" dirty="0" err="1">
                <a:solidFill>
                  <a:schemeClr val="tx1"/>
                </a:solidFill>
                <a:effectLst/>
                <a:latin typeface="+mn-lt"/>
                <a:ea typeface="+mn-ea"/>
                <a:cs typeface="+mn-cs"/>
              </a:rPr>
              <a:t>üzerine</a:t>
            </a:r>
            <a:r>
              <a:rPr lang="tr-TR" sz="1200" kern="1200" dirty="0">
                <a:solidFill>
                  <a:schemeClr val="tx1"/>
                </a:solidFill>
                <a:effectLst/>
                <a:latin typeface="+mn-lt"/>
                <a:ea typeface="+mn-ea"/>
                <a:cs typeface="+mn-cs"/>
              </a:rPr>
              <a:t> yapılan resimlerdir.</a:t>
            </a:r>
          </a:p>
          <a:p>
            <a:pPr lvl="0"/>
            <a:endParaRPr lang="tr-TR" sz="1200" kern="1200" dirty="0">
              <a:solidFill>
                <a:schemeClr val="tx1"/>
              </a:solidFill>
              <a:effectLst/>
              <a:latin typeface="+mn-lt"/>
              <a:ea typeface="+mn-ea"/>
              <a:cs typeface="+mn-cs"/>
            </a:endParaRPr>
          </a:p>
          <a:p>
            <a:r>
              <a:rPr lang="tr-TR" sz="1200" b="1"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fld id="{9041BAB7-E97D-43CA-8AB8-A4354C8634FC}" type="slidenum">
              <a:rPr lang="tr-TR" smtClean="0"/>
              <a:pPr/>
              <a:t>4</a:t>
            </a:fld>
            <a:endParaRPr lang="tr-TR" dirty="0"/>
          </a:p>
        </p:txBody>
      </p:sp>
    </p:spTree>
    <p:extLst>
      <p:ext uri="{BB962C8B-B14F-4D97-AF65-F5344CB8AC3E}">
        <p14:creationId xmlns:p14="http://schemas.microsoft.com/office/powerpoint/2010/main" val="1733756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9041BAB7-E97D-43CA-8AB8-A4354C8634FC}" type="slidenum">
              <a:rPr lang="tr-TR" smtClean="0"/>
              <a:pPr/>
              <a:t>5</a:t>
            </a:fld>
            <a:endParaRPr lang="tr-TR" dirty="0"/>
          </a:p>
        </p:txBody>
      </p:sp>
    </p:spTree>
    <p:extLst>
      <p:ext uri="{BB962C8B-B14F-4D97-AF65-F5344CB8AC3E}">
        <p14:creationId xmlns:p14="http://schemas.microsoft.com/office/powerpoint/2010/main" val="1333897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9041BAB7-E97D-43CA-8AB8-A4354C8634FC}" type="slidenum">
              <a:rPr lang="tr-TR" smtClean="0"/>
              <a:pPr/>
              <a:t>6</a:t>
            </a:fld>
            <a:endParaRPr lang="tr-TR" dirty="0"/>
          </a:p>
        </p:txBody>
      </p:sp>
    </p:spTree>
    <p:extLst>
      <p:ext uri="{BB962C8B-B14F-4D97-AF65-F5344CB8AC3E}">
        <p14:creationId xmlns:p14="http://schemas.microsoft.com/office/powerpoint/2010/main" val="100308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9041BAB7-E97D-43CA-8AB8-A4354C8634FC}" type="slidenum">
              <a:rPr lang="tr-TR" smtClean="0"/>
              <a:pPr/>
              <a:t>7</a:t>
            </a:fld>
            <a:endParaRPr lang="tr-TR" dirty="0"/>
          </a:p>
        </p:txBody>
      </p:sp>
    </p:spTree>
    <p:extLst>
      <p:ext uri="{BB962C8B-B14F-4D97-AF65-F5344CB8AC3E}">
        <p14:creationId xmlns:p14="http://schemas.microsoft.com/office/powerpoint/2010/main" val="1538130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9041BAB7-E97D-43CA-8AB8-A4354C8634FC}" type="slidenum">
              <a:rPr lang="tr-TR" smtClean="0"/>
              <a:pPr/>
              <a:t>8</a:t>
            </a:fld>
            <a:endParaRPr lang="tr-TR" dirty="0"/>
          </a:p>
        </p:txBody>
      </p:sp>
    </p:spTree>
    <p:extLst>
      <p:ext uri="{BB962C8B-B14F-4D97-AF65-F5344CB8AC3E}">
        <p14:creationId xmlns:p14="http://schemas.microsoft.com/office/powerpoint/2010/main" val="4082407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9041BAB7-E97D-43CA-8AB8-A4354C8634FC}" type="slidenum">
              <a:rPr lang="tr-TR" smtClean="0"/>
              <a:pPr/>
              <a:t>9</a:t>
            </a:fld>
            <a:endParaRPr lang="tr-TR" dirty="0"/>
          </a:p>
        </p:txBody>
      </p:sp>
    </p:spTree>
    <p:extLst>
      <p:ext uri="{BB962C8B-B14F-4D97-AF65-F5344CB8AC3E}">
        <p14:creationId xmlns:p14="http://schemas.microsoft.com/office/powerpoint/2010/main" val="4262541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fontScale="92500"/>
          </a:bodyPr>
          <a:lstStyle/>
          <a:p>
            <a:pPr lvl="0"/>
            <a:r>
              <a:rPr lang="tr-TR" sz="1200" kern="1200" dirty="0">
                <a:solidFill>
                  <a:schemeClr val="tx1"/>
                </a:solidFill>
                <a:effectLst/>
                <a:latin typeface="+mn-lt"/>
                <a:ea typeface="+mn-ea"/>
                <a:cs typeface="+mn-cs"/>
              </a:rPr>
              <a:t>MEZOPOTAMYA MEDENİYETLERİ</a:t>
            </a:r>
          </a:p>
          <a:p>
            <a:pPr lvl="0"/>
            <a:r>
              <a:rPr lang="tr-TR" sz="1200" kern="1200" dirty="0">
                <a:solidFill>
                  <a:schemeClr val="tx1"/>
                </a:solidFill>
                <a:effectLst/>
                <a:latin typeface="+mn-lt"/>
                <a:ea typeface="+mn-ea"/>
                <a:cs typeface="+mn-cs"/>
              </a:rPr>
              <a:t>İki nehir arası anlamına gelen Mezopotamya sözcüğü ile Dicle ve Fırat arası </a:t>
            </a:r>
            <a:r>
              <a:rPr lang="tr-TR" sz="1200" kern="1200" dirty="0" err="1">
                <a:solidFill>
                  <a:schemeClr val="tx1"/>
                </a:solidFill>
                <a:effectLst/>
                <a:latin typeface="+mn-lt"/>
                <a:ea typeface="+mn-ea"/>
                <a:cs typeface="+mn-cs"/>
              </a:rPr>
              <a:t>kastedilmektedir.Fakat</a:t>
            </a:r>
            <a:r>
              <a:rPr lang="tr-TR" sz="1200" kern="1200" dirty="0">
                <a:solidFill>
                  <a:schemeClr val="tx1"/>
                </a:solidFill>
                <a:effectLst/>
                <a:latin typeface="+mn-lt"/>
                <a:ea typeface="+mn-ea"/>
                <a:cs typeface="+mn-cs"/>
              </a:rPr>
              <a:t> Mezopotamya Basra körfezinden Ağrı Dağına İran Yaylasından Suriye’ye kadar olan bölgenin tamamını içine alan bölgedir.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Anadolu’da kurulan medeniyetler üzerinde en fazla etki bırakan Mezopotamya uygarlığı </a:t>
            </a:r>
            <a:r>
              <a:rPr lang="tr-TR" sz="1200" kern="1200" dirty="0" err="1">
                <a:solidFill>
                  <a:schemeClr val="tx1"/>
                </a:solidFill>
                <a:effectLst/>
                <a:latin typeface="+mn-lt"/>
                <a:ea typeface="+mn-ea"/>
                <a:cs typeface="+mn-cs"/>
              </a:rPr>
              <a:t>Sümerlilerdir.Yazıyı</a:t>
            </a:r>
            <a:r>
              <a:rPr lang="tr-TR" sz="1200" kern="1200" dirty="0">
                <a:solidFill>
                  <a:schemeClr val="tx1"/>
                </a:solidFill>
                <a:effectLst/>
                <a:latin typeface="+mn-lt"/>
                <a:ea typeface="+mn-ea"/>
                <a:cs typeface="+mn-cs"/>
              </a:rPr>
              <a:t> bulan ,tarihte ilk yazılı hukuk kurallarını oluşturan Gılgamış ve Yaradılış destanını yazan matematikte 4 işlemi bulup çarpma ve bölme cetvellerini hazırlayan bir ayı 31,bir yılı 365 gün hesaplayan ay tutulmasının evrelerini tespit eden ve çivi yazısını kullanan ilk tiyatroyu kuran </a:t>
            </a:r>
            <a:r>
              <a:rPr lang="tr-TR" sz="1200" kern="1200" dirty="0" err="1">
                <a:solidFill>
                  <a:schemeClr val="tx1"/>
                </a:solidFill>
                <a:effectLst/>
                <a:latin typeface="+mn-lt"/>
                <a:ea typeface="+mn-ea"/>
                <a:cs typeface="+mn-cs"/>
              </a:rPr>
              <a:t>Sümerlilerdir.İcat</a:t>
            </a:r>
            <a:r>
              <a:rPr lang="tr-TR" sz="1200" kern="1200" dirty="0">
                <a:solidFill>
                  <a:schemeClr val="tx1"/>
                </a:solidFill>
                <a:effectLst/>
                <a:latin typeface="+mn-lt"/>
                <a:ea typeface="+mn-ea"/>
                <a:cs typeface="+mn-cs"/>
              </a:rPr>
              <a:t> ettikleri resimli yazıya ideogram denir.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Sümerlilerin yıkılmasıyla miraslarının üzerine Sami ırkından gelen Akadlar atlı süvari birlikleri ile meşhurdur. </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Diğer önemli medeniyet ise Babillerdir. </a:t>
            </a:r>
            <a:r>
              <a:rPr lang="tr-TR" sz="1200" kern="1200" dirty="0" err="1">
                <a:solidFill>
                  <a:schemeClr val="tx1"/>
                </a:solidFill>
                <a:effectLst/>
                <a:latin typeface="+mn-lt"/>
                <a:ea typeface="+mn-ea"/>
                <a:cs typeface="+mn-cs"/>
              </a:rPr>
              <a:t>Tevratla</a:t>
            </a:r>
            <a:r>
              <a:rPr lang="tr-TR" sz="1200" kern="1200" dirty="0">
                <a:solidFill>
                  <a:schemeClr val="tx1"/>
                </a:solidFill>
                <a:effectLst/>
                <a:latin typeface="+mn-lt"/>
                <a:ea typeface="+mn-ea"/>
                <a:cs typeface="+mn-cs"/>
              </a:rPr>
              <a:t> KURAN-I KERİMDE ve dünyanın bir çok bölgesinde genel efsanelerde bahsi geçen Babil kulesi tanrıya ulaşmak için inşa edilmiş bir </a:t>
            </a:r>
            <a:r>
              <a:rPr lang="tr-TR" sz="1200" kern="1200" dirty="0" err="1">
                <a:solidFill>
                  <a:schemeClr val="tx1"/>
                </a:solidFill>
                <a:effectLst/>
                <a:latin typeface="+mn-lt"/>
                <a:ea typeface="+mn-ea"/>
                <a:cs typeface="+mn-cs"/>
              </a:rPr>
              <a:t>kuledir.Dünyanın</a:t>
            </a:r>
            <a:r>
              <a:rPr lang="tr-TR" sz="1200" kern="1200" dirty="0">
                <a:solidFill>
                  <a:schemeClr val="tx1"/>
                </a:solidFill>
                <a:effectLst/>
                <a:latin typeface="+mn-lt"/>
                <a:ea typeface="+mn-ea"/>
                <a:cs typeface="+mn-cs"/>
              </a:rPr>
              <a:t> yedi harikasından biri olan </a:t>
            </a:r>
            <a:r>
              <a:rPr lang="tr-TR" sz="1200" kern="1200" dirty="0" err="1">
                <a:solidFill>
                  <a:schemeClr val="tx1"/>
                </a:solidFill>
                <a:effectLst/>
                <a:latin typeface="+mn-lt"/>
                <a:ea typeface="+mn-ea"/>
                <a:cs typeface="+mn-cs"/>
              </a:rPr>
              <a:t>Babilin</a:t>
            </a:r>
            <a:r>
              <a:rPr lang="tr-TR" sz="1200" kern="1200" dirty="0">
                <a:solidFill>
                  <a:schemeClr val="tx1"/>
                </a:solidFill>
                <a:effectLst/>
                <a:latin typeface="+mn-lt"/>
                <a:ea typeface="+mn-ea"/>
                <a:cs typeface="+mn-cs"/>
              </a:rPr>
              <a:t> Asma Bahçeleri Babil Kralı </a:t>
            </a:r>
            <a:r>
              <a:rPr lang="tr-TR" sz="1200" kern="1200" dirty="0" err="1">
                <a:solidFill>
                  <a:schemeClr val="tx1"/>
                </a:solidFill>
                <a:effectLst/>
                <a:latin typeface="+mn-lt"/>
                <a:ea typeface="+mn-ea"/>
                <a:cs typeface="+mn-cs"/>
              </a:rPr>
              <a:t>Nebukadnezar</a:t>
            </a:r>
            <a:r>
              <a:rPr lang="tr-TR" sz="1200" kern="1200" dirty="0">
                <a:solidFill>
                  <a:schemeClr val="tx1"/>
                </a:solidFill>
                <a:effectLst/>
                <a:latin typeface="+mn-lt"/>
                <a:ea typeface="+mn-ea"/>
                <a:cs typeface="+mn-cs"/>
              </a:rPr>
              <a:t> tarafından memleket özlemi çeken eşi Semiramis için yaptırılmıştır.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Babil Kralı </a:t>
            </a:r>
            <a:r>
              <a:rPr lang="tr-TR" sz="1200" kern="1200" dirty="0" err="1">
                <a:solidFill>
                  <a:schemeClr val="tx1"/>
                </a:solidFill>
                <a:effectLst/>
                <a:latin typeface="+mn-lt"/>
                <a:ea typeface="+mn-ea"/>
                <a:cs typeface="+mn-cs"/>
              </a:rPr>
              <a:t>Hamurabi</a:t>
            </a:r>
            <a:r>
              <a:rPr lang="tr-TR" sz="1200" kern="1200" dirty="0">
                <a:solidFill>
                  <a:schemeClr val="tx1"/>
                </a:solidFill>
                <a:effectLst/>
                <a:latin typeface="+mn-lt"/>
                <a:ea typeface="+mn-ea"/>
                <a:cs typeface="+mn-cs"/>
              </a:rPr>
              <a:t> yazılı kanunları dünyada ki ilk anayasa niteliğindeki kanunlardır.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Diğer bir medeniyet olan Asurlular zalimlikleri ve savaştaki atılganlıkları ile </a:t>
            </a:r>
            <a:r>
              <a:rPr lang="tr-TR" sz="1200" kern="1200" dirty="0" err="1">
                <a:solidFill>
                  <a:schemeClr val="tx1"/>
                </a:solidFill>
                <a:effectLst/>
                <a:latin typeface="+mn-lt"/>
                <a:ea typeface="+mn-ea"/>
                <a:cs typeface="+mn-cs"/>
              </a:rPr>
              <a:t>tanınırlar.Yaptıkları</a:t>
            </a:r>
            <a:r>
              <a:rPr lang="tr-TR" sz="1200" kern="1200" dirty="0">
                <a:solidFill>
                  <a:schemeClr val="tx1"/>
                </a:solidFill>
                <a:effectLst/>
                <a:latin typeface="+mn-lt"/>
                <a:ea typeface="+mn-ea"/>
                <a:cs typeface="+mn-cs"/>
              </a:rPr>
              <a:t> ticaret ile zenginleşmişler ve ülke sınırlarını </a:t>
            </a:r>
            <a:r>
              <a:rPr lang="tr-TR" sz="1200" kern="1200" dirty="0" err="1">
                <a:solidFill>
                  <a:schemeClr val="tx1"/>
                </a:solidFill>
                <a:effectLst/>
                <a:latin typeface="+mn-lt"/>
                <a:ea typeface="+mn-ea"/>
                <a:cs typeface="+mn-cs"/>
              </a:rPr>
              <a:t>genişletmişlerdir.İlk</a:t>
            </a:r>
            <a:r>
              <a:rPr lang="tr-TR" sz="1200" kern="1200" dirty="0">
                <a:solidFill>
                  <a:schemeClr val="tx1"/>
                </a:solidFill>
                <a:effectLst/>
                <a:latin typeface="+mn-lt"/>
                <a:ea typeface="+mn-ea"/>
                <a:cs typeface="+mn-cs"/>
              </a:rPr>
              <a:t> önce Hitit ticaretini hakimiyetleri altına almış daha sonra </a:t>
            </a:r>
            <a:r>
              <a:rPr lang="tr-TR" sz="1200" kern="1200" dirty="0" err="1">
                <a:solidFill>
                  <a:schemeClr val="tx1"/>
                </a:solidFill>
                <a:effectLst/>
                <a:latin typeface="+mn-lt"/>
                <a:ea typeface="+mn-ea"/>
                <a:cs typeface="+mn-cs"/>
              </a:rPr>
              <a:t>hitit</a:t>
            </a:r>
            <a:r>
              <a:rPr lang="tr-TR" sz="1200" kern="1200" dirty="0">
                <a:solidFill>
                  <a:schemeClr val="tx1"/>
                </a:solidFill>
                <a:effectLst/>
                <a:latin typeface="+mn-lt"/>
                <a:ea typeface="+mn-ea"/>
                <a:cs typeface="+mn-cs"/>
              </a:rPr>
              <a:t> devletini yıkmışlardır.</a:t>
            </a:r>
          </a:p>
          <a:p>
            <a:endParaRPr lang="tr-TR" dirty="0"/>
          </a:p>
        </p:txBody>
      </p:sp>
      <p:sp>
        <p:nvSpPr>
          <p:cNvPr id="4" name="3 Slayt Numarası Yer Tutucusu"/>
          <p:cNvSpPr>
            <a:spLocks noGrp="1"/>
          </p:cNvSpPr>
          <p:nvPr>
            <p:ph type="sldNum" sz="quarter" idx="10"/>
          </p:nvPr>
        </p:nvSpPr>
        <p:spPr/>
        <p:txBody>
          <a:bodyPr/>
          <a:lstStyle/>
          <a:p>
            <a:fld id="{9041BAB7-E97D-43CA-8AB8-A4354C8634FC}" type="slidenum">
              <a:rPr lang="tr-TR" smtClean="0"/>
              <a:pPr/>
              <a:t>10</a:t>
            </a:fld>
            <a:endParaRPr lang="tr-T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9" name="8 Alt Başlık"/>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27 Başlık"/>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tr-TR"/>
              <a:t>Asıl başlık stili için tıklatın</a:t>
            </a:r>
            <a:endParaRPr kumimoji="0" lang="en-US"/>
          </a:p>
        </p:txBody>
      </p:sp>
      <p:cxnSp>
        <p:nvCxnSpPr>
          <p:cNvPr id="8" name="7 Düz Bağlayıcı"/>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13 Oval"/>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14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16" name="15 Slayt Numarası Yer Tutucusu"/>
          <p:cNvSpPr>
            <a:spLocks noGrp="1"/>
          </p:cNvSpPr>
          <p:nvPr>
            <p:ph type="sldNum" sz="quarter" idx="11"/>
          </p:nvPr>
        </p:nvSpPr>
        <p:spPr/>
        <p:txBody>
          <a:bodyPr/>
          <a:lstStyle/>
          <a:p>
            <a:fld id="{8F4896D0-802A-473F-9C9D-92507910F588}" type="slidenum">
              <a:rPr lang="tr-TR" smtClean="0"/>
              <a:pPr/>
              <a:t>‹#›</a:t>
            </a:fld>
            <a:endParaRPr lang="tr-TR" dirty="0"/>
          </a:p>
        </p:txBody>
      </p:sp>
      <p:sp>
        <p:nvSpPr>
          <p:cNvPr id="17" name="16 Altbilgi Yer Tutucusu"/>
          <p:cNvSpPr>
            <a:spLocks noGrp="1"/>
          </p:cNvSpPr>
          <p:nvPr>
            <p:ph type="ftr" sz="quarter" idx="12"/>
          </p:nvPr>
        </p:nvSpPr>
        <p:spPr/>
        <p:txBody>
          <a:bodyPr/>
          <a:lstStyle/>
          <a:p>
            <a:endParaRPr lang="tr-TR" dirty="0"/>
          </a:p>
        </p:txBody>
      </p:sp>
      <p:sp>
        <p:nvSpPr>
          <p:cNvPr id="10" name="Unvan 1"/>
          <p:cNvSpPr txBox="1">
            <a:spLocks/>
          </p:cNvSpPr>
          <p:nvPr userDrawn="1"/>
        </p:nvSpPr>
        <p:spPr>
          <a:xfrm rot="19943020">
            <a:off x="-647523" y="2726433"/>
            <a:ext cx="10375743" cy="1376998"/>
          </a:xfrm>
          <a:prstGeom prst="rect">
            <a:avLst/>
          </a:prstGeom>
          <a:noFill/>
          <a:ln>
            <a:noFill/>
          </a:ln>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8800" b="0" cap="none" spc="0" dirty="0" smtClean="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Öğr. Gör. Fuat ATASOY</a:t>
            </a:r>
            <a:endParaRPr lang="tr-TR" sz="8800" b="0" cap="none" spc="0" dirty="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8F4896D0-802A-473F-9C9D-92507910F588}" type="slidenum">
              <a:rPr lang="tr-TR" smtClean="0"/>
              <a:pPr/>
              <a:t>‹#›</a:t>
            </a:fld>
            <a:endParaRPr lang="tr-T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8F4896D0-802A-473F-9C9D-92507910F588}" type="slidenum">
              <a:rPr lang="tr-TR" smtClean="0"/>
              <a:pPr/>
              <a:t>‹#›</a:t>
            </a:fld>
            <a:endParaRPr lang="tr-T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9" name="8 İçerik Yer Tutucusu"/>
          <p:cNvSpPr>
            <a:spLocks noGrp="1"/>
          </p:cNvSpPr>
          <p:nvPr>
            <p:ph idx="1"/>
          </p:nvPr>
        </p:nvSpPr>
        <p:spPr>
          <a:xfrm>
            <a:off x="457200" y="1524000"/>
            <a:ext cx="8229600" cy="4572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4" name="13 Veri Yer Tutucusu"/>
          <p:cNvSpPr>
            <a:spLocks noGrp="1"/>
          </p:cNvSpPr>
          <p:nvPr>
            <p:ph type="dt" sz="half" idx="14"/>
          </p:nvPr>
        </p:nvSpPr>
        <p:spPr/>
        <p:txBody>
          <a:bodyPr/>
          <a:lstStyle/>
          <a:p>
            <a:fld id="{16CA050B-3E5C-411C-9074-519A824532DE}" type="datetimeFigureOut">
              <a:rPr lang="tr-TR" smtClean="0"/>
              <a:pPr/>
              <a:t>2.05.2019</a:t>
            </a:fld>
            <a:endParaRPr lang="tr-TR" dirty="0"/>
          </a:p>
        </p:txBody>
      </p:sp>
      <p:sp>
        <p:nvSpPr>
          <p:cNvPr id="15" name="14 Slayt Numarası Yer Tutucusu"/>
          <p:cNvSpPr>
            <a:spLocks noGrp="1"/>
          </p:cNvSpPr>
          <p:nvPr>
            <p:ph type="sldNum" sz="quarter" idx="15"/>
          </p:nvPr>
        </p:nvSpPr>
        <p:spPr/>
        <p:txBody>
          <a:bodyPr/>
          <a:lstStyle>
            <a:lvl1pPr algn="ctr">
              <a:defRPr/>
            </a:lvl1pPr>
          </a:lstStyle>
          <a:p>
            <a:fld id="{8F4896D0-802A-473F-9C9D-92507910F588}" type="slidenum">
              <a:rPr lang="tr-TR" smtClean="0"/>
              <a:pPr/>
              <a:t>‹#›</a:t>
            </a:fld>
            <a:endParaRPr lang="tr-TR" dirty="0"/>
          </a:p>
        </p:txBody>
      </p:sp>
      <p:sp>
        <p:nvSpPr>
          <p:cNvPr id="16" name="15 Altbilgi Yer Tutucusu"/>
          <p:cNvSpPr>
            <a:spLocks noGrp="1"/>
          </p:cNvSpPr>
          <p:nvPr>
            <p:ph type="ftr" sz="quarter" idx="16"/>
          </p:nvPr>
        </p:nvSpPr>
        <p:spPr/>
        <p:txBody>
          <a:bodyPr/>
          <a:lstStyle/>
          <a:p>
            <a:endParaRPr lang="tr-TR" dirty="0"/>
          </a:p>
        </p:txBody>
      </p:sp>
      <p:sp>
        <p:nvSpPr>
          <p:cNvPr id="17" name="16 Başlık"/>
          <p:cNvSpPr>
            <a:spLocks noGrp="1"/>
          </p:cNvSpPr>
          <p:nvPr>
            <p:ph type="title"/>
          </p:nvPr>
        </p:nvSpPr>
        <p:spPr/>
        <p:txBody>
          <a:bodyPr rtlCol="0" anchor="b" anchorCtr="0"/>
          <a:lstStyle/>
          <a:p>
            <a:r>
              <a:rPr kumimoji="0" lang="tr-TR"/>
              <a:t>Asıl başlık stili için tıklatın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8F4896D0-802A-473F-9C9D-92507910F588}" type="slidenum">
              <a:rPr lang="tr-TR" smtClean="0"/>
              <a:pPr/>
              <a:t>‹#›</a:t>
            </a:fld>
            <a:endParaRPr lang="tr-TR" dirty="0"/>
          </a:p>
        </p:txBody>
      </p:sp>
      <p:sp>
        <p:nvSpPr>
          <p:cNvPr id="2" name="1 Başlık"/>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cxnSp>
        <p:nvCxnSpPr>
          <p:cNvPr id="7" name="6 Düz Bağlayıcı"/>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5" name="4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6" name="5 Altbilgi Yer Tutucusu"/>
          <p:cNvSpPr>
            <a:spLocks noGrp="1"/>
          </p:cNvSpPr>
          <p:nvPr>
            <p:ph type="ftr" sz="quarter" idx="11"/>
          </p:nvPr>
        </p:nvSpPr>
        <p:spPr/>
        <p:txBody>
          <a:bodyPr/>
          <a:lstStyle/>
          <a:p>
            <a:endParaRPr lang="tr-TR" dirty="0"/>
          </a:p>
        </p:txBody>
      </p:sp>
      <p:sp>
        <p:nvSpPr>
          <p:cNvPr id="7" name="6 Slayt Numarası Yer Tutucusu"/>
          <p:cNvSpPr>
            <a:spLocks noGrp="1"/>
          </p:cNvSpPr>
          <p:nvPr>
            <p:ph type="sldNum" sz="quarter" idx="12"/>
          </p:nvPr>
        </p:nvSpPr>
        <p:spPr/>
        <p:txBody>
          <a:bodyPr/>
          <a:lstStyle/>
          <a:p>
            <a:fld id="{8F4896D0-802A-473F-9C9D-92507910F588}" type="slidenum">
              <a:rPr lang="tr-TR" smtClean="0"/>
              <a:pPr/>
              <a:t>‹#›</a:t>
            </a:fld>
            <a:endParaRPr lang="tr-TR" dirty="0"/>
          </a:p>
        </p:txBody>
      </p:sp>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11" name="10 İçerik Yer Tutucusu"/>
          <p:cNvSpPr>
            <a:spLocks noGrp="1"/>
          </p:cNvSpPr>
          <p:nvPr>
            <p:ph sz="half" idx="1"/>
          </p:nvPr>
        </p:nvSpPr>
        <p:spPr>
          <a:xfrm>
            <a:off x="457200" y="1524000"/>
            <a:ext cx="4059936" cy="4572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3" name="12 İçerik Yer Tutucusu"/>
          <p:cNvSpPr>
            <a:spLocks noGrp="1"/>
          </p:cNvSpPr>
          <p:nvPr>
            <p:ph sz="half" idx="2"/>
          </p:nvPr>
        </p:nvSpPr>
        <p:spPr>
          <a:xfrm>
            <a:off x="4648200" y="1524000"/>
            <a:ext cx="4059936" cy="4572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9" name="8 Slayt Numarası Yer Tutucusu"/>
          <p:cNvSpPr>
            <a:spLocks noGrp="1"/>
          </p:cNvSpPr>
          <p:nvPr>
            <p:ph type="sldNum" sz="quarter" idx="12"/>
          </p:nvPr>
        </p:nvSpPr>
        <p:spPr/>
        <p:txBody>
          <a:bodyPr/>
          <a:lstStyle/>
          <a:p>
            <a:fld id="{8F4896D0-802A-473F-9C9D-92507910F588}" type="slidenum">
              <a:rPr lang="tr-TR" smtClean="0"/>
              <a:pPr/>
              <a:t>‹#›</a:t>
            </a:fld>
            <a:endParaRPr lang="tr-TR" dirty="0"/>
          </a:p>
        </p:txBody>
      </p:sp>
      <p:sp>
        <p:nvSpPr>
          <p:cNvPr id="8" name="7 Altbilgi Yer Tutucusu"/>
          <p:cNvSpPr>
            <a:spLocks noGrp="1"/>
          </p:cNvSpPr>
          <p:nvPr>
            <p:ph type="ftr" sz="quarter" idx="11"/>
          </p:nvPr>
        </p:nvSpPr>
        <p:spPr/>
        <p:txBody>
          <a:bodyPr/>
          <a:lstStyle/>
          <a:p>
            <a:endParaRPr lang="tr-TR" dirty="0"/>
          </a:p>
        </p:txBody>
      </p:sp>
      <p:sp>
        <p:nvSpPr>
          <p:cNvPr id="7" name="6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3" name="2 Metin Yer Tutucusu"/>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32" name="31 İçerik Yer Tutucusu"/>
          <p:cNvSpPr>
            <a:spLocks noGrp="1"/>
          </p:cNvSpPr>
          <p:nvPr>
            <p:ph sz="half" idx="2"/>
          </p:nvPr>
        </p:nvSpPr>
        <p:spPr>
          <a:xfrm>
            <a:off x="457200" y="2201896"/>
            <a:ext cx="4038600" cy="3913632"/>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34" name="33 İçerik Yer Tutucusu"/>
          <p:cNvSpPr>
            <a:spLocks noGrp="1"/>
          </p:cNvSpPr>
          <p:nvPr>
            <p:ph sz="quarter" idx="4"/>
          </p:nvPr>
        </p:nvSpPr>
        <p:spPr>
          <a:xfrm>
            <a:off x="4649788" y="2201896"/>
            <a:ext cx="4038600" cy="3913632"/>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 name="1 Başlık"/>
          <p:cNvSpPr>
            <a:spLocks noGrp="1"/>
          </p:cNvSpPr>
          <p:nvPr>
            <p:ph type="title"/>
          </p:nvPr>
        </p:nvSpPr>
        <p:spPr>
          <a:xfrm>
            <a:off x="457200" y="155448"/>
            <a:ext cx="8229600" cy="1143000"/>
          </a:xfrm>
        </p:spPr>
        <p:txBody>
          <a:bodyPr anchor="b" anchorCtr="0"/>
          <a:lstStyle>
            <a:lvl1pPr>
              <a:defRPr/>
            </a:lvl1pPr>
          </a:lstStyle>
          <a:p>
            <a:r>
              <a:rPr kumimoji="0" lang="tr-TR"/>
              <a:t>Asıl başlık stili için tıklatın</a:t>
            </a:r>
            <a:endParaRPr kumimoji="0" lang="en-US"/>
          </a:p>
        </p:txBody>
      </p:sp>
      <p:sp>
        <p:nvSpPr>
          <p:cNvPr id="12" name="11 Metin Yer Tutucusu"/>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cxnSp>
        <p:nvCxnSpPr>
          <p:cNvPr id="10" name="9 Düz Bağlayıcı"/>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16 Düz Bağlayıcı"/>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4" name="3 Altbilgi Yer Tutucusu"/>
          <p:cNvSpPr>
            <a:spLocks noGrp="1"/>
          </p:cNvSpPr>
          <p:nvPr>
            <p:ph type="ftr" sz="quarter" idx="11"/>
          </p:nvPr>
        </p:nvSpPr>
        <p:spPr/>
        <p:txBody>
          <a:bodyPr/>
          <a:lstStyle/>
          <a:p>
            <a:endParaRPr lang="tr-TR" dirty="0"/>
          </a:p>
        </p:txBody>
      </p:sp>
      <p:sp>
        <p:nvSpPr>
          <p:cNvPr id="5" name="4 Slayt Numarası Yer Tutucusu"/>
          <p:cNvSpPr>
            <a:spLocks noGrp="1"/>
          </p:cNvSpPr>
          <p:nvPr>
            <p:ph type="sldNum" sz="quarter" idx="12"/>
          </p:nvPr>
        </p:nvSpPr>
        <p:spPr/>
        <p:txBody>
          <a:bodyPr/>
          <a:lstStyle/>
          <a:p>
            <a:fld id="{8F4896D0-802A-473F-9C9D-92507910F588}" type="slidenum">
              <a:rPr lang="tr-TR" smtClean="0"/>
              <a:pPr/>
              <a:t>‹#›</a:t>
            </a:fld>
            <a:endParaRPr lang="tr-TR" dirty="0"/>
          </a:p>
        </p:txBody>
      </p:sp>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6" name="Unvan 1"/>
          <p:cNvSpPr txBox="1">
            <a:spLocks/>
          </p:cNvSpPr>
          <p:nvPr userDrawn="1"/>
        </p:nvSpPr>
        <p:spPr>
          <a:xfrm rot="19943020">
            <a:off x="-647523" y="2726433"/>
            <a:ext cx="10375743" cy="1376998"/>
          </a:xfrm>
          <a:prstGeom prst="rect">
            <a:avLst/>
          </a:prstGeom>
          <a:noFill/>
          <a:ln>
            <a:noFill/>
          </a:ln>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8800" b="0" cap="none" spc="0" dirty="0" smtClean="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Öğr. Gör. Fuat ATASOY</a:t>
            </a:r>
            <a:endParaRPr lang="tr-TR" sz="8800" b="0" cap="none" spc="0" dirty="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3" name="2 Altbilgi Yer Tutucusu"/>
          <p:cNvSpPr>
            <a:spLocks noGrp="1"/>
          </p:cNvSpPr>
          <p:nvPr>
            <p:ph type="ftr" sz="quarter" idx="11"/>
          </p:nvPr>
        </p:nvSpPr>
        <p:spPr/>
        <p:txBody>
          <a:bodyPr/>
          <a:lstStyle/>
          <a:p>
            <a:endParaRPr lang="tr-TR" dirty="0"/>
          </a:p>
        </p:txBody>
      </p:sp>
      <p:sp>
        <p:nvSpPr>
          <p:cNvPr id="4" name="3 Slayt Numarası Yer Tutucusu"/>
          <p:cNvSpPr>
            <a:spLocks noGrp="1"/>
          </p:cNvSpPr>
          <p:nvPr>
            <p:ph type="sldNum" sz="quarter" idx="12"/>
          </p:nvPr>
        </p:nvSpPr>
        <p:spPr/>
        <p:txBody>
          <a:bodyPr/>
          <a:lstStyle/>
          <a:p>
            <a:fld id="{8F4896D0-802A-473F-9C9D-92507910F588}" type="slidenum">
              <a:rPr lang="tr-TR" smtClean="0"/>
              <a:pPr/>
              <a:t>‹#›</a:t>
            </a:fld>
            <a:endParaRPr lang="tr-TR" dirty="0"/>
          </a:p>
        </p:txBody>
      </p:sp>
      <p:sp>
        <p:nvSpPr>
          <p:cNvPr id="5" name="Unvan 1"/>
          <p:cNvSpPr txBox="1">
            <a:spLocks/>
          </p:cNvSpPr>
          <p:nvPr userDrawn="1"/>
        </p:nvSpPr>
        <p:spPr>
          <a:xfrm rot="19943020">
            <a:off x="-647523" y="2726433"/>
            <a:ext cx="10375743" cy="1376998"/>
          </a:xfrm>
          <a:prstGeom prst="rect">
            <a:avLst/>
          </a:prstGeom>
          <a:noFill/>
          <a:ln>
            <a:noFill/>
          </a:ln>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8800" b="0" cap="none" spc="0" dirty="0" smtClean="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Öğr. Gör. Fuat ATASOY</a:t>
            </a:r>
            <a:endParaRPr lang="tr-TR" sz="8800" b="0" cap="none" spc="0" dirty="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9" name="28 İçerik Yer Tutucusu"/>
          <p:cNvSpPr>
            <a:spLocks noGrp="1"/>
          </p:cNvSpPr>
          <p:nvPr>
            <p:ph sz="quarter" idx="1"/>
          </p:nvPr>
        </p:nvSpPr>
        <p:spPr>
          <a:xfrm>
            <a:off x="457200" y="457200"/>
            <a:ext cx="6248400" cy="5715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3" name="2 Metin Yer Tutucusu"/>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31" name="30 Başlık"/>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tr-TR"/>
              <a:t>Asıl başlık stili için tıklatın</a:t>
            </a:r>
            <a:endParaRPr kumimoji="0" lang="en-US"/>
          </a:p>
        </p:txBody>
      </p:sp>
      <p:sp>
        <p:nvSpPr>
          <p:cNvPr id="8" name="7 Veri Yer Tutucusu"/>
          <p:cNvSpPr>
            <a:spLocks noGrp="1"/>
          </p:cNvSpPr>
          <p:nvPr>
            <p:ph type="dt" sz="half" idx="14"/>
          </p:nvPr>
        </p:nvSpPr>
        <p:spPr/>
        <p:txBody>
          <a:bodyPr/>
          <a:lstStyle/>
          <a:p>
            <a:fld id="{16CA050B-3E5C-411C-9074-519A824532DE}" type="datetimeFigureOut">
              <a:rPr lang="tr-TR" smtClean="0"/>
              <a:pPr/>
              <a:t>2.05.2019</a:t>
            </a:fld>
            <a:endParaRPr lang="tr-TR" dirty="0"/>
          </a:p>
        </p:txBody>
      </p:sp>
      <p:sp>
        <p:nvSpPr>
          <p:cNvPr id="9" name="8 Slayt Numarası Yer Tutucusu"/>
          <p:cNvSpPr>
            <a:spLocks noGrp="1"/>
          </p:cNvSpPr>
          <p:nvPr>
            <p:ph type="sldNum" sz="quarter" idx="15"/>
          </p:nvPr>
        </p:nvSpPr>
        <p:spPr/>
        <p:txBody>
          <a:bodyPr/>
          <a:lstStyle/>
          <a:p>
            <a:fld id="{8F4896D0-802A-473F-9C9D-92507910F588}" type="slidenum">
              <a:rPr lang="tr-TR" smtClean="0"/>
              <a:pPr/>
              <a:t>‹#›</a:t>
            </a:fld>
            <a:endParaRPr lang="tr-TR" dirty="0"/>
          </a:p>
        </p:txBody>
      </p:sp>
      <p:sp>
        <p:nvSpPr>
          <p:cNvPr id="10" name="9 Altbilgi Yer Tutucusu"/>
          <p:cNvSpPr>
            <a:spLocks noGrp="1"/>
          </p:cNvSpPr>
          <p:nvPr>
            <p:ph type="ftr" sz="quarter" idx="16"/>
          </p:nvPr>
        </p:nvSpPr>
        <p:spPr/>
        <p:txBody>
          <a:bodyPr/>
          <a:lstStyle/>
          <a:p>
            <a:endParaRPr lang="tr-TR" dirty="0"/>
          </a:p>
        </p:txBody>
      </p:sp>
      <p:sp>
        <p:nvSpPr>
          <p:cNvPr id="11" name="Unvan 1"/>
          <p:cNvSpPr txBox="1">
            <a:spLocks/>
          </p:cNvSpPr>
          <p:nvPr userDrawn="1"/>
        </p:nvSpPr>
        <p:spPr>
          <a:xfrm rot="19943020">
            <a:off x="-647523" y="2726433"/>
            <a:ext cx="10375743" cy="1376998"/>
          </a:xfrm>
          <a:prstGeom prst="rect">
            <a:avLst/>
          </a:prstGeom>
          <a:noFill/>
          <a:ln>
            <a:noFill/>
          </a:ln>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8800" b="0" cap="none" spc="0" dirty="0" smtClean="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Öğr. Gör. Fuat ATASOY</a:t>
            </a:r>
            <a:endParaRPr lang="tr-TR" sz="8800" b="0" cap="none" spc="0" dirty="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tr-TR"/>
              <a:t>Asıl başlık stili için tıklatın</a:t>
            </a:r>
            <a:endParaRPr kumimoji="0" lang="en-US"/>
          </a:p>
        </p:txBody>
      </p:sp>
      <p:sp>
        <p:nvSpPr>
          <p:cNvPr id="3" name="2 Resim Yer Tutucusu"/>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tr-TR" dirty="0"/>
              <a:t>Resim eklemek için simgeyi tıklatın</a:t>
            </a:r>
            <a:endParaRPr kumimoji="0" lang="en-US" dirty="0"/>
          </a:p>
        </p:txBody>
      </p:sp>
      <p:sp>
        <p:nvSpPr>
          <p:cNvPr id="4" name="3 Metin Yer Tutucusu"/>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8" name="7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9" name="8 Slayt Numarası Yer Tutucusu"/>
          <p:cNvSpPr>
            <a:spLocks noGrp="1"/>
          </p:cNvSpPr>
          <p:nvPr>
            <p:ph type="sldNum" sz="quarter" idx="11"/>
          </p:nvPr>
        </p:nvSpPr>
        <p:spPr/>
        <p:txBody>
          <a:bodyPr/>
          <a:lstStyle/>
          <a:p>
            <a:fld id="{8F4896D0-802A-473F-9C9D-92507910F588}" type="slidenum">
              <a:rPr lang="tr-TR" smtClean="0"/>
              <a:pPr/>
              <a:t>‹#›</a:t>
            </a:fld>
            <a:endParaRPr lang="tr-TR" dirty="0"/>
          </a:p>
        </p:txBody>
      </p:sp>
      <p:sp>
        <p:nvSpPr>
          <p:cNvPr id="10" name="9 Altbilgi Yer Tutucusu"/>
          <p:cNvSpPr>
            <a:spLocks noGrp="1"/>
          </p:cNvSpPr>
          <p:nvPr>
            <p:ph type="ftr" sz="quarter" idx="12"/>
          </p:nvPr>
        </p:nvSpPr>
        <p:spPr/>
        <p:txBody>
          <a:bodyPr/>
          <a:lstStyle/>
          <a:p>
            <a:endParaRPr lang="tr-TR" dirty="0"/>
          </a:p>
        </p:txBody>
      </p:sp>
      <p:sp>
        <p:nvSpPr>
          <p:cNvPr id="11" name="Unvan 1"/>
          <p:cNvSpPr txBox="1">
            <a:spLocks/>
          </p:cNvSpPr>
          <p:nvPr userDrawn="1"/>
        </p:nvSpPr>
        <p:spPr>
          <a:xfrm rot="19943020">
            <a:off x="-647523" y="2726433"/>
            <a:ext cx="10375743" cy="1376998"/>
          </a:xfrm>
          <a:prstGeom prst="rect">
            <a:avLst/>
          </a:prstGeom>
          <a:noFill/>
          <a:ln>
            <a:noFill/>
          </a:ln>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8800" b="0" cap="none" spc="0" dirty="0" smtClean="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Öğr. Gör. Fuat ATASOY</a:t>
            </a:r>
            <a:endParaRPr lang="tr-TR" sz="8800" b="0" cap="none" spc="0" dirty="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8 Metin Yer Tutucusu"/>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24" name="23 Veri Yer Tutucusu"/>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6CA050B-3E5C-411C-9074-519A824532DE}" type="datetimeFigureOut">
              <a:rPr lang="tr-TR" smtClean="0"/>
              <a:pPr/>
              <a:t>2.05.2019</a:t>
            </a:fld>
            <a:endParaRPr lang="tr-TR" dirty="0"/>
          </a:p>
        </p:txBody>
      </p:sp>
      <p:sp>
        <p:nvSpPr>
          <p:cNvPr id="10" name="9 Altbilgi Yer Tutucusu"/>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tr-TR" dirty="0"/>
          </a:p>
        </p:txBody>
      </p:sp>
      <p:sp>
        <p:nvSpPr>
          <p:cNvPr id="22" name="21 Slayt Numarası Yer Tutucusu"/>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F4896D0-802A-473F-9C9D-92507910F588}" type="slidenum">
              <a:rPr lang="tr-TR" smtClean="0"/>
              <a:pPr/>
              <a:t>‹#›</a:t>
            </a:fld>
            <a:endParaRPr lang="tr-TR" dirty="0"/>
          </a:p>
        </p:txBody>
      </p:sp>
      <p:sp>
        <p:nvSpPr>
          <p:cNvPr id="5" name="4 Başlık Yer Tutucusu"/>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tr-TR"/>
              <a:t>Asıl başlık stili için tıklatın</a:t>
            </a:r>
            <a:endParaRPr kumimoji="0" lang="en-US"/>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ctrTitle"/>
          </p:nvPr>
        </p:nvSpPr>
        <p:spPr>
          <a:xfrm>
            <a:off x="457200" y="214290"/>
            <a:ext cx="8305800" cy="642942"/>
          </a:xfrm>
        </p:spPr>
        <p:txBody>
          <a:bodyPr/>
          <a:lstStyle/>
          <a:p>
            <a:r>
              <a:rPr lang="tr-TR" dirty="0"/>
              <a:t>ANADOLU UYGARLIKLARI</a:t>
            </a:r>
          </a:p>
        </p:txBody>
      </p:sp>
      <p:pic>
        <p:nvPicPr>
          <p:cNvPr id="14338" name="Picture 2"/>
          <p:cNvPicPr>
            <a:picLocks noChangeAspect="1" noChangeArrowheads="1"/>
          </p:cNvPicPr>
          <p:nvPr/>
        </p:nvPicPr>
        <p:blipFill>
          <a:blip r:embed="rId2"/>
          <a:srcRect/>
          <a:stretch>
            <a:fillRect/>
          </a:stretch>
        </p:blipFill>
        <p:spPr bwMode="auto">
          <a:xfrm rot="5400000">
            <a:off x="2378852" y="-447543"/>
            <a:ext cx="4857783" cy="803884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srcRect/>
          <a:stretch>
            <a:fillRect/>
          </a:stretch>
        </p:blipFill>
        <p:spPr bwMode="auto">
          <a:xfrm>
            <a:off x="285720" y="428604"/>
            <a:ext cx="4476750" cy="3143272"/>
          </a:xfrm>
          <a:prstGeom prst="rect">
            <a:avLst/>
          </a:prstGeom>
          <a:noFill/>
          <a:ln w="9525">
            <a:noFill/>
            <a:miter lim="800000"/>
            <a:headEnd/>
            <a:tailEnd/>
          </a:ln>
          <a:effectLst/>
        </p:spPr>
      </p:pic>
      <p:pic>
        <p:nvPicPr>
          <p:cNvPr id="12291" name="Picture 3"/>
          <p:cNvPicPr>
            <a:picLocks noChangeAspect="1" noChangeArrowheads="1"/>
          </p:cNvPicPr>
          <p:nvPr/>
        </p:nvPicPr>
        <p:blipFill>
          <a:blip r:embed="rId4"/>
          <a:srcRect/>
          <a:stretch>
            <a:fillRect/>
          </a:stretch>
        </p:blipFill>
        <p:spPr bwMode="auto">
          <a:xfrm>
            <a:off x="285720" y="3857628"/>
            <a:ext cx="4357718" cy="2857500"/>
          </a:xfrm>
          <a:prstGeom prst="rect">
            <a:avLst/>
          </a:prstGeom>
          <a:noFill/>
          <a:ln w="9525">
            <a:noFill/>
            <a:miter lim="800000"/>
            <a:headEnd/>
            <a:tailEnd/>
          </a:ln>
          <a:effectLst/>
        </p:spPr>
      </p:pic>
      <p:pic>
        <p:nvPicPr>
          <p:cNvPr id="12292" name="Picture 4"/>
          <p:cNvPicPr>
            <a:picLocks noChangeAspect="1" noChangeArrowheads="1"/>
          </p:cNvPicPr>
          <p:nvPr/>
        </p:nvPicPr>
        <p:blipFill>
          <a:blip r:embed="rId5"/>
          <a:srcRect/>
          <a:stretch>
            <a:fillRect/>
          </a:stretch>
        </p:blipFill>
        <p:spPr bwMode="auto">
          <a:xfrm>
            <a:off x="0" y="5929306"/>
            <a:ext cx="857224" cy="804200"/>
          </a:xfrm>
          <a:prstGeom prst="rect">
            <a:avLst/>
          </a:prstGeom>
          <a:noFill/>
          <a:ln w="9525">
            <a:noFill/>
            <a:miter lim="800000"/>
            <a:headEnd/>
            <a:tailEnd/>
          </a:ln>
          <a:effectLst/>
        </p:spPr>
      </p:pic>
      <p:pic>
        <p:nvPicPr>
          <p:cNvPr id="12293" name="Picture 5"/>
          <p:cNvPicPr>
            <a:picLocks noChangeAspect="1" noChangeArrowheads="1"/>
          </p:cNvPicPr>
          <p:nvPr/>
        </p:nvPicPr>
        <p:blipFill>
          <a:blip r:embed="rId6"/>
          <a:srcRect/>
          <a:stretch>
            <a:fillRect/>
          </a:stretch>
        </p:blipFill>
        <p:spPr bwMode="auto">
          <a:xfrm>
            <a:off x="5072066" y="357166"/>
            <a:ext cx="3143272" cy="2214578"/>
          </a:xfrm>
          <a:prstGeom prst="rect">
            <a:avLst/>
          </a:prstGeom>
          <a:noFill/>
          <a:ln w="9525">
            <a:noFill/>
            <a:miter lim="800000"/>
            <a:headEnd/>
            <a:tailEnd/>
          </a:ln>
          <a:effectLst/>
        </p:spPr>
      </p:pic>
      <p:pic>
        <p:nvPicPr>
          <p:cNvPr id="12294" name="Picture 6"/>
          <p:cNvPicPr>
            <a:picLocks noChangeAspect="1" noChangeArrowheads="1"/>
          </p:cNvPicPr>
          <p:nvPr/>
        </p:nvPicPr>
        <p:blipFill>
          <a:blip r:embed="rId7"/>
          <a:srcRect/>
          <a:stretch>
            <a:fillRect/>
          </a:stretch>
        </p:blipFill>
        <p:spPr bwMode="auto">
          <a:xfrm>
            <a:off x="4929190" y="2714620"/>
            <a:ext cx="3505200" cy="1409700"/>
          </a:xfrm>
          <a:prstGeom prst="rect">
            <a:avLst/>
          </a:prstGeom>
          <a:noFill/>
          <a:ln w="9525">
            <a:noFill/>
            <a:miter lim="800000"/>
            <a:headEnd/>
            <a:tailEnd/>
          </a:ln>
          <a:effectLst/>
        </p:spPr>
      </p:pic>
      <p:pic>
        <p:nvPicPr>
          <p:cNvPr id="12295" name="Picture 7"/>
          <p:cNvPicPr>
            <a:picLocks noChangeAspect="1" noChangeArrowheads="1"/>
          </p:cNvPicPr>
          <p:nvPr/>
        </p:nvPicPr>
        <p:blipFill>
          <a:blip r:embed="rId8"/>
          <a:srcRect/>
          <a:stretch>
            <a:fillRect/>
          </a:stretch>
        </p:blipFill>
        <p:spPr bwMode="auto">
          <a:xfrm>
            <a:off x="5000628" y="4429132"/>
            <a:ext cx="3500494" cy="2178344"/>
          </a:xfrm>
          <a:prstGeom prst="rect">
            <a:avLst/>
          </a:prstGeom>
          <a:noFill/>
          <a:ln w="9525">
            <a:noFill/>
            <a:miter lim="800000"/>
            <a:headEnd/>
            <a:tailEnd/>
          </a:ln>
          <a:effectLst/>
        </p:spPr>
      </p:pic>
      <p:sp>
        <p:nvSpPr>
          <p:cNvPr id="8" name="7 Metin kutusu"/>
          <p:cNvSpPr txBox="1"/>
          <p:nvPr/>
        </p:nvSpPr>
        <p:spPr>
          <a:xfrm>
            <a:off x="5000628" y="4500570"/>
            <a:ext cx="2928958" cy="369332"/>
          </a:xfrm>
          <a:prstGeom prst="rect">
            <a:avLst/>
          </a:prstGeom>
          <a:noFill/>
        </p:spPr>
        <p:txBody>
          <a:bodyPr wrap="square" rtlCol="0">
            <a:spAutoFit/>
          </a:bodyPr>
          <a:lstStyle/>
          <a:p>
            <a:r>
              <a:rPr lang="tr-TR" dirty="0"/>
              <a:t>İDEOGRAM</a:t>
            </a:r>
          </a:p>
        </p:txBody>
      </p:sp>
      <p:sp>
        <p:nvSpPr>
          <p:cNvPr id="9" name="8 Metin kutusu"/>
          <p:cNvSpPr txBox="1"/>
          <p:nvPr/>
        </p:nvSpPr>
        <p:spPr>
          <a:xfrm>
            <a:off x="714348" y="3571876"/>
            <a:ext cx="3357586" cy="369332"/>
          </a:xfrm>
          <a:prstGeom prst="rect">
            <a:avLst/>
          </a:prstGeom>
          <a:noFill/>
        </p:spPr>
        <p:txBody>
          <a:bodyPr wrap="square" rtlCol="0">
            <a:spAutoFit/>
          </a:bodyPr>
          <a:lstStyle/>
          <a:p>
            <a:r>
              <a:rPr lang="tr-TR" dirty="0"/>
              <a:t>TEKERLEK VE SAVAŞ ARABASI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4EB28DCC-D579-41B0-BD82-B836C3663995}"/>
              </a:ext>
            </a:extLst>
          </p:cNvPr>
          <p:cNvSpPr/>
          <p:nvPr/>
        </p:nvSpPr>
        <p:spPr>
          <a:xfrm>
            <a:off x="21257" y="404664"/>
            <a:ext cx="8712968" cy="5755422"/>
          </a:xfrm>
          <a:prstGeom prst="rect">
            <a:avLst/>
          </a:prstGeom>
        </p:spPr>
        <p:txBody>
          <a:bodyPr wrap="square">
            <a:spAutoFit/>
          </a:bodyPr>
          <a:lstStyle/>
          <a:p>
            <a:pPr marL="171450" lvl="0" indent="-171450" algn="just">
              <a:buFont typeface="Wingdings" panose="05000000000000000000" pitchFamily="2" charset="2"/>
              <a:buChar char="Ø"/>
            </a:pPr>
            <a:r>
              <a:rPr lang="tr-TR" sz="1600" b="1" dirty="0">
                <a:solidFill>
                  <a:schemeClr val="bg1"/>
                </a:solidFill>
                <a:latin typeface="Times New Roman" panose="02020603050405020304" pitchFamily="18" charset="0"/>
                <a:cs typeface="Times New Roman" panose="02020603050405020304" pitchFamily="18" charset="0"/>
              </a:rPr>
              <a:t>İki nehir arası anlamına gelen Mezopotamya </a:t>
            </a:r>
            <a:r>
              <a:rPr lang="tr-TR" sz="1600" dirty="0">
                <a:solidFill>
                  <a:schemeClr val="bg1"/>
                </a:solidFill>
                <a:latin typeface="Times New Roman" panose="02020603050405020304" pitchFamily="18" charset="0"/>
                <a:cs typeface="Times New Roman" panose="02020603050405020304" pitchFamily="18" charset="0"/>
              </a:rPr>
              <a:t>sözcüğü ile Dicle ve Fırat arası kastedilmektedir. Fakat Mezopotamya Basra körfezinden Ağrı Dağına İran Yaylasından Suriye’ye kadar olan bölgenin tamamını içine alan bölgedir.</a:t>
            </a:r>
          </a:p>
          <a:p>
            <a:pPr marL="171450" indent="-171450" algn="just">
              <a:buFont typeface="Wingdings" panose="05000000000000000000" pitchFamily="2" charset="2"/>
              <a:buChar char="Ø"/>
            </a:pPr>
            <a:endParaRPr lang="tr-TR" sz="1600" dirty="0">
              <a:solidFill>
                <a:schemeClr val="bg1"/>
              </a:solidFill>
              <a:latin typeface="Times New Roman" panose="02020603050405020304" pitchFamily="18" charset="0"/>
              <a:cs typeface="Times New Roman" panose="02020603050405020304" pitchFamily="18" charset="0"/>
            </a:endParaRPr>
          </a:p>
          <a:p>
            <a:pPr marL="171450" lvl="0" indent="-171450" algn="just">
              <a:buFont typeface="Wingdings" panose="05000000000000000000" pitchFamily="2" charset="2"/>
              <a:buChar char="Ø"/>
            </a:pPr>
            <a:r>
              <a:rPr lang="tr-TR" sz="1600" dirty="0">
                <a:solidFill>
                  <a:schemeClr val="bg1"/>
                </a:solidFill>
                <a:latin typeface="Times New Roman" panose="02020603050405020304" pitchFamily="18" charset="0"/>
                <a:cs typeface="Times New Roman" panose="02020603050405020304" pitchFamily="18" charset="0"/>
              </a:rPr>
              <a:t>Anadolu’da kurulan medeniyetler üzerinde en fazla etki bırakan Mezopotamya uygarlığı </a:t>
            </a:r>
            <a:r>
              <a:rPr lang="tr-TR" sz="1600" b="1" dirty="0">
                <a:solidFill>
                  <a:schemeClr val="bg1"/>
                </a:solidFill>
                <a:latin typeface="Times New Roman" panose="02020603050405020304" pitchFamily="18" charset="0"/>
                <a:cs typeface="Times New Roman" panose="02020603050405020304" pitchFamily="18" charset="0"/>
              </a:rPr>
              <a:t>Sümerlilerdir. </a:t>
            </a:r>
            <a:r>
              <a:rPr lang="tr-TR" sz="1600" dirty="0">
                <a:solidFill>
                  <a:schemeClr val="bg1"/>
                </a:solidFill>
                <a:latin typeface="Times New Roman" panose="02020603050405020304" pitchFamily="18" charset="0"/>
                <a:cs typeface="Times New Roman" panose="02020603050405020304" pitchFamily="18" charset="0"/>
              </a:rPr>
              <a:t>Yazıyı bulan ,tarihte ilk yazılı hukuk kurallarını oluşturan Gılgamış ve Yaradılış destanını yazan matematikte 4 işlemi bulup çarpma ve bölme cetvellerini hazırlayan bir ayı 31,bir yılı 365 gün hesaplayan ay tutulmasının evrelerini tespit eden ve çivi yazısını kullanan ilk tiyatroyu kuran Sümerlilerdir. İcat ettikleri resimli yazıya</a:t>
            </a:r>
            <a:r>
              <a:rPr lang="tr-TR" sz="1600" b="1" dirty="0">
                <a:solidFill>
                  <a:schemeClr val="bg1"/>
                </a:solidFill>
                <a:latin typeface="Times New Roman" panose="02020603050405020304" pitchFamily="18" charset="0"/>
                <a:cs typeface="Times New Roman" panose="02020603050405020304" pitchFamily="18" charset="0"/>
              </a:rPr>
              <a:t> ideogram </a:t>
            </a:r>
            <a:r>
              <a:rPr lang="tr-TR" sz="1600" dirty="0">
                <a:solidFill>
                  <a:schemeClr val="bg1"/>
                </a:solidFill>
                <a:latin typeface="Times New Roman" panose="02020603050405020304" pitchFamily="18" charset="0"/>
                <a:cs typeface="Times New Roman" panose="02020603050405020304" pitchFamily="18" charset="0"/>
              </a:rPr>
              <a:t>denir.</a:t>
            </a:r>
          </a:p>
          <a:p>
            <a:pPr marL="171450" indent="-171450" algn="just">
              <a:buFont typeface="Wingdings" panose="05000000000000000000" pitchFamily="2" charset="2"/>
              <a:buChar char="Ø"/>
            </a:pPr>
            <a:endParaRPr lang="tr-TR" sz="1600" dirty="0">
              <a:solidFill>
                <a:schemeClr val="bg1"/>
              </a:solidFill>
              <a:latin typeface="Times New Roman" panose="02020603050405020304" pitchFamily="18" charset="0"/>
              <a:cs typeface="Times New Roman" panose="02020603050405020304" pitchFamily="18" charset="0"/>
            </a:endParaRPr>
          </a:p>
          <a:p>
            <a:pPr marL="171450" lvl="0" indent="-171450" algn="just">
              <a:buFont typeface="Wingdings" panose="05000000000000000000" pitchFamily="2" charset="2"/>
              <a:buChar char="Ø"/>
            </a:pPr>
            <a:r>
              <a:rPr lang="tr-TR" sz="1600" dirty="0">
                <a:solidFill>
                  <a:schemeClr val="bg1"/>
                </a:solidFill>
                <a:latin typeface="Times New Roman" panose="02020603050405020304" pitchFamily="18" charset="0"/>
                <a:cs typeface="Times New Roman" panose="02020603050405020304" pitchFamily="18" charset="0"/>
              </a:rPr>
              <a:t>Sümerlilerin yıkılmasıyla miraslarının üzerine </a:t>
            </a:r>
            <a:r>
              <a:rPr lang="tr-TR" sz="1600" b="1" dirty="0">
                <a:solidFill>
                  <a:schemeClr val="bg1"/>
                </a:solidFill>
                <a:latin typeface="Times New Roman" panose="02020603050405020304" pitchFamily="18" charset="0"/>
                <a:cs typeface="Times New Roman" panose="02020603050405020304" pitchFamily="18" charset="0"/>
              </a:rPr>
              <a:t>Sami ırkından gelen Akadlar atlı süvari </a:t>
            </a:r>
            <a:r>
              <a:rPr lang="tr-TR" sz="1600" dirty="0">
                <a:solidFill>
                  <a:schemeClr val="bg1"/>
                </a:solidFill>
                <a:latin typeface="Times New Roman" panose="02020603050405020304" pitchFamily="18" charset="0"/>
                <a:cs typeface="Times New Roman" panose="02020603050405020304" pitchFamily="18" charset="0"/>
              </a:rPr>
              <a:t>birlikleri ile meşhurdur. </a:t>
            </a:r>
          </a:p>
          <a:p>
            <a:pPr marL="171450" indent="-171450" algn="just">
              <a:buFont typeface="Wingdings" panose="05000000000000000000" pitchFamily="2" charset="2"/>
              <a:buChar char="Ø"/>
            </a:pPr>
            <a:endParaRPr lang="tr-TR" sz="1600" dirty="0">
              <a:solidFill>
                <a:schemeClr val="bg1"/>
              </a:solidFill>
              <a:latin typeface="Times New Roman" panose="02020603050405020304" pitchFamily="18" charset="0"/>
              <a:cs typeface="Times New Roman" panose="02020603050405020304" pitchFamily="18" charset="0"/>
            </a:endParaRPr>
          </a:p>
          <a:p>
            <a:pPr marL="171450" lvl="0" indent="-171450" algn="just">
              <a:buFont typeface="Wingdings" panose="05000000000000000000" pitchFamily="2" charset="2"/>
              <a:buChar char="Ø"/>
            </a:pPr>
            <a:r>
              <a:rPr lang="tr-TR" sz="1600" dirty="0">
                <a:solidFill>
                  <a:schemeClr val="bg1"/>
                </a:solidFill>
                <a:latin typeface="Times New Roman" panose="02020603050405020304" pitchFamily="18" charset="0"/>
                <a:cs typeface="Times New Roman" panose="02020603050405020304" pitchFamily="18" charset="0"/>
              </a:rPr>
              <a:t>Diğer önemli medeniyet ise </a:t>
            </a:r>
            <a:r>
              <a:rPr lang="tr-TR" sz="1600" b="1" dirty="0">
                <a:solidFill>
                  <a:schemeClr val="bg1"/>
                </a:solidFill>
                <a:latin typeface="Times New Roman" panose="02020603050405020304" pitchFamily="18" charset="0"/>
                <a:cs typeface="Times New Roman" panose="02020603050405020304" pitchFamily="18" charset="0"/>
              </a:rPr>
              <a:t>Babillerdir</a:t>
            </a:r>
            <a:r>
              <a:rPr lang="tr-TR" sz="1600" dirty="0">
                <a:solidFill>
                  <a:schemeClr val="bg1"/>
                </a:solidFill>
                <a:latin typeface="Times New Roman" panose="02020603050405020304" pitchFamily="18" charset="0"/>
                <a:cs typeface="Times New Roman" panose="02020603050405020304" pitchFamily="18" charset="0"/>
              </a:rPr>
              <a:t>. </a:t>
            </a:r>
            <a:r>
              <a:rPr lang="tr-TR" sz="1600" dirty="0" err="1">
                <a:solidFill>
                  <a:schemeClr val="bg1"/>
                </a:solidFill>
                <a:latin typeface="Times New Roman" panose="02020603050405020304" pitchFamily="18" charset="0"/>
                <a:cs typeface="Times New Roman" panose="02020603050405020304" pitchFamily="18" charset="0"/>
              </a:rPr>
              <a:t>Tevratla</a:t>
            </a:r>
            <a:r>
              <a:rPr lang="tr-TR" sz="1600" dirty="0">
                <a:solidFill>
                  <a:schemeClr val="bg1"/>
                </a:solidFill>
                <a:latin typeface="Times New Roman" panose="02020603050405020304" pitchFamily="18" charset="0"/>
                <a:cs typeface="Times New Roman" panose="02020603050405020304" pitchFamily="18" charset="0"/>
              </a:rPr>
              <a:t> KURAN-I KERİMDE ve dünyanın bir çok bölgesinde genel efsanelerde bahsi geçen Babil kulesi tanrıya ulaşmak için inşa edilmiş bir kuledir. </a:t>
            </a:r>
            <a:r>
              <a:rPr lang="tr-TR" sz="1600" b="1" dirty="0">
                <a:solidFill>
                  <a:schemeClr val="bg1"/>
                </a:solidFill>
                <a:latin typeface="Times New Roman" panose="02020603050405020304" pitchFamily="18" charset="0"/>
                <a:cs typeface="Times New Roman" panose="02020603050405020304" pitchFamily="18" charset="0"/>
              </a:rPr>
              <a:t>Dünyanın yedi harikasından biri</a:t>
            </a:r>
            <a:r>
              <a:rPr lang="tr-TR" sz="1600" dirty="0">
                <a:solidFill>
                  <a:schemeClr val="bg1"/>
                </a:solidFill>
                <a:latin typeface="Times New Roman" panose="02020603050405020304" pitchFamily="18" charset="0"/>
                <a:cs typeface="Times New Roman" panose="02020603050405020304" pitchFamily="18" charset="0"/>
              </a:rPr>
              <a:t> olan Babil’in Asma Bahçeleri Babil Kralı </a:t>
            </a:r>
            <a:r>
              <a:rPr lang="tr-TR" sz="1600" dirty="0" err="1">
                <a:solidFill>
                  <a:schemeClr val="bg1"/>
                </a:solidFill>
                <a:latin typeface="Times New Roman" panose="02020603050405020304" pitchFamily="18" charset="0"/>
                <a:cs typeface="Times New Roman" panose="02020603050405020304" pitchFamily="18" charset="0"/>
              </a:rPr>
              <a:t>Nebukadnezar</a:t>
            </a:r>
            <a:r>
              <a:rPr lang="tr-TR" sz="1600" dirty="0">
                <a:solidFill>
                  <a:schemeClr val="bg1"/>
                </a:solidFill>
                <a:latin typeface="Times New Roman" panose="02020603050405020304" pitchFamily="18" charset="0"/>
                <a:cs typeface="Times New Roman" panose="02020603050405020304" pitchFamily="18" charset="0"/>
              </a:rPr>
              <a:t> tarafından memleket özlemi çeken eşi Semiramis için yaptırılmıştır.</a:t>
            </a:r>
          </a:p>
          <a:p>
            <a:pPr marL="171450" indent="-171450" algn="just">
              <a:buFont typeface="Wingdings" panose="05000000000000000000" pitchFamily="2" charset="2"/>
              <a:buChar char="Ø"/>
            </a:pPr>
            <a:endParaRPr lang="tr-TR" sz="1600" dirty="0">
              <a:solidFill>
                <a:schemeClr val="bg1"/>
              </a:solidFill>
              <a:latin typeface="Times New Roman" panose="02020603050405020304" pitchFamily="18" charset="0"/>
              <a:cs typeface="Times New Roman" panose="02020603050405020304" pitchFamily="18" charset="0"/>
            </a:endParaRPr>
          </a:p>
          <a:p>
            <a:pPr marL="171450" lvl="0" indent="-171450" algn="just">
              <a:buFont typeface="Wingdings" panose="05000000000000000000" pitchFamily="2" charset="2"/>
              <a:buChar char="Ø"/>
            </a:pPr>
            <a:r>
              <a:rPr lang="tr-TR" sz="1600" dirty="0">
                <a:solidFill>
                  <a:schemeClr val="bg1"/>
                </a:solidFill>
                <a:latin typeface="Times New Roman" panose="02020603050405020304" pitchFamily="18" charset="0"/>
                <a:cs typeface="Times New Roman" panose="02020603050405020304" pitchFamily="18" charset="0"/>
              </a:rPr>
              <a:t>Babil Kralı </a:t>
            </a:r>
            <a:r>
              <a:rPr lang="tr-TR" sz="1600" b="1" dirty="0" err="1">
                <a:solidFill>
                  <a:schemeClr val="bg1"/>
                </a:solidFill>
                <a:latin typeface="Times New Roman" panose="02020603050405020304" pitchFamily="18" charset="0"/>
                <a:cs typeface="Times New Roman" panose="02020603050405020304" pitchFamily="18" charset="0"/>
              </a:rPr>
              <a:t>Hamurabi</a:t>
            </a:r>
            <a:r>
              <a:rPr lang="tr-TR" sz="1600" b="1" dirty="0">
                <a:solidFill>
                  <a:schemeClr val="bg1"/>
                </a:solidFill>
                <a:latin typeface="Times New Roman" panose="02020603050405020304" pitchFamily="18" charset="0"/>
                <a:cs typeface="Times New Roman" panose="02020603050405020304" pitchFamily="18" charset="0"/>
              </a:rPr>
              <a:t> yazılı kanunları </a:t>
            </a:r>
            <a:r>
              <a:rPr lang="tr-TR" sz="1600" dirty="0">
                <a:solidFill>
                  <a:schemeClr val="bg1"/>
                </a:solidFill>
                <a:latin typeface="Times New Roman" panose="02020603050405020304" pitchFamily="18" charset="0"/>
                <a:cs typeface="Times New Roman" panose="02020603050405020304" pitchFamily="18" charset="0"/>
              </a:rPr>
              <a:t>dünyada ki </a:t>
            </a:r>
            <a:r>
              <a:rPr lang="tr-TR" sz="1600" b="1" dirty="0">
                <a:solidFill>
                  <a:schemeClr val="bg1"/>
                </a:solidFill>
                <a:latin typeface="Times New Roman" panose="02020603050405020304" pitchFamily="18" charset="0"/>
                <a:cs typeface="Times New Roman" panose="02020603050405020304" pitchFamily="18" charset="0"/>
              </a:rPr>
              <a:t>ilk anayasa </a:t>
            </a:r>
            <a:r>
              <a:rPr lang="tr-TR" sz="1600" dirty="0">
                <a:solidFill>
                  <a:schemeClr val="bg1"/>
                </a:solidFill>
                <a:latin typeface="Times New Roman" panose="02020603050405020304" pitchFamily="18" charset="0"/>
                <a:cs typeface="Times New Roman" panose="02020603050405020304" pitchFamily="18" charset="0"/>
              </a:rPr>
              <a:t>niteliğindeki kanunlardır.</a:t>
            </a:r>
          </a:p>
          <a:p>
            <a:pPr marL="171450" indent="-171450" algn="just">
              <a:buFont typeface="Wingdings" panose="05000000000000000000" pitchFamily="2" charset="2"/>
              <a:buChar char="Ø"/>
            </a:pPr>
            <a:endParaRPr lang="tr-TR" sz="1600" dirty="0">
              <a:solidFill>
                <a:schemeClr val="bg1"/>
              </a:solidFill>
              <a:latin typeface="Times New Roman" panose="02020603050405020304" pitchFamily="18" charset="0"/>
              <a:cs typeface="Times New Roman" panose="02020603050405020304" pitchFamily="18" charset="0"/>
            </a:endParaRPr>
          </a:p>
          <a:p>
            <a:pPr marL="171450" lvl="0" indent="-171450" algn="just">
              <a:buFont typeface="Wingdings" panose="05000000000000000000" pitchFamily="2" charset="2"/>
              <a:buChar char="Ø"/>
            </a:pPr>
            <a:r>
              <a:rPr lang="tr-TR" sz="1600" dirty="0">
                <a:solidFill>
                  <a:schemeClr val="bg1"/>
                </a:solidFill>
                <a:latin typeface="Times New Roman" panose="02020603050405020304" pitchFamily="18" charset="0"/>
                <a:cs typeface="Times New Roman" panose="02020603050405020304" pitchFamily="18" charset="0"/>
              </a:rPr>
              <a:t>Diğer bir medeniyet olan </a:t>
            </a:r>
            <a:r>
              <a:rPr lang="tr-TR" sz="1600" b="1" dirty="0">
                <a:solidFill>
                  <a:schemeClr val="bg1"/>
                </a:solidFill>
                <a:latin typeface="Times New Roman" panose="02020603050405020304" pitchFamily="18" charset="0"/>
                <a:cs typeface="Times New Roman" panose="02020603050405020304" pitchFamily="18" charset="0"/>
              </a:rPr>
              <a:t>Asurlular zalimlikleri ve savaştaki atılganlıkları </a:t>
            </a:r>
            <a:r>
              <a:rPr lang="tr-TR" sz="1600" dirty="0">
                <a:solidFill>
                  <a:schemeClr val="bg1"/>
                </a:solidFill>
                <a:latin typeface="Times New Roman" panose="02020603050405020304" pitchFamily="18" charset="0"/>
                <a:cs typeface="Times New Roman" panose="02020603050405020304" pitchFamily="18" charset="0"/>
              </a:rPr>
              <a:t>ile </a:t>
            </a:r>
            <a:r>
              <a:rPr lang="tr-TR" sz="1600" dirty="0" err="1">
                <a:solidFill>
                  <a:schemeClr val="bg1"/>
                </a:solidFill>
                <a:latin typeface="Times New Roman" panose="02020603050405020304" pitchFamily="18" charset="0"/>
                <a:cs typeface="Times New Roman" panose="02020603050405020304" pitchFamily="18" charset="0"/>
              </a:rPr>
              <a:t>tanınırlar.Yaptıkları</a:t>
            </a:r>
            <a:r>
              <a:rPr lang="tr-TR" sz="1600" dirty="0">
                <a:solidFill>
                  <a:schemeClr val="bg1"/>
                </a:solidFill>
                <a:latin typeface="Times New Roman" panose="02020603050405020304" pitchFamily="18" charset="0"/>
                <a:cs typeface="Times New Roman" panose="02020603050405020304" pitchFamily="18" charset="0"/>
              </a:rPr>
              <a:t> ticaret ile zenginleşmişler ve ülke sınırlarını genişletmişlerdir. İlk önce Hitit ticaretini hakimiyetleri altına almış daha sonra Hitit devletini yıkmışlardır.</a:t>
            </a:r>
          </a:p>
        </p:txBody>
      </p:sp>
    </p:spTree>
    <p:extLst>
      <p:ext uri="{BB962C8B-B14F-4D97-AF65-F5344CB8AC3E}">
        <p14:creationId xmlns:p14="http://schemas.microsoft.com/office/powerpoint/2010/main" val="3406968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3"/>
          <a:srcRect/>
          <a:stretch>
            <a:fillRect/>
          </a:stretch>
        </p:blipFill>
        <p:spPr bwMode="auto">
          <a:xfrm>
            <a:off x="357158" y="214290"/>
            <a:ext cx="3471857" cy="2786082"/>
          </a:xfrm>
          <a:prstGeom prst="rect">
            <a:avLst/>
          </a:prstGeom>
          <a:noFill/>
          <a:ln w="9525">
            <a:noFill/>
            <a:miter lim="800000"/>
            <a:headEnd/>
            <a:tailEnd/>
          </a:ln>
          <a:effectLst/>
        </p:spPr>
      </p:pic>
      <p:pic>
        <p:nvPicPr>
          <p:cNvPr id="13314" name="Picture 2"/>
          <p:cNvPicPr>
            <a:picLocks noChangeAspect="1" noChangeArrowheads="1"/>
          </p:cNvPicPr>
          <p:nvPr/>
        </p:nvPicPr>
        <p:blipFill>
          <a:blip r:embed="rId4"/>
          <a:srcRect/>
          <a:stretch>
            <a:fillRect/>
          </a:stretch>
        </p:blipFill>
        <p:spPr bwMode="auto">
          <a:xfrm>
            <a:off x="285720" y="3714752"/>
            <a:ext cx="3714776" cy="2786082"/>
          </a:xfrm>
          <a:prstGeom prst="rect">
            <a:avLst/>
          </a:prstGeom>
          <a:noFill/>
          <a:ln w="9525">
            <a:noFill/>
            <a:miter lim="800000"/>
            <a:headEnd/>
            <a:tailEnd/>
          </a:ln>
          <a:effectLst/>
        </p:spPr>
      </p:pic>
      <p:sp>
        <p:nvSpPr>
          <p:cNvPr id="4" name="3 Metin kutusu"/>
          <p:cNvSpPr txBox="1"/>
          <p:nvPr/>
        </p:nvSpPr>
        <p:spPr>
          <a:xfrm>
            <a:off x="285720" y="3071810"/>
            <a:ext cx="4000528" cy="369332"/>
          </a:xfrm>
          <a:prstGeom prst="rect">
            <a:avLst/>
          </a:prstGeom>
          <a:noFill/>
        </p:spPr>
        <p:txBody>
          <a:bodyPr wrap="square" rtlCol="0">
            <a:spAutoFit/>
          </a:bodyPr>
          <a:lstStyle/>
          <a:p>
            <a:r>
              <a:rPr lang="tr-TR" dirty="0"/>
              <a:t>BABİL KULESİ VE ASMA BAHÇELERİ</a:t>
            </a:r>
          </a:p>
        </p:txBody>
      </p:sp>
      <p:pic>
        <p:nvPicPr>
          <p:cNvPr id="13315" name="Picture 3"/>
          <p:cNvPicPr>
            <a:picLocks noChangeAspect="1" noChangeArrowheads="1"/>
          </p:cNvPicPr>
          <p:nvPr/>
        </p:nvPicPr>
        <p:blipFill>
          <a:blip r:embed="rId5"/>
          <a:srcRect/>
          <a:stretch>
            <a:fillRect/>
          </a:stretch>
        </p:blipFill>
        <p:spPr bwMode="auto">
          <a:xfrm>
            <a:off x="4500562" y="214290"/>
            <a:ext cx="4071966" cy="2762250"/>
          </a:xfrm>
          <a:prstGeom prst="rect">
            <a:avLst/>
          </a:prstGeom>
          <a:noFill/>
          <a:ln w="9525">
            <a:noFill/>
            <a:miter lim="800000"/>
            <a:headEnd/>
            <a:tailEnd/>
          </a:ln>
          <a:effectLst/>
        </p:spPr>
      </p:pic>
      <p:pic>
        <p:nvPicPr>
          <p:cNvPr id="13316" name="Picture 4"/>
          <p:cNvPicPr>
            <a:picLocks noChangeAspect="1" noChangeArrowheads="1"/>
          </p:cNvPicPr>
          <p:nvPr/>
        </p:nvPicPr>
        <p:blipFill>
          <a:blip r:embed="rId6"/>
          <a:srcRect/>
          <a:stretch>
            <a:fillRect/>
          </a:stretch>
        </p:blipFill>
        <p:spPr bwMode="auto">
          <a:xfrm>
            <a:off x="4500562" y="3714752"/>
            <a:ext cx="4071966" cy="2866110"/>
          </a:xfrm>
          <a:prstGeom prst="rect">
            <a:avLst/>
          </a:prstGeom>
          <a:noFill/>
          <a:ln w="9525">
            <a:noFill/>
            <a:miter lim="800000"/>
            <a:headEnd/>
            <a:tailEnd/>
          </a:ln>
          <a:effectLst/>
        </p:spPr>
      </p:pic>
      <p:sp>
        <p:nvSpPr>
          <p:cNvPr id="7" name="6 Metin kutusu"/>
          <p:cNvSpPr txBox="1"/>
          <p:nvPr/>
        </p:nvSpPr>
        <p:spPr>
          <a:xfrm>
            <a:off x="4500562" y="3143248"/>
            <a:ext cx="4357718" cy="369332"/>
          </a:xfrm>
          <a:prstGeom prst="rect">
            <a:avLst/>
          </a:prstGeom>
          <a:noFill/>
        </p:spPr>
        <p:txBody>
          <a:bodyPr wrap="square" rtlCol="0">
            <a:spAutoFit/>
          </a:bodyPr>
          <a:lstStyle/>
          <a:p>
            <a:r>
              <a:rPr lang="tr-TR" dirty="0"/>
              <a:t>ASURLULAR ASLAN AVI VE ÇİVİ YAZISI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7504" y="620688"/>
            <a:ext cx="8640960" cy="4301177"/>
          </a:xfrm>
          <a:prstGeom prst="rect">
            <a:avLst/>
          </a:prstGeom>
        </p:spPr>
        <p:txBody>
          <a:bodyPr wrap="square">
            <a:spAutoFit/>
          </a:bodyPr>
          <a:lstStyle/>
          <a:p>
            <a:pPr marL="274320" indent="-182880" algn="just">
              <a:spcBef>
                <a:spcPts val="100"/>
              </a:spcBef>
              <a:spcAft>
                <a:spcPts val="100"/>
              </a:spcAft>
            </a:pPr>
            <a:r>
              <a:rPr lang="tr-TR" sz="2400" dirty="0" smtClean="0">
                <a:latin typeface="Times New Roman" panose="02020603050405020304" pitchFamily="18" charset="0"/>
                <a:ea typeface="Times New Roman" panose="02020603050405020304" pitchFamily="18" charset="0"/>
                <a:cs typeface="Times New Roman" panose="02020603050405020304" pitchFamily="18" charset="0"/>
              </a:rPr>
              <a:t>KAYNAKÇA:</a:t>
            </a:r>
          </a:p>
          <a:p>
            <a:pPr marL="274320" indent="-182880" algn="just">
              <a:spcBef>
                <a:spcPts val="100"/>
              </a:spcBef>
              <a:spcAft>
                <a:spcPts val="100"/>
              </a:spcAft>
            </a:pPr>
            <a:endParaRPr lang="tr-TR" dirty="0">
              <a:latin typeface="Verdana" panose="020B0604030504040204" pitchFamily="34" charset="0"/>
              <a:ea typeface="Times New Roman" panose="02020603050405020304" pitchFamily="18" charset="0"/>
              <a:cs typeface="Times New Roman" panose="02020603050405020304" pitchFamily="18" charset="0"/>
            </a:endParaRPr>
          </a:p>
          <a:p>
            <a:pPr marL="548640" indent="-457200" algn="just">
              <a:spcBef>
                <a:spcPts val="100"/>
              </a:spcBef>
              <a:spcAft>
                <a:spcPts val="100"/>
              </a:spcAft>
              <a:buFont typeface="Arial" panose="020B0604020202020204" pitchFamily="34" charset="0"/>
              <a:buChar char="•"/>
            </a:pPr>
            <a:r>
              <a:rPr lang="tr-TR" sz="2800" dirty="0" smtClean="0">
                <a:latin typeface="Times New Roman" panose="02020603050405020304" pitchFamily="18" charset="0"/>
                <a:ea typeface="Times New Roman" panose="02020603050405020304" pitchFamily="18" charset="0"/>
                <a:cs typeface="Times New Roman" panose="02020603050405020304" pitchFamily="18" charset="0"/>
              </a:rPr>
              <a:t>Fazıl </a:t>
            </a:r>
            <a:r>
              <a:rPr lang="tr-TR" sz="2800" dirty="0">
                <a:latin typeface="Times New Roman" panose="02020603050405020304" pitchFamily="18" charset="0"/>
                <a:ea typeface="Times New Roman" panose="02020603050405020304" pitchFamily="18" charset="0"/>
                <a:cs typeface="Times New Roman" panose="02020603050405020304" pitchFamily="18" charset="0"/>
              </a:rPr>
              <a:t>Şenol, Türkiye Turizm Coğrafyası, Detay Yayıncılık</a:t>
            </a:r>
          </a:p>
          <a:p>
            <a:pPr marL="548640" indent="-457200" algn="just">
              <a:spcBef>
                <a:spcPts val="100"/>
              </a:spcBef>
              <a:spcAft>
                <a:spcPts val="100"/>
              </a:spcAft>
              <a:buFont typeface="Arial" panose="020B0604020202020204" pitchFamily="34" charset="0"/>
              <a:buChar char="•"/>
            </a:pPr>
            <a:endParaRPr lang="tr-TR"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548640" indent="-457200" algn="just">
              <a:spcBef>
                <a:spcPts val="100"/>
              </a:spcBef>
              <a:spcAft>
                <a:spcPts val="100"/>
              </a:spcAft>
              <a:buFont typeface="Arial" panose="020B0604020202020204" pitchFamily="34" charset="0"/>
              <a:buChar char="•"/>
            </a:pPr>
            <a:r>
              <a:rPr lang="tr-TR" sz="2800" dirty="0" smtClean="0">
                <a:latin typeface="Times New Roman" panose="02020603050405020304" pitchFamily="18" charset="0"/>
                <a:ea typeface="Times New Roman" panose="02020603050405020304" pitchFamily="18" charset="0"/>
                <a:cs typeface="Times New Roman" panose="02020603050405020304" pitchFamily="18" charset="0"/>
              </a:rPr>
              <a:t>Mehmet </a:t>
            </a:r>
            <a:r>
              <a:rPr lang="tr-TR" sz="2800" dirty="0">
                <a:latin typeface="Times New Roman" panose="02020603050405020304" pitchFamily="18" charset="0"/>
                <a:ea typeface="Times New Roman" panose="02020603050405020304" pitchFamily="18" charset="0"/>
                <a:cs typeface="Times New Roman" panose="02020603050405020304" pitchFamily="18" charset="0"/>
              </a:rPr>
              <a:t>Gürdal, Türkiye Turizm Coğrafyası, </a:t>
            </a:r>
            <a:r>
              <a:rPr lang="tr-TR" sz="2800" dirty="0" smtClean="0">
                <a:latin typeface="Times New Roman" panose="02020603050405020304" pitchFamily="18" charset="0"/>
                <a:ea typeface="Times New Roman" panose="02020603050405020304" pitchFamily="18" charset="0"/>
                <a:cs typeface="Times New Roman" panose="02020603050405020304" pitchFamily="18" charset="0"/>
              </a:rPr>
              <a:t>Nobel Yayıncılık</a:t>
            </a:r>
            <a:endParaRPr lang="tr-TR" sz="28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tr-TR" sz="2800" dirty="0" smtClean="0">
              <a:latin typeface="Times New Roman" panose="02020603050405020304" pitchFamily="18" charset="0"/>
              <a:ea typeface="MS Mincho"/>
              <a:cs typeface="Times New Roman" panose="02020603050405020304" pitchFamily="18" charset="0"/>
            </a:endParaRPr>
          </a:p>
          <a:p>
            <a:pPr marL="457200" indent="-457200" algn="just">
              <a:buFont typeface="Arial" panose="020B0604020202020204" pitchFamily="34" charset="0"/>
              <a:buChar char="•"/>
            </a:pPr>
            <a:r>
              <a:rPr lang="tr-TR" sz="2800" dirty="0" smtClean="0">
                <a:latin typeface="Times New Roman" panose="02020603050405020304" pitchFamily="18" charset="0"/>
                <a:ea typeface="MS Mincho"/>
                <a:cs typeface="Times New Roman" panose="02020603050405020304" pitchFamily="18" charset="0"/>
              </a:rPr>
              <a:t> Gürhan </a:t>
            </a:r>
            <a:r>
              <a:rPr lang="tr-TR" sz="2800" dirty="0">
                <a:latin typeface="Times New Roman" panose="02020603050405020304" pitchFamily="18" charset="0"/>
                <a:ea typeface="MS Mincho"/>
                <a:cs typeface="Times New Roman" panose="02020603050405020304" pitchFamily="18" charset="0"/>
              </a:rPr>
              <a:t>Aktaş, Türkiye Turizm Coğrafyası, Detay </a:t>
            </a:r>
            <a:r>
              <a:rPr lang="tr-TR" sz="2800" dirty="0" smtClean="0">
                <a:latin typeface="Times New Roman" panose="02020603050405020304" pitchFamily="18" charset="0"/>
                <a:ea typeface="MS Mincho"/>
                <a:cs typeface="Times New Roman" panose="02020603050405020304" pitchFamily="18" charset="0"/>
              </a:rPr>
              <a:t>  Yayıncılık</a:t>
            </a:r>
            <a:endParaRPr lang="tr-T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214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192233" y="214290"/>
            <a:ext cx="8666047" cy="6215106"/>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4EB28DCC-D579-41B0-BD82-B836C3663995}"/>
              </a:ext>
            </a:extLst>
          </p:cNvPr>
          <p:cNvSpPr/>
          <p:nvPr/>
        </p:nvSpPr>
        <p:spPr>
          <a:xfrm>
            <a:off x="-108520" y="0"/>
            <a:ext cx="8712968" cy="7001917"/>
          </a:xfrm>
          <a:prstGeom prst="rect">
            <a:avLst/>
          </a:prstGeom>
        </p:spPr>
        <p:txBody>
          <a:bodyPr wrap="square">
            <a:spAutoFit/>
          </a:bodyPr>
          <a:lstStyle/>
          <a:p>
            <a:pPr marL="285750" lvl="0" indent="-285750" algn="just">
              <a:buFont typeface="Wingdings" panose="05000000000000000000" pitchFamily="2" charset="2"/>
              <a:buChar char="Ø"/>
            </a:pPr>
            <a:r>
              <a:rPr lang="tr-TR" sz="1500" dirty="0">
                <a:solidFill>
                  <a:schemeClr val="bg1"/>
                </a:solidFill>
                <a:latin typeface="Times New Roman" panose="02020603050405020304" pitchFamily="18" charset="0"/>
                <a:cs typeface="Times New Roman" panose="02020603050405020304" pitchFamily="18" charset="0"/>
              </a:rPr>
              <a:t>En önemli liderleri Ulu (</a:t>
            </a:r>
            <a:r>
              <a:rPr lang="tr-TR" sz="1500" dirty="0" err="1">
                <a:solidFill>
                  <a:schemeClr val="bg1"/>
                </a:solidFill>
                <a:latin typeface="Times New Roman" panose="02020603050405020304" pitchFamily="18" charset="0"/>
                <a:cs typeface="Times New Roman" panose="02020603050405020304" pitchFamily="18" charset="0"/>
              </a:rPr>
              <a:t>Augustus</a:t>
            </a:r>
            <a:r>
              <a:rPr lang="tr-TR" sz="1500" dirty="0">
                <a:solidFill>
                  <a:schemeClr val="bg1"/>
                </a:solidFill>
                <a:latin typeface="Times New Roman" panose="02020603050405020304" pitchFamily="18" charset="0"/>
                <a:cs typeface="Times New Roman" panose="02020603050405020304" pitchFamily="18" charset="0"/>
              </a:rPr>
              <a:t>) manasına gelen kral </a:t>
            </a:r>
            <a:r>
              <a:rPr lang="tr-TR" sz="1500" dirty="0" err="1">
                <a:solidFill>
                  <a:schemeClr val="bg1"/>
                </a:solidFill>
                <a:latin typeface="Times New Roman" panose="02020603050405020304" pitchFamily="18" charset="0"/>
                <a:cs typeface="Times New Roman" panose="02020603050405020304" pitchFamily="18" charset="0"/>
              </a:rPr>
              <a:t>Oktavianus</a:t>
            </a:r>
            <a:r>
              <a:rPr lang="tr-TR" sz="1500" dirty="0">
                <a:solidFill>
                  <a:schemeClr val="bg1"/>
                </a:solidFill>
                <a:latin typeface="Times New Roman" panose="02020603050405020304" pitchFamily="18" charset="0"/>
                <a:cs typeface="Times New Roman" panose="02020603050405020304" pitchFamily="18" charset="0"/>
              </a:rPr>
              <a:t>, bu hanedanın son imparatoru ise </a:t>
            </a:r>
            <a:r>
              <a:rPr lang="tr-TR" sz="1500" dirty="0" err="1">
                <a:solidFill>
                  <a:schemeClr val="bg1"/>
                </a:solidFill>
                <a:latin typeface="Times New Roman" panose="02020603050405020304" pitchFamily="18" charset="0"/>
                <a:cs typeface="Times New Roman" panose="02020603050405020304" pitchFamily="18" charset="0"/>
              </a:rPr>
              <a:t>Neron,diktatörlüğündeki</a:t>
            </a:r>
            <a:r>
              <a:rPr lang="tr-TR" sz="1500" dirty="0">
                <a:solidFill>
                  <a:schemeClr val="bg1"/>
                </a:solidFill>
                <a:latin typeface="Times New Roman" panose="02020603050405020304" pitchFamily="18" charset="0"/>
                <a:cs typeface="Times New Roman" panose="02020603050405020304" pitchFamily="18" charset="0"/>
              </a:rPr>
              <a:t> çılgınlıkları ve </a:t>
            </a:r>
            <a:r>
              <a:rPr lang="tr-TR" sz="1500" dirty="0" err="1">
                <a:solidFill>
                  <a:schemeClr val="bg1"/>
                </a:solidFill>
                <a:latin typeface="Times New Roman" panose="02020603050405020304" pitchFamily="18" charset="0"/>
                <a:cs typeface="Times New Roman" panose="02020603050405020304" pitchFamily="18" charset="0"/>
              </a:rPr>
              <a:t>Hz.İsa’ya</a:t>
            </a:r>
            <a:r>
              <a:rPr lang="tr-TR" sz="1500" dirty="0">
                <a:solidFill>
                  <a:schemeClr val="bg1"/>
                </a:solidFill>
                <a:latin typeface="Times New Roman" panose="02020603050405020304" pitchFamily="18" charset="0"/>
                <a:cs typeface="Times New Roman" panose="02020603050405020304" pitchFamily="18" charset="0"/>
              </a:rPr>
              <a:t> inanlara zulmü ile </a:t>
            </a:r>
            <a:r>
              <a:rPr lang="tr-TR" sz="1500" dirty="0" err="1">
                <a:solidFill>
                  <a:schemeClr val="bg1"/>
                </a:solidFill>
                <a:latin typeface="Times New Roman" panose="02020603050405020304" pitchFamily="18" charset="0"/>
                <a:cs typeface="Times New Roman" panose="02020603050405020304" pitchFamily="18" charset="0"/>
              </a:rPr>
              <a:t>tanınmıştır.Ordunun</a:t>
            </a:r>
            <a:r>
              <a:rPr lang="tr-TR" sz="1500" dirty="0">
                <a:solidFill>
                  <a:schemeClr val="bg1"/>
                </a:solidFill>
                <a:latin typeface="Times New Roman" panose="02020603050405020304" pitchFamily="18" charset="0"/>
                <a:cs typeface="Times New Roman" panose="02020603050405020304" pitchFamily="18" charset="0"/>
              </a:rPr>
              <a:t> isyan etmesi üzerine </a:t>
            </a:r>
            <a:r>
              <a:rPr lang="tr-TR" sz="1500" dirty="0" err="1">
                <a:solidFill>
                  <a:schemeClr val="bg1"/>
                </a:solidFill>
                <a:latin typeface="Times New Roman" panose="02020603050405020304" pitchFamily="18" charset="0"/>
                <a:cs typeface="Times New Roman" panose="02020603050405020304" pitchFamily="18" charset="0"/>
              </a:rPr>
              <a:t>intahar</a:t>
            </a:r>
            <a:r>
              <a:rPr lang="tr-TR" sz="1500" dirty="0">
                <a:solidFill>
                  <a:schemeClr val="bg1"/>
                </a:solidFill>
                <a:latin typeface="Times New Roman" panose="02020603050405020304" pitchFamily="18" charset="0"/>
                <a:cs typeface="Times New Roman" panose="02020603050405020304" pitchFamily="18" charset="0"/>
              </a:rPr>
              <a:t> etmiştir.</a:t>
            </a:r>
          </a:p>
          <a:p>
            <a:pPr marL="285750" lvl="0" indent="-285750" algn="just">
              <a:buFont typeface="Wingdings" panose="05000000000000000000" pitchFamily="2" charset="2"/>
              <a:buChar char="Ø"/>
            </a:pPr>
            <a:r>
              <a:rPr lang="tr-TR" sz="1500" dirty="0">
                <a:solidFill>
                  <a:schemeClr val="bg1"/>
                </a:solidFill>
                <a:latin typeface="Times New Roman" panose="02020603050405020304" pitchFamily="18" charset="0"/>
                <a:cs typeface="Times New Roman" panose="02020603050405020304" pitchFamily="18" charset="0"/>
              </a:rPr>
              <a:t>Roma ülkesinin iki önemli eğlence merkezi olan </a:t>
            </a:r>
            <a:r>
              <a:rPr lang="tr-TR" sz="1500" b="1" dirty="0" err="1">
                <a:solidFill>
                  <a:srgbClr val="FF0000"/>
                </a:solidFill>
                <a:latin typeface="Times New Roman" panose="02020603050405020304" pitchFamily="18" charset="0"/>
                <a:cs typeface="Times New Roman" panose="02020603050405020304" pitchFamily="18" charset="0"/>
              </a:rPr>
              <a:t>Pompei</a:t>
            </a:r>
            <a:r>
              <a:rPr lang="tr-TR" sz="1500" b="1" dirty="0">
                <a:solidFill>
                  <a:srgbClr val="FF0000"/>
                </a:solidFill>
                <a:latin typeface="Times New Roman" panose="02020603050405020304" pitchFamily="18" charset="0"/>
                <a:cs typeface="Times New Roman" panose="02020603050405020304" pitchFamily="18" charset="0"/>
              </a:rPr>
              <a:t> ve </a:t>
            </a:r>
            <a:r>
              <a:rPr lang="tr-TR" sz="1500" b="1" dirty="0" err="1">
                <a:solidFill>
                  <a:srgbClr val="FF0000"/>
                </a:solidFill>
                <a:latin typeface="Times New Roman" panose="02020603050405020304" pitchFamily="18" charset="0"/>
                <a:cs typeface="Times New Roman" panose="02020603050405020304" pitchFamily="18" charset="0"/>
              </a:rPr>
              <a:t>Herkülanium</a:t>
            </a:r>
            <a:r>
              <a:rPr lang="tr-TR" sz="1500" b="1" dirty="0">
                <a:solidFill>
                  <a:srgbClr val="FF0000"/>
                </a:solidFill>
                <a:latin typeface="Times New Roman" panose="02020603050405020304" pitchFamily="18" charset="0"/>
                <a:cs typeface="Times New Roman" panose="02020603050405020304" pitchFamily="18" charset="0"/>
              </a:rPr>
              <a:t> </a:t>
            </a:r>
            <a:r>
              <a:rPr lang="tr-TR" sz="1500" b="1" dirty="0" err="1">
                <a:solidFill>
                  <a:srgbClr val="FF0000"/>
                </a:solidFill>
                <a:latin typeface="Times New Roman" panose="02020603050405020304" pitchFamily="18" charset="0"/>
                <a:cs typeface="Times New Roman" panose="02020603050405020304" pitchFamily="18" charset="0"/>
              </a:rPr>
              <a:t>Vezüv</a:t>
            </a:r>
            <a:r>
              <a:rPr lang="tr-TR" sz="1500" b="1" dirty="0">
                <a:solidFill>
                  <a:srgbClr val="FF0000"/>
                </a:solidFill>
                <a:latin typeface="Times New Roman" panose="02020603050405020304" pitchFamily="18" charset="0"/>
                <a:cs typeface="Times New Roman" panose="02020603050405020304" pitchFamily="18" charset="0"/>
              </a:rPr>
              <a:t> </a:t>
            </a:r>
            <a:r>
              <a:rPr lang="tr-TR" sz="1500" dirty="0">
                <a:solidFill>
                  <a:schemeClr val="bg1"/>
                </a:solidFill>
                <a:latin typeface="Times New Roman" panose="02020603050405020304" pitchFamily="18" charset="0"/>
                <a:cs typeface="Times New Roman" panose="02020603050405020304" pitchFamily="18" charset="0"/>
              </a:rPr>
              <a:t>yanardağının </a:t>
            </a:r>
            <a:r>
              <a:rPr lang="tr-TR" sz="1500" dirty="0" err="1">
                <a:solidFill>
                  <a:schemeClr val="bg1"/>
                </a:solidFill>
                <a:latin typeface="Times New Roman" panose="02020603050405020304" pitchFamily="18" charset="0"/>
                <a:cs typeface="Times New Roman" panose="02020603050405020304" pitchFamily="18" charset="0"/>
              </a:rPr>
              <a:t>püskürtüğü</a:t>
            </a:r>
            <a:r>
              <a:rPr lang="tr-TR" sz="1500" dirty="0">
                <a:solidFill>
                  <a:schemeClr val="bg1"/>
                </a:solidFill>
                <a:latin typeface="Times New Roman" panose="02020603050405020304" pitchFamily="18" charset="0"/>
                <a:cs typeface="Times New Roman" panose="02020603050405020304" pitchFamily="18" charset="0"/>
              </a:rPr>
              <a:t> kızgın lavların altına gömülmüştür.</a:t>
            </a:r>
          </a:p>
          <a:p>
            <a:pPr marL="285750" lvl="0" indent="-285750" algn="just">
              <a:buFont typeface="Wingdings" panose="05000000000000000000" pitchFamily="2" charset="2"/>
              <a:buChar char="Ø"/>
            </a:pPr>
            <a:r>
              <a:rPr lang="tr-TR" sz="1500" dirty="0">
                <a:solidFill>
                  <a:schemeClr val="bg1"/>
                </a:solidFill>
                <a:latin typeface="Times New Roman" panose="02020603050405020304" pitchFamily="18" charset="0"/>
                <a:cs typeface="Times New Roman" panose="02020603050405020304" pitchFamily="18" charset="0"/>
              </a:rPr>
              <a:t>İmparator </a:t>
            </a:r>
            <a:r>
              <a:rPr lang="tr-TR" sz="1500" b="1" dirty="0" err="1">
                <a:solidFill>
                  <a:srgbClr val="FF0000"/>
                </a:solidFill>
                <a:latin typeface="Times New Roman" panose="02020603050405020304" pitchFamily="18" charset="0"/>
                <a:cs typeface="Times New Roman" panose="02020603050405020304" pitchFamily="18" charset="0"/>
              </a:rPr>
              <a:t>Konsantin</a:t>
            </a:r>
            <a:r>
              <a:rPr lang="tr-TR" sz="1500" b="1" dirty="0">
                <a:solidFill>
                  <a:srgbClr val="FF0000"/>
                </a:solidFill>
                <a:latin typeface="Times New Roman" panose="02020603050405020304" pitchFamily="18" charset="0"/>
                <a:cs typeface="Times New Roman" panose="02020603050405020304" pitchFamily="18" charset="0"/>
              </a:rPr>
              <a:t> zamanında Hristiyanlık resmi olarak kabul </a:t>
            </a:r>
            <a:r>
              <a:rPr lang="tr-TR" sz="1500" b="1" dirty="0" err="1">
                <a:solidFill>
                  <a:srgbClr val="FF0000"/>
                </a:solidFill>
                <a:latin typeface="Times New Roman" panose="02020603050405020304" pitchFamily="18" charset="0"/>
                <a:cs typeface="Times New Roman" panose="02020603050405020304" pitchFamily="18" charset="0"/>
              </a:rPr>
              <a:t>edilmiştir</a:t>
            </a:r>
            <a:r>
              <a:rPr lang="tr-TR" sz="1500" dirty="0" err="1">
                <a:solidFill>
                  <a:schemeClr val="bg1"/>
                </a:solidFill>
                <a:latin typeface="Times New Roman" panose="02020603050405020304" pitchFamily="18" charset="0"/>
                <a:cs typeface="Times New Roman" panose="02020603050405020304" pitchFamily="18" charset="0"/>
              </a:rPr>
              <a:t>.Konstantini</a:t>
            </a:r>
            <a:r>
              <a:rPr lang="tr-TR" sz="1500" dirty="0">
                <a:solidFill>
                  <a:schemeClr val="bg1"/>
                </a:solidFill>
                <a:latin typeface="Times New Roman" panose="02020603050405020304" pitchFamily="18" charset="0"/>
                <a:cs typeface="Times New Roman" panose="02020603050405020304" pitchFamily="18" charset="0"/>
              </a:rPr>
              <a:t>, Bizans kasabasını büyütüp </a:t>
            </a:r>
            <a:r>
              <a:rPr lang="tr-TR" sz="1500" dirty="0" err="1">
                <a:solidFill>
                  <a:schemeClr val="bg1"/>
                </a:solidFill>
                <a:latin typeface="Times New Roman" panose="02020603050405020304" pitchFamily="18" charset="0"/>
                <a:cs typeface="Times New Roman" panose="02020603050405020304" pitchFamily="18" charset="0"/>
              </a:rPr>
              <a:t>Konstantiniye</a:t>
            </a:r>
            <a:r>
              <a:rPr lang="tr-TR" sz="1500" dirty="0">
                <a:solidFill>
                  <a:schemeClr val="bg1"/>
                </a:solidFill>
                <a:latin typeface="Times New Roman" panose="02020603050405020304" pitchFamily="18" charset="0"/>
                <a:cs typeface="Times New Roman" panose="02020603050405020304" pitchFamily="18" charset="0"/>
              </a:rPr>
              <a:t> ismi ile şehri yeniden </a:t>
            </a:r>
            <a:r>
              <a:rPr lang="tr-TR" sz="1500" dirty="0" err="1">
                <a:solidFill>
                  <a:schemeClr val="bg1"/>
                </a:solidFill>
                <a:latin typeface="Times New Roman" panose="02020603050405020304" pitchFamily="18" charset="0"/>
                <a:cs typeface="Times New Roman" panose="02020603050405020304" pitchFamily="18" charset="0"/>
              </a:rPr>
              <a:t>kurmuştur.Bu</a:t>
            </a:r>
            <a:r>
              <a:rPr lang="tr-TR" sz="1500" dirty="0">
                <a:solidFill>
                  <a:schemeClr val="bg1"/>
                </a:solidFill>
                <a:latin typeface="Times New Roman" panose="02020603050405020304" pitchFamily="18" charset="0"/>
                <a:cs typeface="Times New Roman" panose="02020603050405020304" pitchFamily="18" charset="0"/>
              </a:rPr>
              <a:t> dönemde Hristiyanların şu anda inandıkları </a:t>
            </a:r>
            <a:r>
              <a:rPr lang="tr-TR" sz="1500" dirty="0" err="1">
                <a:solidFill>
                  <a:schemeClr val="bg1"/>
                </a:solidFill>
                <a:latin typeface="Times New Roman" panose="02020603050405020304" pitchFamily="18" charset="0"/>
                <a:cs typeface="Times New Roman" panose="02020603050405020304" pitchFamily="18" charset="0"/>
              </a:rPr>
              <a:t>Matta,Markos,Luka</a:t>
            </a:r>
            <a:r>
              <a:rPr lang="tr-TR" sz="1500" dirty="0">
                <a:solidFill>
                  <a:schemeClr val="bg1"/>
                </a:solidFill>
                <a:latin typeface="Times New Roman" panose="02020603050405020304" pitchFamily="18" charset="0"/>
                <a:cs typeface="Times New Roman" panose="02020603050405020304" pitchFamily="18" charset="0"/>
              </a:rPr>
              <a:t> Ve </a:t>
            </a:r>
            <a:r>
              <a:rPr lang="tr-TR" sz="1500" dirty="0" err="1">
                <a:solidFill>
                  <a:schemeClr val="bg1"/>
                </a:solidFill>
                <a:latin typeface="Times New Roman" panose="02020603050405020304" pitchFamily="18" charset="0"/>
                <a:cs typeface="Times New Roman" panose="02020603050405020304" pitchFamily="18" charset="0"/>
              </a:rPr>
              <a:t>Yuhanna</a:t>
            </a:r>
            <a:r>
              <a:rPr lang="tr-TR" sz="1500" dirty="0">
                <a:solidFill>
                  <a:schemeClr val="bg1"/>
                </a:solidFill>
                <a:latin typeface="Times New Roman" panose="02020603050405020304" pitchFamily="18" charset="0"/>
                <a:cs typeface="Times New Roman" panose="02020603050405020304" pitchFamily="18" charset="0"/>
              </a:rPr>
              <a:t> İncilleri 325 yılında </a:t>
            </a:r>
            <a:r>
              <a:rPr lang="tr-TR" sz="1500" dirty="0" err="1">
                <a:solidFill>
                  <a:schemeClr val="bg1"/>
                </a:solidFill>
                <a:latin typeface="Times New Roman" panose="02020603050405020304" pitchFamily="18" charset="0"/>
                <a:cs typeface="Times New Roman" panose="02020603050405020304" pitchFamily="18" charset="0"/>
              </a:rPr>
              <a:t>İznikte</a:t>
            </a:r>
            <a:r>
              <a:rPr lang="tr-TR" sz="1500" dirty="0">
                <a:solidFill>
                  <a:schemeClr val="bg1"/>
                </a:solidFill>
                <a:latin typeface="Times New Roman" panose="02020603050405020304" pitchFamily="18" charset="0"/>
                <a:cs typeface="Times New Roman" panose="02020603050405020304" pitchFamily="18" charset="0"/>
              </a:rPr>
              <a:t> toplanan konseyde kabul edilmiştir. </a:t>
            </a:r>
            <a:r>
              <a:rPr lang="tr-TR" sz="1500" b="1" dirty="0" err="1">
                <a:solidFill>
                  <a:srgbClr val="FF0000"/>
                </a:solidFill>
                <a:latin typeface="Times New Roman" panose="02020603050405020304" pitchFamily="18" charset="0"/>
                <a:cs typeface="Times New Roman" panose="02020603050405020304" pitchFamily="18" charset="0"/>
              </a:rPr>
              <a:t>Barnabas</a:t>
            </a:r>
            <a:r>
              <a:rPr lang="tr-TR" sz="1500" b="1" dirty="0">
                <a:solidFill>
                  <a:srgbClr val="FF0000"/>
                </a:solidFill>
                <a:latin typeface="Times New Roman" panose="02020603050405020304" pitchFamily="18" charset="0"/>
                <a:cs typeface="Times New Roman" panose="02020603050405020304" pitchFamily="18" charset="0"/>
              </a:rPr>
              <a:t> İncili</a:t>
            </a:r>
            <a:r>
              <a:rPr lang="tr-TR" sz="1500" dirty="0">
                <a:solidFill>
                  <a:schemeClr val="bg1"/>
                </a:solidFill>
                <a:latin typeface="Times New Roman" panose="02020603050405020304" pitchFamily="18" charset="0"/>
                <a:cs typeface="Times New Roman" panose="02020603050405020304" pitchFamily="18" charset="0"/>
              </a:rPr>
              <a:t> yasaklanmıştır.</a:t>
            </a:r>
          </a:p>
          <a:p>
            <a:pPr marL="285750" lvl="0" indent="-285750" algn="just">
              <a:buFont typeface="Wingdings" panose="05000000000000000000" pitchFamily="2" charset="2"/>
              <a:buChar char="Ø"/>
            </a:pPr>
            <a:r>
              <a:rPr lang="tr-TR" sz="1500" dirty="0" err="1">
                <a:solidFill>
                  <a:schemeClr val="bg1"/>
                </a:solidFill>
                <a:latin typeface="Times New Roman" panose="02020603050405020304" pitchFamily="18" charset="0"/>
                <a:cs typeface="Times New Roman" panose="02020603050405020304" pitchFamily="18" charset="0"/>
              </a:rPr>
              <a:t>Romada</a:t>
            </a:r>
            <a:r>
              <a:rPr lang="tr-TR" sz="1500" dirty="0">
                <a:solidFill>
                  <a:schemeClr val="bg1"/>
                </a:solidFill>
                <a:latin typeface="Times New Roman" panose="02020603050405020304" pitchFamily="18" charset="0"/>
                <a:cs typeface="Times New Roman" panose="02020603050405020304" pitchFamily="18" charset="0"/>
              </a:rPr>
              <a:t> gümrük para birliği ve getirilen kolaylıklar uluslararası ticareti </a:t>
            </a:r>
            <a:r>
              <a:rPr lang="tr-TR" sz="1500" dirty="0" err="1">
                <a:solidFill>
                  <a:schemeClr val="bg1"/>
                </a:solidFill>
                <a:latin typeface="Times New Roman" panose="02020603050405020304" pitchFamily="18" charset="0"/>
                <a:cs typeface="Times New Roman" panose="02020603050405020304" pitchFamily="18" charset="0"/>
              </a:rPr>
              <a:t>geliştirmiştir.Şehirlerin</a:t>
            </a:r>
            <a:r>
              <a:rPr lang="tr-TR" sz="1500" dirty="0">
                <a:solidFill>
                  <a:schemeClr val="bg1"/>
                </a:solidFill>
                <a:latin typeface="Times New Roman" panose="02020603050405020304" pitchFamily="18" charset="0"/>
                <a:cs typeface="Times New Roman" panose="02020603050405020304" pitchFamily="18" charset="0"/>
              </a:rPr>
              <a:t> ve şehir nüfusunun artmasına aynı zamanda ülkenin zenginleşmesine sebep </a:t>
            </a:r>
            <a:r>
              <a:rPr lang="tr-TR" sz="1500" dirty="0" err="1">
                <a:solidFill>
                  <a:schemeClr val="bg1"/>
                </a:solidFill>
                <a:latin typeface="Times New Roman" panose="02020603050405020304" pitchFamily="18" charset="0"/>
                <a:cs typeface="Times New Roman" panose="02020603050405020304" pitchFamily="18" charset="0"/>
              </a:rPr>
              <a:t>oluştur.Pekinden</a:t>
            </a:r>
            <a:r>
              <a:rPr lang="tr-TR" sz="1500" dirty="0">
                <a:solidFill>
                  <a:schemeClr val="bg1"/>
                </a:solidFill>
                <a:latin typeface="Times New Roman" panose="02020603050405020304" pitchFamily="18" charset="0"/>
                <a:cs typeface="Times New Roman" panose="02020603050405020304" pitchFamily="18" charset="0"/>
              </a:rPr>
              <a:t> Roma’ya uzanan tarihi ipek yolu bu dönemde </a:t>
            </a:r>
            <a:r>
              <a:rPr lang="tr-TR" sz="1500" dirty="0" err="1">
                <a:solidFill>
                  <a:schemeClr val="bg1"/>
                </a:solidFill>
                <a:latin typeface="Times New Roman" panose="02020603050405020304" pitchFamily="18" charset="0"/>
                <a:cs typeface="Times New Roman" panose="02020603050405020304" pitchFamily="18" charset="0"/>
              </a:rPr>
              <a:t>ünlenmiştir.Yunan</a:t>
            </a:r>
            <a:r>
              <a:rPr lang="tr-TR" sz="1500" dirty="0">
                <a:solidFill>
                  <a:schemeClr val="bg1"/>
                </a:solidFill>
                <a:latin typeface="Times New Roman" panose="02020603050405020304" pitchFamily="18" charset="0"/>
                <a:cs typeface="Times New Roman" panose="02020603050405020304" pitchFamily="18" charset="0"/>
              </a:rPr>
              <a:t> kültürü ve gelenekleri benimsenmesi ile beraber eğlence hayatı da </a:t>
            </a:r>
            <a:r>
              <a:rPr lang="tr-TR" sz="1500" dirty="0" err="1">
                <a:solidFill>
                  <a:schemeClr val="bg1"/>
                </a:solidFill>
                <a:latin typeface="Times New Roman" panose="02020603050405020304" pitchFamily="18" charset="0"/>
                <a:cs typeface="Times New Roman" panose="02020603050405020304" pitchFamily="18" charset="0"/>
              </a:rPr>
              <a:t>artmıştır.</a:t>
            </a:r>
            <a:r>
              <a:rPr lang="tr-TR" sz="1500" b="1" dirty="0" err="1">
                <a:solidFill>
                  <a:srgbClr val="FF0000"/>
                </a:solidFill>
                <a:latin typeface="Times New Roman" panose="02020603050405020304" pitchFamily="18" charset="0"/>
                <a:cs typeface="Times New Roman" panose="02020603050405020304" pitchFamily="18" charset="0"/>
              </a:rPr>
              <a:t>Amfi</a:t>
            </a:r>
            <a:r>
              <a:rPr lang="tr-TR" sz="1500" b="1" dirty="0">
                <a:solidFill>
                  <a:srgbClr val="FF0000"/>
                </a:solidFill>
                <a:latin typeface="Times New Roman" panose="02020603050405020304" pitchFamily="18" charset="0"/>
                <a:cs typeface="Times New Roman" panose="02020603050405020304" pitchFamily="18" charset="0"/>
              </a:rPr>
              <a:t> </a:t>
            </a:r>
            <a:r>
              <a:rPr lang="tr-TR" sz="1500" b="1" dirty="0" err="1">
                <a:solidFill>
                  <a:srgbClr val="FF0000"/>
                </a:solidFill>
                <a:latin typeface="Times New Roman" panose="02020603050405020304" pitchFamily="18" charset="0"/>
                <a:cs typeface="Times New Roman" panose="02020603050405020304" pitchFamily="18" charset="0"/>
              </a:rPr>
              <a:t>tiyatrolar,sirkler,şatolar,büyük</a:t>
            </a:r>
            <a:r>
              <a:rPr lang="tr-TR" sz="1500" b="1" dirty="0">
                <a:solidFill>
                  <a:srgbClr val="FF0000"/>
                </a:solidFill>
                <a:latin typeface="Times New Roman" panose="02020603050405020304" pitchFamily="18" charset="0"/>
                <a:cs typeface="Times New Roman" panose="02020603050405020304" pitchFamily="18" charset="0"/>
              </a:rPr>
              <a:t> tapınaklar </a:t>
            </a:r>
            <a:r>
              <a:rPr lang="tr-TR" sz="1500" dirty="0">
                <a:solidFill>
                  <a:schemeClr val="bg1"/>
                </a:solidFill>
                <a:latin typeface="Times New Roman" panose="02020603050405020304" pitchFamily="18" charset="0"/>
                <a:cs typeface="Times New Roman" panose="02020603050405020304" pitchFamily="18" charset="0"/>
              </a:rPr>
              <a:t>yapılmıştır.</a:t>
            </a:r>
          </a:p>
          <a:p>
            <a:pPr marL="285750" lvl="0" indent="-285750" algn="just">
              <a:buFont typeface="Wingdings" panose="05000000000000000000" pitchFamily="2" charset="2"/>
              <a:buChar char="Ø"/>
            </a:pPr>
            <a:r>
              <a:rPr lang="tr-TR" sz="1500" dirty="0">
                <a:solidFill>
                  <a:schemeClr val="bg1"/>
                </a:solidFill>
                <a:latin typeface="Times New Roman" panose="02020603050405020304" pitchFamily="18" charset="0"/>
                <a:cs typeface="Times New Roman" panose="02020603050405020304" pitchFamily="18" charset="0"/>
              </a:rPr>
              <a:t>Eğlence hayatının boyut değiştirmesi ile beraber savaşta esir alınan </a:t>
            </a:r>
            <a:r>
              <a:rPr lang="tr-TR" sz="1500" b="1" dirty="0">
                <a:solidFill>
                  <a:srgbClr val="FF0000"/>
                </a:solidFill>
                <a:latin typeface="Times New Roman" panose="02020603050405020304" pitchFamily="18" charset="0"/>
                <a:cs typeface="Times New Roman" panose="02020603050405020304" pitchFamily="18" charset="0"/>
              </a:rPr>
              <a:t>gladyatör</a:t>
            </a:r>
            <a:r>
              <a:rPr lang="tr-TR" sz="1500" dirty="0">
                <a:solidFill>
                  <a:schemeClr val="bg1"/>
                </a:solidFill>
                <a:latin typeface="Times New Roman" panose="02020603050405020304" pitchFamily="18" charset="0"/>
                <a:cs typeface="Times New Roman" panose="02020603050405020304" pitchFamily="18" charset="0"/>
              </a:rPr>
              <a:t> denilen güreşçilerin birbirlerini öldürmeleri ölüme mahkum edilenlerin </a:t>
            </a:r>
            <a:r>
              <a:rPr lang="tr-TR" sz="1500" dirty="0" err="1">
                <a:solidFill>
                  <a:schemeClr val="bg1"/>
                </a:solidFill>
                <a:latin typeface="Times New Roman" panose="02020603050405020304" pitchFamily="18" charset="0"/>
                <a:cs typeface="Times New Roman" panose="02020603050405020304" pitchFamily="18" charset="0"/>
              </a:rPr>
              <a:t>aslan,kaplan</a:t>
            </a:r>
            <a:r>
              <a:rPr lang="tr-TR" sz="1500" dirty="0">
                <a:solidFill>
                  <a:schemeClr val="bg1"/>
                </a:solidFill>
                <a:latin typeface="Times New Roman" panose="02020603050405020304" pitchFamily="18" charset="0"/>
                <a:cs typeface="Times New Roman" panose="02020603050405020304" pitchFamily="18" charset="0"/>
              </a:rPr>
              <a:t> gibi vahşi hayvanlara parçalatılması şekline dönüşmüştür</a:t>
            </a:r>
          </a:p>
          <a:p>
            <a:pPr marL="285750" lvl="0" indent="-285750" algn="just">
              <a:buFont typeface="Wingdings" panose="05000000000000000000" pitchFamily="2" charset="2"/>
              <a:buChar char="Ø"/>
            </a:pPr>
            <a:r>
              <a:rPr lang="tr-TR" sz="1500" dirty="0">
                <a:solidFill>
                  <a:schemeClr val="bg1"/>
                </a:solidFill>
                <a:latin typeface="Times New Roman" panose="02020603050405020304" pitchFamily="18" charset="0"/>
                <a:cs typeface="Times New Roman" panose="02020603050405020304" pitchFamily="18" charset="0"/>
              </a:rPr>
              <a:t>Latince konuşan Romalılar Latin dili ve edebiyatının ilk klasik eserlerini vermişlerdir. Fenikelilerin harf yazısını Latin alfabesi haline getirilmiştir.</a:t>
            </a:r>
          </a:p>
          <a:p>
            <a:pPr marL="285750" lvl="0" indent="-285750" algn="just">
              <a:buFont typeface="Wingdings" panose="05000000000000000000" pitchFamily="2" charset="2"/>
              <a:buChar char="Ø"/>
            </a:pPr>
            <a:r>
              <a:rPr lang="tr-TR" sz="1500" dirty="0">
                <a:solidFill>
                  <a:schemeClr val="bg1"/>
                </a:solidFill>
                <a:latin typeface="Times New Roman" panose="02020603050405020304" pitchFamily="18" charset="0"/>
                <a:cs typeface="Times New Roman" panose="02020603050405020304" pitchFamily="18" charset="0"/>
              </a:rPr>
              <a:t>Romanın ilk yazılı kanunları </a:t>
            </a:r>
            <a:r>
              <a:rPr lang="tr-TR" sz="1500" b="1" dirty="0">
                <a:solidFill>
                  <a:srgbClr val="FF0000"/>
                </a:solidFill>
                <a:latin typeface="Times New Roman" panose="02020603050405020304" pitchFamily="18" charset="0"/>
                <a:cs typeface="Times New Roman" panose="02020603050405020304" pitchFamily="18" charset="0"/>
              </a:rPr>
              <a:t>12 Levha Kanunları </a:t>
            </a:r>
            <a:r>
              <a:rPr lang="tr-TR" sz="1500" dirty="0">
                <a:solidFill>
                  <a:schemeClr val="bg1"/>
                </a:solidFill>
                <a:latin typeface="Times New Roman" panose="02020603050405020304" pitchFamily="18" charset="0"/>
                <a:cs typeface="Times New Roman" panose="02020603050405020304" pitchFamily="18" charset="0"/>
              </a:rPr>
              <a:t>günümüz Avrupa okulunun temelini oluşturmaktadır.</a:t>
            </a:r>
          </a:p>
          <a:p>
            <a:pPr marL="285750" lvl="0" indent="-285750" algn="just">
              <a:buFont typeface="Wingdings" panose="05000000000000000000" pitchFamily="2" charset="2"/>
              <a:buChar char="Ø"/>
            </a:pPr>
            <a:r>
              <a:rPr lang="tr-TR" sz="1500" dirty="0">
                <a:solidFill>
                  <a:schemeClr val="bg1"/>
                </a:solidFill>
                <a:latin typeface="Times New Roman" panose="02020603050405020304" pitchFamily="18" charset="0"/>
                <a:cs typeface="Times New Roman" panose="02020603050405020304" pitchFamily="18" charset="0"/>
              </a:rPr>
              <a:t>Romalılar Mısırdan aldıkları güneş takvimini geliştirerek kendilerine göre uyarlanmıştır ve </a:t>
            </a:r>
            <a:r>
              <a:rPr lang="tr-TR" sz="1500" b="1" dirty="0" err="1">
                <a:solidFill>
                  <a:srgbClr val="FF0000"/>
                </a:solidFill>
                <a:latin typeface="Times New Roman" panose="02020603050405020304" pitchFamily="18" charset="0"/>
                <a:cs typeface="Times New Roman" panose="02020603050405020304" pitchFamily="18" charset="0"/>
              </a:rPr>
              <a:t>Jüstinyen</a:t>
            </a:r>
            <a:r>
              <a:rPr lang="tr-TR" sz="1500" b="1" dirty="0">
                <a:solidFill>
                  <a:srgbClr val="FF0000"/>
                </a:solidFill>
                <a:latin typeface="Times New Roman" panose="02020603050405020304" pitchFamily="18" charset="0"/>
                <a:cs typeface="Times New Roman" panose="02020603050405020304" pitchFamily="18" charset="0"/>
              </a:rPr>
              <a:t> Takvimi</a:t>
            </a:r>
            <a:r>
              <a:rPr lang="tr-TR" sz="1500" dirty="0">
                <a:solidFill>
                  <a:schemeClr val="bg1"/>
                </a:solidFill>
                <a:latin typeface="Times New Roman" panose="02020603050405020304" pitchFamily="18" charset="0"/>
                <a:cs typeface="Times New Roman" panose="02020603050405020304" pitchFamily="18" charset="0"/>
              </a:rPr>
              <a:t> olarak kullanmışlardır.</a:t>
            </a:r>
          </a:p>
          <a:p>
            <a:pPr marL="285750" lvl="0" indent="-285750" algn="just">
              <a:buFont typeface="Wingdings" panose="05000000000000000000" pitchFamily="2" charset="2"/>
              <a:buChar char="Ø"/>
            </a:pPr>
            <a:r>
              <a:rPr lang="tr-TR" sz="1500" b="1" dirty="0">
                <a:solidFill>
                  <a:srgbClr val="FF0000"/>
                </a:solidFill>
                <a:latin typeface="Times New Roman" panose="02020603050405020304" pitchFamily="18" charset="0"/>
                <a:cs typeface="Times New Roman" panose="02020603050405020304" pitchFamily="18" charset="0"/>
              </a:rPr>
              <a:t>Romalıların günümüze kadar gelmiş eserlerden bazıları </a:t>
            </a:r>
            <a:r>
              <a:rPr lang="tr-TR" sz="1500" dirty="0" err="1">
                <a:solidFill>
                  <a:schemeClr val="bg1"/>
                </a:solidFill>
                <a:latin typeface="Times New Roman" panose="02020603050405020304" pitchFamily="18" charset="0"/>
                <a:cs typeface="Times New Roman" panose="02020603050405020304" pitchFamily="18" charset="0"/>
              </a:rPr>
              <a:t>İstanbuldaki</a:t>
            </a:r>
            <a:r>
              <a:rPr lang="tr-TR" sz="1500" dirty="0">
                <a:solidFill>
                  <a:schemeClr val="bg1"/>
                </a:solidFill>
                <a:latin typeface="Times New Roman" panose="02020603050405020304" pitchFamily="18" charset="0"/>
                <a:cs typeface="Times New Roman" panose="02020603050405020304" pitchFamily="18" charset="0"/>
              </a:rPr>
              <a:t> Bozdoğan Kemeri ve Çemberli Taş, </a:t>
            </a:r>
            <a:r>
              <a:rPr lang="tr-TR" sz="1500" dirty="0" err="1">
                <a:solidFill>
                  <a:schemeClr val="bg1"/>
                </a:solidFill>
                <a:latin typeface="Times New Roman" panose="02020603050405020304" pitchFamily="18" charset="0"/>
                <a:cs typeface="Times New Roman" panose="02020603050405020304" pitchFamily="18" charset="0"/>
              </a:rPr>
              <a:t>Ankaradaki</a:t>
            </a:r>
            <a:r>
              <a:rPr lang="tr-TR" sz="1500" dirty="0">
                <a:solidFill>
                  <a:schemeClr val="bg1"/>
                </a:solidFill>
                <a:latin typeface="Times New Roman" panose="02020603050405020304" pitchFamily="18" charset="0"/>
                <a:cs typeface="Times New Roman" panose="02020603050405020304" pitchFamily="18" charset="0"/>
              </a:rPr>
              <a:t> Roma hamamı ve </a:t>
            </a:r>
            <a:r>
              <a:rPr lang="tr-TR" sz="1500" dirty="0" err="1">
                <a:solidFill>
                  <a:schemeClr val="bg1"/>
                </a:solidFill>
                <a:latin typeface="Times New Roman" panose="02020603050405020304" pitchFamily="18" charset="0"/>
                <a:cs typeface="Times New Roman" panose="02020603050405020304" pitchFamily="18" charset="0"/>
              </a:rPr>
              <a:t>Antalyadaki</a:t>
            </a:r>
            <a:r>
              <a:rPr lang="tr-TR" sz="1500" dirty="0">
                <a:solidFill>
                  <a:schemeClr val="bg1"/>
                </a:solidFill>
                <a:latin typeface="Times New Roman" panose="02020603050405020304" pitchFamily="18" charset="0"/>
                <a:cs typeface="Times New Roman" panose="02020603050405020304" pitchFamily="18" charset="0"/>
              </a:rPr>
              <a:t> </a:t>
            </a:r>
            <a:r>
              <a:rPr lang="tr-TR" sz="1500" dirty="0" err="1">
                <a:solidFill>
                  <a:schemeClr val="bg1"/>
                </a:solidFill>
                <a:latin typeface="Times New Roman" panose="02020603050405020304" pitchFamily="18" charset="0"/>
                <a:cs typeface="Times New Roman" panose="02020603050405020304" pitchFamily="18" charset="0"/>
              </a:rPr>
              <a:t>Side,Aspendos</a:t>
            </a:r>
            <a:r>
              <a:rPr lang="tr-TR" sz="1500" dirty="0">
                <a:solidFill>
                  <a:schemeClr val="bg1"/>
                </a:solidFill>
                <a:latin typeface="Times New Roman" panose="02020603050405020304" pitchFamily="18" charset="0"/>
                <a:cs typeface="Times New Roman" panose="02020603050405020304" pitchFamily="18" charset="0"/>
              </a:rPr>
              <a:t> </a:t>
            </a:r>
            <a:r>
              <a:rPr lang="tr-TR" sz="1500" dirty="0" err="1">
                <a:solidFill>
                  <a:schemeClr val="bg1"/>
                </a:solidFill>
                <a:latin typeface="Times New Roman" panose="02020603050405020304" pitchFamily="18" charset="0"/>
                <a:cs typeface="Times New Roman" panose="02020603050405020304" pitchFamily="18" charset="0"/>
              </a:rPr>
              <a:t>Tiyatrosudur.Aspendos</a:t>
            </a:r>
            <a:r>
              <a:rPr lang="tr-TR" sz="1500" dirty="0">
                <a:solidFill>
                  <a:schemeClr val="bg1"/>
                </a:solidFill>
                <a:latin typeface="Times New Roman" panose="02020603050405020304" pitchFamily="18" charset="0"/>
                <a:cs typeface="Times New Roman" panose="02020603050405020304" pitchFamily="18" charset="0"/>
              </a:rPr>
              <a:t> tiyatrosu dünyanın ilk şehir planlamacı uzmanı olan </a:t>
            </a:r>
            <a:r>
              <a:rPr lang="tr-TR" sz="1500" dirty="0" err="1">
                <a:solidFill>
                  <a:schemeClr val="bg1"/>
                </a:solidFill>
                <a:latin typeface="Times New Roman" panose="02020603050405020304" pitchFamily="18" charset="0"/>
                <a:cs typeface="Times New Roman" panose="02020603050405020304" pitchFamily="18" charset="0"/>
              </a:rPr>
              <a:t>Zenon</a:t>
            </a:r>
            <a:r>
              <a:rPr lang="tr-TR" sz="1500" dirty="0">
                <a:solidFill>
                  <a:schemeClr val="bg1"/>
                </a:solidFill>
                <a:latin typeface="Times New Roman" panose="02020603050405020304" pitchFamily="18" charset="0"/>
                <a:cs typeface="Times New Roman" panose="02020603050405020304" pitchFamily="18" charset="0"/>
              </a:rPr>
              <a:t> tarafından kralın kızı Belkıs için yaptırıldığından bu tiyatro Belkıs tiyatrosu olarak da </a:t>
            </a:r>
            <a:r>
              <a:rPr lang="tr-TR" sz="1500" dirty="0" err="1">
                <a:solidFill>
                  <a:schemeClr val="bg1"/>
                </a:solidFill>
                <a:latin typeface="Times New Roman" panose="02020603050405020304" pitchFamily="18" charset="0"/>
                <a:cs typeface="Times New Roman" panose="02020603050405020304" pitchFamily="18" charset="0"/>
              </a:rPr>
              <a:t>bilinir.Bizans</a:t>
            </a:r>
            <a:r>
              <a:rPr lang="tr-TR" sz="1500" dirty="0">
                <a:solidFill>
                  <a:schemeClr val="bg1"/>
                </a:solidFill>
                <a:latin typeface="Times New Roman" panose="02020603050405020304" pitchFamily="18" charset="0"/>
                <a:cs typeface="Times New Roman" panose="02020603050405020304" pitchFamily="18" charset="0"/>
              </a:rPr>
              <a:t> imparatorluğundan günümüze kalan en sağlam yapıtlar merkez olması nedeniyle </a:t>
            </a:r>
            <a:r>
              <a:rPr lang="tr-TR" sz="1500" dirty="0" err="1">
                <a:solidFill>
                  <a:schemeClr val="bg1"/>
                </a:solidFill>
                <a:latin typeface="Times New Roman" panose="02020603050405020304" pitchFamily="18" charset="0"/>
                <a:cs typeface="Times New Roman" panose="02020603050405020304" pitchFamily="18" charset="0"/>
              </a:rPr>
              <a:t>İstanbulda</a:t>
            </a:r>
            <a:r>
              <a:rPr lang="tr-TR" sz="1500" dirty="0">
                <a:solidFill>
                  <a:schemeClr val="bg1"/>
                </a:solidFill>
                <a:latin typeface="Times New Roman" panose="02020603050405020304" pitchFamily="18" charset="0"/>
                <a:cs typeface="Times New Roman" panose="02020603050405020304" pitchFamily="18" charset="0"/>
              </a:rPr>
              <a:t> bulunan Ayasofya müzesi, Aya İrini Kilisesi ve Yerebatan Sarnıcıdır.</a:t>
            </a:r>
          </a:p>
          <a:p>
            <a:pPr marL="285750" lvl="0" indent="-285750" algn="just">
              <a:buFont typeface="Wingdings" panose="05000000000000000000" pitchFamily="2" charset="2"/>
              <a:buChar char="Ø"/>
            </a:pPr>
            <a:r>
              <a:rPr lang="tr-TR" sz="1500" dirty="0">
                <a:solidFill>
                  <a:schemeClr val="bg1"/>
                </a:solidFill>
                <a:latin typeface="Times New Roman" panose="02020603050405020304" pitchFamily="18" charset="0"/>
                <a:cs typeface="Times New Roman" panose="02020603050405020304" pitchFamily="18" charset="0"/>
              </a:rPr>
              <a:t>Bizans dönemi sanatı; eski Helenistik ve doğu sanatlarından etkilenerek oluşmuş ve gelişmiştir. Bu dönemde ikona adı verilen sanatın geliştiğini görüyoruz. </a:t>
            </a:r>
            <a:r>
              <a:rPr lang="tr-TR" sz="1500" b="1" dirty="0">
                <a:solidFill>
                  <a:srgbClr val="FF0000"/>
                </a:solidFill>
                <a:latin typeface="Times New Roman" panose="02020603050405020304" pitchFamily="18" charset="0"/>
                <a:cs typeface="Times New Roman" panose="02020603050405020304" pitchFamily="18" charset="0"/>
              </a:rPr>
              <a:t>İkona </a:t>
            </a:r>
            <a:r>
              <a:rPr lang="tr-TR" sz="1500" b="1" dirty="0" err="1">
                <a:solidFill>
                  <a:srgbClr val="FF0000"/>
                </a:solidFill>
                <a:latin typeface="Times New Roman" panose="02020603050405020304" pitchFamily="18" charset="0"/>
                <a:cs typeface="Times New Roman" panose="02020603050405020304" pitchFamily="18" charset="0"/>
              </a:rPr>
              <a:t>Hristiyanlık’ta</a:t>
            </a:r>
            <a:r>
              <a:rPr lang="tr-TR" sz="1500" b="1" dirty="0">
                <a:solidFill>
                  <a:srgbClr val="FF0000"/>
                </a:solidFill>
                <a:latin typeface="Times New Roman" panose="02020603050405020304" pitchFamily="18" charset="0"/>
                <a:cs typeface="Times New Roman" panose="02020603050405020304" pitchFamily="18" charset="0"/>
              </a:rPr>
              <a:t> kutsal kabul edilen </a:t>
            </a:r>
            <a:r>
              <a:rPr lang="tr-TR" sz="1500" dirty="0">
                <a:solidFill>
                  <a:schemeClr val="bg1"/>
                </a:solidFill>
                <a:latin typeface="Times New Roman" panose="02020603050405020304" pitchFamily="18" charset="0"/>
                <a:cs typeface="Times New Roman" panose="02020603050405020304" pitchFamily="18" charset="0"/>
              </a:rPr>
              <a:t>kişilerin resmedildiği tahta veya taş materyaller üzerine </a:t>
            </a:r>
            <a:r>
              <a:rPr lang="tr-TR" sz="1500" dirty="0" err="1">
                <a:solidFill>
                  <a:schemeClr val="bg1"/>
                </a:solidFill>
                <a:latin typeface="Times New Roman" panose="02020603050405020304" pitchFamily="18" charset="0"/>
                <a:cs typeface="Times New Roman" panose="02020603050405020304" pitchFamily="18" charset="0"/>
              </a:rPr>
              <a:t>üzerine</a:t>
            </a:r>
            <a:r>
              <a:rPr lang="tr-TR" sz="1500" dirty="0">
                <a:solidFill>
                  <a:schemeClr val="bg1"/>
                </a:solidFill>
                <a:latin typeface="Times New Roman" panose="02020603050405020304" pitchFamily="18" charset="0"/>
                <a:cs typeface="Times New Roman" panose="02020603050405020304" pitchFamily="18" charset="0"/>
              </a:rPr>
              <a:t> yapılan resimlerdir.</a:t>
            </a:r>
          </a:p>
          <a:p>
            <a:pPr algn="just"/>
            <a:r>
              <a:rPr lang="tr-TR" sz="1400" b="1" dirty="0">
                <a:solidFill>
                  <a:schemeClr val="bg1"/>
                </a:solidFill>
                <a:latin typeface="Times New Roman" panose="02020603050405020304" pitchFamily="18" charset="0"/>
                <a:cs typeface="Times New Roman" panose="02020603050405020304" pitchFamily="18" charset="0"/>
              </a:rPr>
              <a:t> </a:t>
            </a:r>
            <a:endParaRPr lang="tr-TR" sz="1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1120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idx="2"/>
          </p:nvPr>
        </p:nvSpPr>
        <p:spPr>
          <a:xfrm>
            <a:off x="5443563" y="285728"/>
            <a:ext cx="3571900" cy="6286544"/>
          </a:xfrm>
        </p:spPr>
        <p:txBody>
          <a:bodyPr>
            <a:normAutofit fontScale="25000" lnSpcReduction="20000"/>
          </a:bodyPr>
          <a:lstStyle/>
          <a:p>
            <a:pPr algn="just"/>
            <a:r>
              <a:rPr lang="tr-TR" sz="4800" dirty="0">
                <a:latin typeface="Times New Roman" panose="02020603050405020304" pitchFamily="18" charset="0"/>
                <a:cs typeface="Times New Roman" panose="02020603050405020304" pitchFamily="18" charset="0"/>
              </a:rPr>
              <a:t>Doğudan batıya doğru gelişen bu ticari harekette, daha önceki çağlardan beri kullanılmakta olan bir yol</a:t>
            </a:r>
            <a:br>
              <a:rPr lang="tr-TR" sz="4800" dirty="0">
                <a:latin typeface="Times New Roman" panose="02020603050405020304" pitchFamily="18" charset="0"/>
                <a:cs typeface="Times New Roman" panose="02020603050405020304" pitchFamily="18" charset="0"/>
              </a:rPr>
            </a:br>
            <a:r>
              <a:rPr lang="tr-TR" sz="4800" dirty="0">
                <a:latin typeface="Times New Roman" panose="02020603050405020304" pitchFamily="18" charset="0"/>
                <a:cs typeface="Times New Roman" panose="02020603050405020304" pitchFamily="18" charset="0"/>
              </a:rPr>
              <a:t>şebekesinden yararlanılmıştır. Yoğun bir şekilde ipek, porselen, kâğıt, baharat ve değerli taşların taşınmasının</a:t>
            </a:r>
            <a:br>
              <a:rPr lang="tr-TR" sz="4800" dirty="0">
                <a:latin typeface="Times New Roman" panose="02020603050405020304" pitchFamily="18" charset="0"/>
                <a:cs typeface="Times New Roman" panose="02020603050405020304" pitchFamily="18" charset="0"/>
              </a:rPr>
            </a:br>
            <a:r>
              <a:rPr lang="tr-TR" sz="4800" dirty="0">
                <a:latin typeface="Times New Roman" panose="02020603050405020304" pitchFamily="18" charset="0"/>
                <a:cs typeface="Times New Roman" panose="02020603050405020304" pitchFamily="18" charset="0"/>
              </a:rPr>
              <a:t>yanında kıtalar arasındaki kültür alışverişine de imkân sağlayan bu binlerce kilometre uzunluğundaki kervan yolları,zaman içinde "İpek Yolu" olarak adlandırılmıştır.</a:t>
            </a:r>
          </a:p>
          <a:p>
            <a:pPr algn="just"/>
            <a:r>
              <a:rPr lang="tr-TR" sz="4800" dirty="0">
                <a:latin typeface="Times New Roman" panose="02020603050405020304" pitchFamily="18" charset="0"/>
                <a:cs typeface="Times New Roman" panose="02020603050405020304" pitchFamily="18" charset="0"/>
              </a:rPr>
              <a:t>Uzak Doğu'dan gelen İpek ve baharat, Batı dünyası için uluslararası bir önem taşımaktadır. Doğu'nun ipeği ve</a:t>
            </a:r>
            <a:br>
              <a:rPr lang="tr-TR" sz="4800" dirty="0">
                <a:latin typeface="Times New Roman" panose="02020603050405020304" pitchFamily="18" charset="0"/>
                <a:cs typeface="Times New Roman" panose="02020603050405020304" pitchFamily="18" charset="0"/>
              </a:rPr>
            </a:br>
            <a:r>
              <a:rPr lang="tr-TR" sz="4800" dirty="0">
                <a:latin typeface="Times New Roman" panose="02020603050405020304" pitchFamily="18" charset="0"/>
                <a:cs typeface="Times New Roman" panose="02020603050405020304" pitchFamily="18" charset="0"/>
              </a:rPr>
              <a:t>baharatı doğudan batıya doğru ilerleyen bir hareket olmasını sağlamıştır. Bunların dışında porselen, kâğıt ve değerli taşların da götürüldüğü belirlenmiştir. Bu uzun hat üzerinde bulunan kervansaraylar ve ticaret kentleri, kültüre etkileşimin en yoğun olduğu yerlerdi. Dinleri, ırkları ve kültürleri 2000 yıl boyunca birbiri ile tanıştırmıştır.</a:t>
            </a:r>
          </a:p>
          <a:p>
            <a:pPr algn="just"/>
            <a:r>
              <a:rPr lang="tr-TR" sz="4800" dirty="0">
                <a:latin typeface="Times New Roman" panose="02020603050405020304" pitchFamily="18" charset="0"/>
                <a:cs typeface="Times New Roman" panose="02020603050405020304" pitchFamily="18" charset="0"/>
              </a:rPr>
              <a:t>İpek Yolu sadece tüccarların değil, aynı zamanda, doğudan batıya ve batıdan doğuya bilgelerin, orduların,</a:t>
            </a:r>
            <a:br>
              <a:rPr lang="tr-TR" sz="4800" dirty="0">
                <a:latin typeface="Times New Roman" panose="02020603050405020304" pitchFamily="18" charset="0"/>
                <a:cs typeface="Times New Roman" panose="02020603050405020304" pitchFamily="18" charset="0"/>
              </a:rPr>
            </a:br>
            <a:r>
              <a:rPr lang="tr-TR" sz="4800" dirty="0">
                <a:latin typeface="Times New Roman" panose="02020603050405020304" pitchFamily="18" charset="0"/>
                <a:cs typeface="Times New Roman" panose="02020603050405020304" pitchFamily="18" charset="0"/>
              </a:rPr>
              <a:t>fikirlerin, dinlerin ve kültürlerin de yolu olmuştur.</a:t>
            </a:r>
          </a:p>
          <a:p>
            <a:pPr algn="just"/>
            <a:r>
              <a:rPr lang="tr-TR" sz="4800" dirty="0">
                <a:latin typeface="Times New Roman" panose="02020603050405020304" pitchFamily="18" charset="0"/>
                <a:cs typeface="Times New Roman" panose="02020603050405020304" pitchFamily="18" charset="0"/>
              </a:rPr>
              <a:t>Milattan yüzyıllar önce Mısırlılar, daha sonra da Romalılar, Çinlilerden ipek satın alırlardı. Ulaşım ise, daha sonra İpek Yolu adı verilen güzergâhı izleyen kervanlarla sağlanırdı. İpek endüstrisi, eski çağlardan beri birçok milletin hayatında çok önemli bir yer tutmuştur.</a:t>
            </a:r>
          </a:p>
          <a:p>
            <a:r>
              <a:rPr lang="tr-TR" sz="4400" dirty="0"/>
              <a:t> </a:t>
            </a:r>
          </a:p>
          <a:p>
            <a:endParaRPr lang="tr-TR" dirty="0"/>
          </a:p>
        </p:txBody>
      </p:sp>
      <p:sp>
        <p:nvSpPr>
          <p:cNvPr id="4" name="3 Başlık"/>
          <p:cNvSpPr>
            <a:spLocks noGrp="1"/>
          </p:cNvSpPr>
          <p:nvPr>
            <p:ph type="title"/>
          </p:nvPr>
        </p:nvSpPr>
        <p:spPr>
          <a:xfrm>
            <a:off x="2214546" y="0"/>
            <a:ext cx="1981200" cy="571504"/>
          </a:xfrm>
        </p:spPr>
        <p:txBody>
          <a:bodyPr>
            <a:normAutofit/>
          </a:bodyPr>
          <a:lstStyle/>
          <a:p>
            <a:r>
              <a:rPr lang="tr-TR" dirty="0"/>
              <a:t>İPEK YOLU</a:t>
            </a:r>
          </a:p>
        </p:txBody>
      </p:sp>
      <p:pic>
        <p:nvPicPr>
          <p:cNvPr id="6146" name="Picture 2"/>
          <p:cNvPicPr>
            <a:picLocks noGrp="1" noChangeAspect="1" noChangeArrowheads="1"/>
          </p:cNvPicPr>
          <p:nvPr>
            <p:ph sz="quarter" idx="1"/>
          </p:nvPr>
        </p:nvPicPr>
        <p:blipFill>
          <a:blip r:embed="rId3"/>
          <a:srcRect/>
          <a:stretch>
            <a:fillRect/>
          </a:stretch>
        </p:blipFill>
        <p:spPr bwMode="auto">
          <a:xfrm>
            <a:off x="214282" y="500042"/>
            <a:ext cx="5214974" cy="3929079"/>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a:srcRect/>
          <a:stretch>
            <a:fillRect/>
          </a:stretch>
        </p:blipFill>
        <p:spPr bwMode="auto">
          <a:xfrm>
            <a:off x="214282" y="4429132"/>
            <a:ext cx="2771775" cy="21717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5"/>
          <a:srcRect/>
          <a:stretch>
            <a:fillRect/>
          </a:stretch>
        </p:blipFill>
        <p:spPr bwMode="auto">
          <a:xfrm>
            <a:off x="3000364" y="4429132"/>
            <a:ext cx="2409825" cy="214314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3"/>
          <a:srcRect/>
          <a:stretch>
            <a:fillRect/>
          </a:stretch>
        </p:blipFill>
        <p:spPr bwMode="auto">
          <a:xfrm>
            <a:off x="214282" y="214290"/>
            <a:ext cx="8715436" cy="6329807"/>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0" y="4714884"/>
            <a:ext cx="3929058" cy="1857388"/>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a:srcRect/>
          <a:stretch>
            <a:fillRect/>
          </a:stretch>
        </p:blipFill>
        <p:spPr bwMode="auto">
          <a:xfrm>
            <a:off x="0" y="0"/>
            <a:ext cx="3929058" cy="4743450"/>
          </a:xfrm>
          <a:prstGeom prst="rect">
            <a:avLst/>
          </a:prstGeom>
          <a:noFill/>
          <a:ln w="9525">
            <a:noFill/>
            <a:miter lim="800000"/>
            <a:headEnd/>
            <a:tailEnd/>
          </a:ln>
          <a:effectLst/>
        </p:spPr>
      </p:pic>
      <p:pic>
        <p:nvPicPr>
          <p:cNvPr id="8196" name="Picture 4"/>
          <p:cNvPicPr>
            <a:picLocks noChangeAspect="1" noChangeArrowheads="1"/>
          </p:cNvPicPr>
          <p:nvPr/>
        </p:nvPicPr>
        <p:blipFill>
          <a:blip r:embed="rId5"/>
          <a:srcRect/>
          <a:stretch>
            <a:fillRect/>
          </a:stretch>
        </p:blipFill>
        <p:spPr bwMode="auto">
          <a:xfrm>
            <a:off x="3929058" y="285728"/>
            <a:ext cx="4714908" cy="2071702"/>
          </a:xfrm>
          <a:prstGeom prst="rect">
            <a:avLst/>
          </a:prstGeom>
          <a:noFill/>
          <a:ln w="9525">
            <a:noFill/>
            <a:miter lim="800000"/>
            <a:headEnd/>
            <a:tailEnd/>
          </a:ln>
          <a:effectLst/>
        </p:spPr>
      </p:pic>
      <p:sp>
        <p:nvSpPr>
          <p:cNvPr id="5" name="4 Metin kutusu"/>
          <p:cNvSpPr txBox="1"/>
          <p:nvPr/>
        </p:nvSpPr>
        <p:spPr>
          <a:xfrm>
            <a:off x="3929058" y="0"/>
            <a:ext cx="4500594" cy="338554"/>
          </a:xfrm>
          <a:prstGeom prst="rect">
            <a:avLst/>
          </a:prstGeom>
          <a:noFill/>
        </p:spPr>
        <p:txBody>
          <a:bodyPr wrap="square" rtlCol="0">
            <a:spAutoFit/>
          </a:bodyPr>
          <a:lstStyle/>
          <a:p>
            <a:r>
              <a:rPr lang="tr-TR" sz="1600" dirty="0"/>
              <a:t>ROMA COLOSSEUM VE GECEDEN GÖRÜNÜM</a:t>
            </a:r>
          </a:p>
        </p:txBody>
      </p:sp>
      <p:pic>
        <p:nvPicPr>
          <p:cNvPr id="8197" name="Picture 5"/>
          <p:cNvPicPr>
            <a:picLocks noChangeAspect="1" noChangeArrowheads="1"/>
          </p:cNvPicPr>
          <p:nvPr/>
        </p:nvPicPr>
        <p:blipFill>
          <a:blip r:embed="rId6"/>
          <a:srcRect/>
          <a:stretch>
            <a:fillRect/>
          </a:stretch>
        </p:blipFill>
        <p:spPr bwMode="auto">
          <a:xfrm>
            <a:off x="3857620" y="2357430"/>
            <a:ext cx="4714908" cy="2143140"/>
          </a:xfrm>
          <a:prstGeom prst="rect">
            <a:avLst/>
          </a:prstGeom>
          <a:noFill/>
          <a:ln w="9525">
            <a:noFill/>
            <a:miter lim="800000"/>
            <a:headEnd/>
            <a:tailEnd/>
          </a:ln>
          <a:effectLst/>
        </p:spPr>
      </p:pic>
      <p:pic>
        <p:nvPicPr>
          <p:cNvPr id="8198" name="Picture 6"/>
          <p:cNvPicPr>
            <a:picLocks noChangeAspect="1" noChangeArrowheads="1"/>
          </p:cNvPicPr>
          <p:nvPr/>
        </p:nvPicPr>
        <p:blipFill>
          <a:blip r:embed="rId7"/>
          <a:srcRect/>
          <a:stretch>
            <a:fillRect/>
          </a:stretch>
        </p:blipFill>
        <p:spPr bwMode="auto">
          <a:xfrm>
            <a:off x="3857620" y="4429133"/>
            <a:ext cx="4714908" cy="214314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idx="2"/>
          </p:nvPr>
        </p:nvSpPr>
        <p:spPr>
          <a:xfrm>
            <a:off x="4572000" y="285728"/>
            <a:ext cx="4194048" cy="6072230"/>
          </a:xfrm>
        </p:spPr>
        <p:txBody>
          <a:bodyPr>
            <a:normAutofit fontScale="77500" lnSpcReduction="20000"/>
          </a:bodyPr>
          <a:lstStyle/>
          <a:p>
            <a:pPr algn="just"/>
            <a:r>
              <a:rPr lang="tr-TR" dirty="0"/>
              <a:t>Roma İmparatorluğu'nda yazılı kanunlar olmadığı dönemde, örf ve adete göre hareket edilirdi. Bu örf ve adetleri de ancak </a:t>
            </a:r>
            <a:r>
              <a:rPr lang="tr-TR" dirty="0" err="1"/>
              <a:t>Patriciler</a:t>
            </a:r>
            <a:r>
              <a:rPr lang="tr-TR" dirty="0"/>
              <a:t> bilirdi. Bunun için </a:t>
            </a:r>
            <a:r>
              <a:rPr lang="tr-TR" dirty="0" err="1"/>
              <a:t>Patriciler</a:t>
            </a:r>
            <a:r>
              <a:rPr lang="tr-TR" dirty="0"/>
              <a:t>, örf ve adetlerin yazıya geçirilmesine, mümkün olduğu kadar uzun bir zaman karşı koymuşlardır.</a:t>
            </a:r>
            <a:r>
              <a:rPr lang="tr-TR" dirty="0" err="1"/>
              <a:t>Pleblerin</a:t>
            </a:r>
            <a:r>
              <a:rPr lang="tr-TR" dirty="0"/>
              <a:t> baskısıyla M.Ö. 450’de kanunları yazmak üzere 10 kişilik bir komisyon  kuruldu. Solon Yasaları'ndan da yararlanılarak 2 yılda hazırlandı. 12 madeni veya tahta levha üzerine yazılarak ve meclisin onaylamasından sonra, herkesin görebilmesi için Roma'nın en büyük meydanına. M.Ö.307'de Galler'in Roma'yı yağmalamalarında imha edilene kadar orada asılı kaldı.</a:t>
            </a:r>
          </a:p>
          <a:p>
            <a:pPr algn="just"/>
            <a:r>
              <a:rPr lang="tr-TR" dirty="0"/>
              <a:t> Bu levhalarda </a:t>
            </a:r>
            <a:r>
              <a:rPr lang="tr-TR" i="1" dirty="0"/>
              <a:t>aile hukuku</a:t>
            </a:r>
            <a:r>
              <a:rPr lang="tr-TR" dirty="0"/>
              <a:t>, </a:t>
            </a:r>
            <a:r>
              <a:rPr lang="tr-TR" i="1" dirty="0"/>
              <a:t>veraset hakkı</a:t>
            </a:r>
            <a:r>
              <a:rPr lang="tr-TR" dirty="0"/>
              <a:t>, </a:t>
            </a:r>
            <a:r>
              <a:rPr lang="tr-TR" i="1" dirty="0"/>
              <a:t>dava hakkı</a:t>
            </a:r>
            <a:r>
              <a:rPr lang="tr-TR" dirty="0"/>
              <a:t>, </a:t>
            </a:r>
            <a:r>
              <a:rPr lang="tr-TR" i="1" dirty="0"/>
              <a:t>borç ve ceza kanunu</a:t>
            </a:r>
            <a:r>
              <a:rPr lang="tr-TR" dirty="0"/>
              <a:t>na dair hükümler vardı. Bunlar Roma Hukuku'nun hiç değişmeyen esaslarını teşkil ettiler. Bu kanunlar dizisi ile iki toplum arasında daha önce hiç olmayan adalet ve dürüstlük mekanizması kurulmuş ve güçler </a:t>
            </a:r>
            <a:r>
              <a:rPr lang="tr-TR" dirty="0" err="1"/>
              <a:t>Patricili</a:t>
            </a:r>
            <a:r>
              <a:rPr lang="tr-TR" dirty="0"/>
              <a:t> ve </a:t>
            </a:r>
            <a:r>
              <a:rPr lang="tr-TR" dirty="0" err="1"/>
              <a:t>Plebli</a:t>
            </a:r>
            <a:r>
              <a:rPr lang="tr-TR" dirty="0"/>
              <a:t> büyük toprak sahipleri tarafından paylaşılmıştır. Böylece, her iki halk grubu da seçme seçilme hakkı edinmiş, toplumdaki sınıf farklılıkları için ekonomik durum belirleyici olmuştur.</a:t>
            </a:r>
          </a:p>
          <a:p>
            <a:pPr algn="just"/>
            <a:r>
              <a:rPr lang="tr-TR" dirty="0"/>
              <a:t>Bazı suçlar ilâhların mukaddes haklarına tecavüz şeklinde anlaşılmış, suçlu cemiyet dışı ve her türlü haklardan mahrum bırakılmıştır (herkes tarafından öldürülebilir). Şahıslara yönelik suçlarda şahsî intikam usulü kullanılabilir. Diyeti kabul etmeyen suçlu, zarar görene teslim edilir; o da göze göz karşı hayat ve ölüm hâkimiyeti vardır</a:t>
            </a:r>
          </a:p>
        </p:txBody>
      </p:sp>
      <p:sp>
        <p:nvSpPr>
          <p:cNvPr id="4" name="3 Başlık"/>
          <p:cNvSpPr>
            <a:spLocks noGrp="1"/>
          </p:cNvSpPr>
          <p:nvPr>
            <p:ph type="title"/>
          </p:nvPr>
        </p:nvSpPr>
        <p:spPr>
          <a:xfrm>
            <a:off x="377952" y="285728"/>
            <a:ext cx="3834008" cy="1071570"/>
          </a:xfrm>
        </p:spPr>
        <p:txBody>
          <a:bodyPr>
            <a:normAutofit/>
          </a:bodyPr>
          <a:lstStyle/>
          <a:p>
            <a:r>
              <a:rPr lang="tr-TR" sz="2400" dirty="0">
                <a:latin typeface="Times New Roman" panose="02020603050405020304" pitchFamily="18" charset="0"/>
                <a:cs typeface="Times New Roman" panose="02020603050405020304" pitchFamily="18" charset="0"/>
              </a:rPr>
              <a:t>12 LEVHA KANUNLARI</a:t>
            </a:r>
          </a:p>
        </p:txBody>
      </p:sp>
      <p:pic>
        <p:nvPicPr>
          <p:cNvPr id="9218" name="Picture 2"/>
          <p:cNvPicPr>
            <a:picLocks noGrp="1" noChangeAspect="1" noChangeArrowheads="1"/>
          </p:cNvPicPr>
          <p:nvPr>
            <p:ph sz="quarter" idx="1"/>
          </p:nvPr>
        </p:nvPicPr>
        <p:blipFill>
          <a:blip r:embed="rId3"/>
          <a:srcRect/>
          <a:stretch>
            <a:fillRect/>
          </a:stretch>
        </p:blipFill>
        <p:spPr bwMode="auto">
          <a:xfrm>
            <a:off x="285720" y="1785926"/>
            <a:ext cx="4076700" cy="2714644"/>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srcRect/>
          <a:stretch>
            <a:fillRect/>
          </a:stretch>
        </p:blipFill>
        <p:spPr bwMode="auto">
          <a:xfrm>
            <a:off x="214282" y="714356"/>
            <a:ext cx="4214842" cy="2486023"/>
          </a:xfrm>
          <a:prstGeom prst="rect">
            <a:avLst/>
          </a:prstGeom>
          <a:noFill/>
          <a:ln w="9525">
            <a:noFill/>
            <a:miter lim="800000"/>
            <a:headEnd/>
            <a:tailEnd/>
          </a:ln>
          <a:effectLst/>
        </p:spPr>
      </p:pic>
      <p:pic>
        <p:nvPicPr>
          <p:cNvPr id="10243" name="Picture 3"/>
          <p:cNvPicPr>
            <a:picLocks noChangeAspect="1" noChangeArrowheads="1"/>
          </p:cNvPicPr>
          <p:nvPr/>
        </p:nvPicPr>
        <p:blipFill>
          <a:blip r:embed="rId4"/>
          <a:srcRect/>
          <a:stretch>
            <a:fillRect/>
          </a:stretch>
        </p:blipFill>
        <p:spPr bwMode="auto">
          <a:xfrm>
            <a:off x="5072066" y="571480"/>
            <a:ext cx="3429000" cy="2643205"/>
          </a:xfrm>
          <a:prstGeom prst="rect">
            <a:avLst/>
          </a:prstGeom>
          <a:noFill/>
          <a:ln w="9525">
            <a:noFill/>
            <a:miter lim="800000"/>
            <a:headEnd/>
            <a:tailEnd/>
          </a:ln>
          <a:effectLst/>
        </p:spPr>
      </p:pic>
      <p:pic>
        <p:nvPicPr>
          <p:cNvPr id="10244" name="Picture 4"/>
          <p:cNvPicPr>
            <a:picLocks noChangeAspect="1" noChangeArrowheads="1"/>
          </p:cNvPicPr>
          <p:nvPr/>
        </p:nvPicPr>
        <p:blipFill>
          <a:blip r:embed="rId5"/>
          <a:srcRect/>
          <a:stretch>
            <a:fillRect/>
          </a:stretch>
        </p:blipFill>
        <p:spPr bwMode="auto">
          <a:xfrm>
            <a:off x="214282" y="3643314"/>
            <a:ext cx="3686171" cy="2746074"/>
          </a:xfrm>
          <a:prstGeom prst="rect">
            <a:avLst/>
          </a:prstGeom>
          <a:noFill/>
          <a:ln w="9525">
            <a:noFill/>
            <a:miter lim="800000"/>
            <a:headEnd/>
            <a:tailEnd/>
          </a:ln>
          <a:effectLst/>
        </p:spPr>
      </p:pic>
      <p:pic>
        <p:nvPicPr>
          <p:cNvPr id="10245" name="Picture 5"/>
          <p:cNvPicPr>
            <a:picLocks noChangeAspect="1" noChangeArrowheads="1"/>
          </p:cNvPicPr>
          <p:nvPr/>
        </p:nvPicPr>
        <p:blipFill>
          <a:blip r:embed="rId6"/>
          <a:srcRect/>
          <a:stretch>
            <a:fillRect/>
          </a:stretch>
        </p:blipFill>
        <p:spPr bwMode="auto">
          <a:xfrm>
            <a:off x="4572000" y="3786190"/>
            <a:ext cx="3786214" cy="2726074"/>
          </a:xfrm>
          <a:prstGeom prst="rect">
            <a:avLst/>
          </a:prstGeom>
          <a:noFill/>
          <a:ln w="9525">
            <a:noFill/>
            <a:miter lim="800000"/>
            <a:headEnd/>
            <a:tailEnd/>
          </a:ln>
          <a:effectLst/>
        </p:spPr>
      </p:pic>
      <p:sp>
        <p:nvSpPr>
          <p:cNvPr id="6" name="5 Metin kutusu"/>
          <p:cNvSpPr txBox="1"/>
          <p:nvPr/>
        </p:nvSpPr>
        <p:spPr>
          <a:xfrm>
            <a:off x="500034" y="285728"/>
            <a:ext cx="3571900" cy="369332"/>
          </a:xfrm>
          <a:prstGeom prst="rect">
            <a:avLst/>
          </a:prstGeom>
          <a:noFill/>
        </p:spPr>
        <p:txBody>
          <a:bodyPr wrap="square" rtlCol="0">
            <a:spAutoFit/>
          </a:bodyPr>
          <a:lstStyle/>
          <a:p>
            <a:r>
              <a:rPr lang="tr-TR" dirty="0"/>
              <a:t>BOZDOĞAN KEMERİ</a:t>
            </a:r>
          </a:p>
        </p:txBody>
      </p:sp>
      <p:sp>
        <p:nvSpPr>
          <p:cNvPr id="7" name="6 Metin kutusu"/>
          <p:cNvSpPr txBox="1"/>
          <p:nvPr/>
        </p:nvSpPr>
        <p:spPr>
          <a:xfrm>
            <a:off x="5214942" y="285728"/>
            <a:ext cx="3071834" cy="369332"/>
          </a:xfrm>
          <a:prstGeom prst="rect">
            <a:avLst/>
          </a:prstGeom>
          <a:noFill/>
        </p:spPr>
        <p:txBody>
          <a:bodyPr wrap="square" rtlCol="0">
            <a:spAutoFit/>
          </a:bodyPr>
          <a:lstStyle/>
          <a:p>
            <a:r>
              <a:rPr lang="tr-TR" dirty="0"/>
              <a:t>ÇEMBERLİ TAŞ</a:t>
            </a:r>
          </a:p>
        </p:txBody>
      </p:sp>
      <p:sp>
        <p:nvSpPr>
          <p:cNvPr id="8" name="7 Metin kutusu"/>
          <p:cNvSpPr txBox="1"/>
          <p:nvPr/>
        </p:nvSpPr>
        <p:spPr>
          <a:xfrm>
            <a:off x="642910" y="3357562"/>
            <a:ext cx="3286148" cy="369332"/>
          </a:xfrm>
          <a:prstGeom prst="rect">
            <a:avLst/>
          </a:prstGeom>
          <a:noFill/>
        </p:spPr>
        <p:txBody>
          <a:bodyPr wrap="square" rtlCol="0">
            <a:spAutoFit/>
          </a:bodyPr>
          <a:lstStyle/>
          <a:p>
            <a:r>
              <a:rPr lang="tr-TR" dirty="0"/>
              <a:t>ANKARA ROMA HAMAMI</a:t>
            </a:r>
          </a:p>
        </p:txBody>
      </p:sp>
      <p:sp>
        <p:nvSpPr>
          <p:cNvPr id="9" name="8 Metin kutusu"/>
          <p:cNvSpPr txBox="1"/>
          <p:nvPr/>
        </p:nvSpPr>
        <p:spPr>
          <a:xfrm>
            <a:off x="4929190" y="3286124"/>
            <a:ext cx="2786082" cy="369332"/>
          </a:xfrm>
          <a:prstGeom prst="rect">
            <a:avLst/>
          </a:prstGeom>
          <a:noFill/>
        </p:spPr>
        <p:txBody>
          <a:bodyPr wrap="square" rtlCol="0">
            <a:spAutoFit/>
          </a:bodyPr>
          <a:lstStyle/>
          <a:p>
            <a:r>
              <a:rPr lang="tr-TR" dirty="0"/>
              <a:t>ASPENDOS TİYATROSU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3"/>
          <a:srcRect/>
          <a:stretch>
            <a:fillRect/>
          </a:stretch>
        </p:blipFill>
        <p:spPr bwMode="auto">
          <a:xfrm>
            <a:off x="4429124" y="571480"/>
            <a:ext cx="3643338" cy="2749689"/>
          </a:xfrm>
          <a:prstGeom prst="rect">
            <a:avLst/>
          </a:prstGeom>
          <a:noFill/>
          <a:ln w="9525">
            <a:noFill/>
            <a:miter lim="800000"/>
            <a:headEnd/>
            <a:tailEnd/>
          </a:ln>
          <a:effectLst/>
        </p:spPr>
      </p:pic>
      <p:pic>
        <p:nvPicPr>
          <p:cNvPr id="11269" name="Picture 5"/>
          <p:cNvPicPr>
            <a:picLocks noChangeAspect="1" noChangeArrowheads="1"/>
          </p:cNvPicPr>
          <p:nvPr/>
        </p:nvPicPr>
        <p:blipFill>
          <a:blip r:embed="rId4"/>
          <a:srcRect/>
          <a:stretch>
            <a:fillRect/>
          </a:stretch>
        </p:blipFill>
        <p:spPr bwMode="auto">
          <a:xfrm>
            <a:off x="357158" y="3786190"/>
            <a:ext cx="4000528" cy="2620460"/>
          </a:xfrm>
          <a:prstGeom prst="rect">
            <a:avLst/>
          </a:prstGeom>
          <a:noFill/>
          <a:ln w="9525">
            <a:noFill/>
            <a:miter lim="800000"/>
            <a:headEnd/>
            <a:tailEnd/>
          </a:ln>
          <a:effectLst/>
        </p:spPr>
      </p:pic>
      <p:pic>
        <p:nvPicPr>
          <p:cNvPr id="11270" name="Picture 6"/>
          <p:cNvPicPr>
            <a:picLocks noChangeAspect="1" noChangeArrowheads="1"/>
          </p:cNvPicPr>
          <p:nvPr/>
        </p:nvPicPr>
        <p:blipFill>
          <a:blip r:embed="rId5"/>
          <a:srcRect/>
          <a:stretch>
            <a:fillRect/>
          </a:stretch>
        </p:blipFill>
        <p:spPr bwMode="auto">
          <a:xfrm>
            <a:off x="4643439" y="3786190"/>
            <a:ext cx="3571900" cy="2571768"/>
          </a:xfrm>
          <a:prstGeom prst="rect">
            <a:avLst/>
          </a:prstGeom>
          <a:noFill/>
          <a:ln w="9525">
            <a:noFill/>
            <a:miter lim="800000"/>
            <a:headEnd/>
            <a:tailEnd/>
          </a:ln>
          <a:effectLst/>
        </p:spPr>
      </p:pic>
      <p:sp>
        <p:nvSpPr>
          <p:cNvPr id="7" name="6 Metin kutusu"/>
          <p:cNvSpPr txBox="1"/>
          <p:nvPr/>
        </p:nvSpPr>
        <p:spPr>
          <a:xfrm>
            <a:off x="4786314" y="285728"/>
            <a:ext cx="3286148" cy="369332"/>
          </a:xfrm>
          <a:prstGeom prst="rect">
            <a:avLst/>
          </a:prstGeom>
          <a:noFill/>
        </p:spPr>
        <p:txBody>
          <a:bodyPr wrap="square" rtlCol="0">
            <a:spAutoFit/>
          </a:bodyPr>
          <a:lstStyle/>
          <a:p>
            <a:r>
              <a:rPr lang="tr-TR" dirty="0"/>
              <a:t>AYASOFYA CAMİİ</a:t>
            </a:r>
          </a:p>
        </p:txBody>
      </p:sp>
      <p:sp>
        <p:nvSpPr>
          <p:cNvPr id="8" name="7 Metin kutusu"/>
          <p:cNvSpPr txBox="1"/>
          <p:nvPr/>
        </p:nvSpPr>
        <p:spPr>
          <a:xfrm>
            <a:off x="928662" y="3500438"/>
            <a:ext cx="3071834" cy="369332"/>
          </a:xfrm>
          <a:prstGeom prst="rect">
            <a:avLst/>
          </a:prstGeom>
          <a:noFill/>
        </p:spPr>
        <p:txBody>
          <a:bodyPr wrap="square" rtlCol="0">
            <a:spAutoFit/>
          </a:bodyPr>
          <a:lstStyle/>
          <a:p>
            <a:r>
              <a:rPr lang="tr-TR" dirty="0"/>
              <a:t>AYA İRİNİ KİLİSESİ</a:t>
            </a:r>
          </a:p>
        </p:txBody>
      </p:sp>
      <p:sp>
        <p:nvSpPr>
          <p:cNvPr id="9" name="8 Metin kutusu"/>
          <p:cNvSpPr txBox="1"/>
          <p:nvPr/>
        </p:nvSpPr>
        <p:spPr>
          <a:xfrm>
            <a:off x="5072066" y="3429000"/>
            <a:ext cx="2714644" cy="369332"/>
          </a:xfrm>
          <a:prstGeom prst="rect">
            <a:avLst/>
          </a:prstGeom>
          <a:noFill/>
        </p:spPr>
        <p:txBody>
          <a:bodyPr wrap="square" rtlCol="0">
            <a:spAutoFit/>
          </a:bodyPr>
          <a:lstStyle/>
          <a:p>
            <a:r>
              <a:rPr lang="tr-TR" dirty="0"/>
              <a:t>YEREBATAN SARNICI</a:t>
            </a:r>
          </a:p>
        </p:txBody>
      </p:sp>
      <p:pic>
        <p:nvPicPr>
          <p:cNvPr id="11271" name="Picture 7"/>
          <p:cNvPicPr>
            <a:picLocks noChangeAspect="1" noChangeArrowheads="1"/>
          </p:cNvPicPr>
          <p:nvPr/>
        </p:nvPicPr>
        <p:blipFill>
          <a:blip r:embed="rId6"/>
          <a:srcRect/>
          <a:stretch>
            <a:fillRect/>
          </a:stretch>
        </p:blipFill>
        <p:spPr bwMode="auto">
          <a:xfrm>
            <a:off x="571472" y="571480"/>
            <a:ext cx="3257569" cy="2714644"/>
          </a:xfrm>
          <a:prstGeom prst="rect">
            <a:avLst/>
          </a:prstGeom>
          <a:noFill/>
          <a:ln w="9525">
            <a:noFill/>
            <a:miter lim="800000"/>
            <a:headEnd/>
            <a:tailEnd/>
          </a:ln>
          <a:effectLst/>
        </p:spPr>
      </p:pic>
      <p:sp>
        <p:nvSpPr>
          <p:cNvPr id="11" name="10 Metin kutusu"/>
          <p:cNvSpPr txBox="1"/>
          <p:nvPr/>
        </p:nvSpPr>
        <p:spPr>
          <a:xfrm>
            <a:off x="785786" y="285728"/>
            <a:ext cx="3000396" cy="369332"/>
          </a:xfrm>
          <a:prstGeom prst="rect">
            <a:avLst/>
          </a:prstGeom>
          <a:noFill/>
        </p:spPr>
        <p:txBody>
          <a:bodyPr wrap="square" rtlCol="0">
            <a:spAutoFit/>
          </a:bodyPr>
          <a:lstStyle/>
          <a:p>
            <a:r>
              <a:rPr lang="tr-TR" dirty="0"/>
              <a:t>İKONA</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Kağıt">
  <a:themeElements>
    <a:clrScheme name="Kağıt">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Kağıt">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Kağıt">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1072</TotalTime>
  <Words>1361</Words>
  <Application>Microsoft Office PowerPoint</Application>
  <PresentationFormat>Ekran Gösterisi (4:3)</PresentationFormat>
  <Paragraphs>131</Paragraphs>
  <Slides>13</Slides>
  <Notes>12</Notes>
  <HiddenSlides>2</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13</vt:i4>
      </vt:variant>
    </vt:vector>
  </HeadingPairs>
  <TitlesOfParts>
    <vt:vector size="22" baseType="lpstr">
      <vt:lpstr>Arial</vt:lpstr>
      <vt:lpstr>Calibri</vt:lpstr>
      <vt:lpstr>Constantia</vt:lpstr>
      <vt:lpstr>MS Mincho</vt:lpstr>
      <vt:lpstr>Times New Roman</vt:lpstr>
      <vt:lpstr>Verdana</vt:lpstr>
      <vt:lpstr>Wingdings</vt:lpstr>
      <vt:lpstr>Wingdings 2</vt:lpstr>
      <vt:lpstr>Kağıt</vt:lpstr>
      <vt:lpstr>ANADOLU UYGARLIKLARI</vt:lpstr>
      <vt:lpstr>PowerPoint Sunusu</vt:lpstr>
      <vt:lpstr>PowerPoint Sunusu</vt:lpstr>
      <vt:lpstr>İPEK YOLU</vt:lpstr>
      <vt:lpstr>PowerPoint Sunusu</vt:lpstr>
      <vt:lpstr>PowerPoint Sunusu</vt:lpstr>
      <vt:lpstr>12 LEVHA KANUNLARI</vt:lpstr>
      <vt:lpstr>PowerPoint Sunusu</vt:lpstr>
      <vt:lpstr>PowerPoint Sunusu</vt:lpstr>
      <vt:lpstr>PowerPoint Sunusu</vt:lpstr>
      <vt:lpstr>PowerPoint Sunusu</vt:lpstr>
      <vt:lpstr>PowerPoint Sunusu</vt:lpstr>
      <vt:lpstr>PowerPoint Sunusu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HİTİLER(ETİLER)</dc:title>
  <dc:creator>Microsoft-PC</dc:creator>
  <cp:lastModifiedBy>Fuat Atasoy</cp:lastModifiedBy>
  <cp:revision>146</cp:revision>
  <dcterms:created xsi:type="dcterms:W3CDTF">2013-09-16T15:17:53Z</dcterms:created>
  <dcterms:modified xsi:type="dcterms:W3CDTF">2019-05-02T13:03:14Z</dcterms:modified>
</cp:coreProperties>
</file>