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393" r:id="rId3"/>
    <p:sldId id="394" r:id="rId4"/>
    <p:sldId id="395" r:id="rId5"/>
    <p:sldId id="396" r:id="rId6"/>
    <p:sldId id="374" r:id="rId7"/>
    <p:sldId id="377" r:id="rId8"/>
    <p:sldId id="375" r:id="rId9"/>
    <p:sldId id="376" r:id="rId10"/>
    <p:sldId id="397" r:id="rId11"/>
    <p:sldId id="398" r:id="rId12"/>
    <p:sldId id="259" r:id="rId13"/>
    <p:sldId id="381" r:id="rId14"/>
    <p:sldId id="382" r:id="rId15"/>
    <p:sldId id="399" r:id="rId16"/>
    <p:sldId id="378" r:id="rId17"/>
    <p:sldId id="400" r:id="rId18"/>
    <p:sldId id="401" r:id="rId19"/>
    <p:sldId id="402" r:id="rId20"/>
    <p:sldId id="386" r:id="rId21"/>
    <p:sldId id="387" r:id="rId22"/>
    <p:sldId id="388" r:id="rId23"/>
    <p:sldId id="389" r:id="rId24"/>
    <p:sldId id="390" r:id="rId25"/>
    <p:sldId id="403" r:id="rId26"/>
    <p:sldId id="293" r:id="rId27"/>
    <p:sldId id="404" r:id="rId28"/>
    <p:sldId id="379" r:id="rId29"/>
    <p:sldId id="392" r:id="rId30"/>
    <p:sldId id="391" r:id="rId31"/>
    <p:sldId id="383" r:id="rId32"/>
    <p:sldId id="405" r:id="rId33"/>
    <p:sldId id="406" r:id="rId34"/>
    <p:sldId id="385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90" r:id="rId59"/>
    <p:sldId id="315" r:id="rId60"/>
    <p:sldId id="286" r:id="rId61"/>
    <p:sldId id="287" r:id="rId6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UoeqO9qskZqoACdLS+nrYlbK5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08EC67-58D5-481D-B113-615682C98771}">
  <a:tblStyle styleId="{AF08EC67-58D5-481D-B113-615682C98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" name="Google Shape;26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2" name="Google Shape;27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5" name="Google Shape;30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06" name="Google Shape;30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.</a:t>
            </a:r>
            <a:endParaRPr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78484" y="14168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None/>
            </a:pPr>
            <a:r>
              <a:rPr lang="tr-TR" b="1">
                <a:solidFill>
                  <a:srgbClr val="002060"/>
                </a:solidFill>
              </a:rPr>
              <a:t>Hayvanlarda görülen bazı kalıtsal hastalıklar ve moleküler tanıları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115234" y="2899357"/>
            <a:ext cx="720725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8" marR="0" lvl="0" indent="-269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Doç. Dr. Bengi ÇINAR KUL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234" y="3562234"/>
            <a:ext cx="4958232" cy="329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https://encrypted-tbn1.gstatic.com/images?q=tbn:ANd9GcS4t6ElPTju7K_suK1wBPPOFXsez1LEtP5cmOCnlEX3n99xMQQ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1121" y="4264515"/>
            <a:ext cx="2187083" cy="22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https://encrypted-tbn3.gstatic.com/images?q=tbn:ANd9GcStvVucJF97EpfSIGrYncoJ91wf1I_OYUFlmfkOET03y-GQC7tV4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00" y="4065305"/>
            <a:ext cx="2018696" cy="2649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C45265-7008-BF4D-14EF-13EC2AEE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Sığırlarda Görülen ve Erken Dönem Ölümlere Neden Olan Bazı Kalıtsal Hastalıklar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0F1AC5-41AE-81E8-A30E-6E449F716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901" y="1900239"/>
            <a:ext cx="7940675" cy="48529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r-TR" altLang="tr-TR" sz="3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Sığır lökosit bağlanma yetmezliği (BLAD)</a:t>
            </a:r>
            <a:endParaRPr lang="tr-TR" altLang="tr-TR" sz="2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</a:pPr>
            <a:r>
              <a:rPr lang="tr-TR" altLang="tr-TR" sz="2600"/>
              <a:t>Holştayn ırkında görülür, otozomal çekinik. 2000</a:t>
            </a:r>
            <a:r>
              <a:rPr lang="tr-TR" altLang="en-US" sz="2600"/>
              <a:t>’</a:t>
            </a:r>
            <a:r>
              <a:rPr lang="tr-TR" altLang="tr-TR" sz="2600"/>
              <a:t>lere kadar Holştayn boğaların %15</a:t>
            </a:r>
            <a:r>
              <a:rPr lang="tr-TR" altLang="en-US" sz="2600"/>
              <a:t>’</a:t>
            </a:r>
            <a:r>
              <a:rPr lang="tr-TR" altLang="tr-TR" sz="2600"/>
              <a:t>i, ineklerin %7</a:t>
            </a:r>
            <a:r>
              <a:rPr lang="tr-TR" altLang="en-US" sz="2600"/>
              <a:t>’</a:t>
            </a:r>
            <a:r>
              <a:rPr lang="tr-TR" altLang="tr-TR" sz="2600"/>
              <a:t>si taşıyıcıydı. Genetik testlerle düşürüldü.</a:t>
            </a:r>
          </a:p>
          <a:p>
            <a:pPr marL="0" indent="0">
              <a:lnSpc>
                <a:spcPct val="80000"/>
              </a:lnSpc>
            </a:pPr>
            <a:r>
              <a:rPr lang="tr-TR" altLang="tr-TR" sz="2600"/>
              <a:t>Enfeksiyon sırasında lökositlerin damar endotel hücrelerine bağlanarak damar dışına geçişlerinde bozulma görülür. İnaktif bağışıklık sistemi...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2200"/>
              <a:t>Hasta buzağılarda tipik olmayan klinik belirtiler: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tr-TR" altLang="tr-TR" sz="2600"/>
              <a:t>doğumdan hemen sonra ağızda ülser, diş eti iltihabı,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tr-TR" altLang="tr-TR" sz="2600"/>
              <a:t>inatçı ishal,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tr-TR" altLang="tr-TR" sz="2600"/>
              <a:t>bronşit,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tr-TR" altLang="tr-TR" sz="2600"/>
              <a:t>kronik bronkopnömoni tablosu.</a:t>
            </a:r>
          </a:p>
        </p:txBody>
      </p:sp>
      <p:pic>
        <p:nvPicPr>
          <p:cNvPr id="26627" name="Picture 4" descr="http://web2.mendelu.cz/af_291_projekty2/vseo/files/27/4722.jpg">
            <a:extLst>
              <a:ext uri="{FF2B5EF4-FFF2-40B4-BE49-F238E27FC236}">
                <a16:creationId xmlns:a16="http://schemas.microsoft.com/office/drawing/2014/main" id="{14887B39-0BC6-A05F-91CD-757B6AE7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6" y="5114926"/>
            <a:ext cx="21002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İçerik Yer Tutucusu 2">
            <a:extLst>
              <a:ext uri="{FF2B5EF4-FFF2-40B4-BE49-F238E27FC236}">
                <a16:creationId xmlns:a16="http://schemas.microsoft.com/office/drawing/2014/main" id="{D61C03F8-9AD9-54A7-4B38-B92FD3A64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138" y="803276"/>
            <a:ext cx="8482012" cy="4525963"/>
          </a:xfrm>
        </p:spPr>
        <p:txBody>
          <a:bodyPr/>
          <a:lstStyle/>
          <a:p>
            <a:pPr lvl="1" eaLnBrk="1" hangingPunct="1"/>
            <a:r>
              <a:rPr lang="tr-TR" altLang="tr-TR"/>
              <a:t>Hastalarda, sürekli bir lökosit artışı</a:t>
            </a:r>
            <a:r>
              <a:rPr lang="tr-TR" altLang="tr-TR" sz="2000"/>
              <a:t>;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2400"/>
              <a:t>sağlıklı bir sığırın kanında 8000/ 1mm</a:t>
            </a:r>
            <a:r>
              <a:rPr lang="tr-TR" altLang="tr-TR" sz="2400" baseline="30000"/>
              <a:t>3</a:t>
            </a:r>
            <a:r>
              <a:rPr lang="tr-TR" altLang="tr-TR" sz="2400"/>
              <a:t> lökosit,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sz="2400"/>
              <a:t>hasta buzağıda 100.000/1mm</a:t>
            </a:r>
            <a:r>
              <a:rPr lang="tr-TR" altLang="tr-TR" sz="2400" baseline="30000"/>
              <a:t>3</a:t>
            </a:r>
            <a:r>
              <a:rPr lang="tr-TR" altLang="tr-TR" sz="2400"/>
              <a:t> </a:t>
            </a:r>
            <a:r>
              <a:rPr lang="tr-TR" altLang="en-US" sz="2400"/>
              <a:t>’</a:t>
            </a:r>
            <a:r>
              <a:rPr lang="tr-TR" altLang="tr-TR" sz="2400"/>
              <a:t>den fazla</a:t>
            </a:r>
          </a:p>
          <a:p>
            <a:pPr eaLnBrk="1" hangingPunct="1"/>
            <a:r>
              <a:rPr lang="tr-TR" altLang="tr-TR" sz="2400"/>
              <a:t>Hasta hayvanlar erken yaşta ölür. Ancak iyi bakım şartları altında iki-üç yaşına kadar yaşayabilirler. </a:t>
            </a:r>
          </a:p>
          <a:p>
            <a:pPr eaLnBrk="1" hangingPunct="1"/>
            <a:r>
              <a:rPr lang="tr-TR" altLang="tr-TR" sz="2400"/>
              <a:t>Tüm dünyada BLAD taşıyıcılarının ABD orijinli Osborndale Ivanhoe, Penstate Ivanhoe Star ve Carlin M Ivanhoe Bell isimli </a:t>
            </a:r>
            <a:r>
              <a:rPr lang="tr-TR" altLang="tr-TR" sz="2400" b="1"/>
              <a:t>yüksek süt verimine sahip boğalar </a:t>
            </a:r>
            <a:r>
              <a:rPr lang="tr-TR" altLang="tr-TR" sz="2400"/>
              <a:t>ile soy bağına sahip oldukları belirlenmiştir.</a:t>
            </a:r>
          </a:p>
          <a:p>
            <a:pPr eaLnBrk="1" hangingPunct="1"/>
            <a:endParaRPr lang="tr-TR" altLang="tr-TR" sz="2400"/>
          </a:p>
          <a:p>
            <a:pPr eaLnBrk="1" hangingPunct="1"/>
            <a:endParaRPr lang="tr-TR" altLang="tr-TR" sz="240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F6AE156-8A16-4D83-9F97-EEECF24A7C89}"/>
              </a:ext>
            </a:extLst>
          </p:cNvPr>
          <p:cNvSpPr/>
          <p:nvPr/>
        </p:nvSpPr>
        <p:spPr>
          <a:xfrm>
            <a:off x="1989138" y="147639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BLAD</a:t>
            </a:r>
            <a:endParaRPr lang="tr-TR" sz="2400" dirty="0">
              <a:latin typeface="+mn-lt"/>
              <a:ea typeface="+mn-ea"/>
            </a:endParaRPr>
          </a:p>
        </p:txBody>
      </p:sp>
      <p:graphicFrame>
        <p:nvGraphicFramePr>
          <p:cNvPr id="4" name="3 Tablo">
            <a:extLst>
              <a:ext uri="{FF2B5EF4-FFF2-40B4-BE49-F238E27FC236}">
                <a16:creationId xmlns:a16="http://schemas.microsoft.com/office/drawing/2014/main" id="{9DC0A86D-2EDB-434D-F5DD-944666B8D82A}"/>
              </a:ext>
            </a:extLst>
          </p:cNvPr>
          <p:cNvGraphicFramePr>
            <a:graphicFrameLocks noGrp="1"/>
          </p:cNvGraphicFramePr>
          <p:nvPr/>
        </p:nvGraphicFramePr>
        <p:xfrm>
          <a:off x="1830389" y="4833938"/>
          <a:ext cx="6207125" cy="1577976"/>
        </p:xfrm>
        <a:graphic>
          <a:graphicData uri="http://schemas.openxmlformats.org/drawingml/2006/table">
            <a:tbl>
              <a:tblPr/>
              <a:tblGrid>
                <a:gridCol w="1646237">
                  <a:extLst>
                    <a:ext uri="{9D8B030D-6E8A-4147-A177-3AD203B41FA5}">
                      <a16:colId xmlns:a16="http://schemas.microsoft.com/office/drawing/2014/main" val="339043282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477133337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2064185503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3633944848"/>
                    </a:ext>
                  </a:extLst>
                </a:gridCol>
              </a:tblGrid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 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 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876793"/>
                  </a:ext>
                </a:extLst>
              </a:tr>
              <a:tr h="1182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integrin,</a:t>
                      </a: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beta 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ITGB2(CD18)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Mis-sense mutasyon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A383G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Holstein-Fresian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Fleckvieh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Jersey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47" marR="91447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46890"/>
                  </a:ext>
                </a:extLst>
              </a:tr>
            </a:tbl>
          </a:graphicData>
        </a:graphic>
      </p:graphicFrame>
      <p:pic>
        <p:nvPicPr>
          <p:cNvPr id="27668" name="Resim 4">
            <a:extLst>
              <a:ext uri="{FF2B5EF4-FFF2-40B4-BE49-F238E27FC236}">
                <a16:creationId xmlns:a16="http://schemas.microsoft.com/office/drawing/2014/main" id="{DA72866E-112A-7521-F615-ECD1FDD8C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970882" y="70747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 dirty="0"/>
              <a:t>Tanı PCR-RFLP ile yapılır.</a:t>
            </a:r>
            <a:endParaRPr dirty="0"/>
          </a:p>
        </p:txBody>
      </p:sp>
      <p:sp>
        <p:nvSpPr>
          <p:cNvPr id="114" name="Google Shape;114;p4"/>
          <p:cNvSpPr/>
          <p:nvPr/>
        </p:nvSpPr>
        <p:spPr>
          <a:xfrm>
            <a:off x="5913439" y="3244850"/>
            <a:ext cx="1857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8921" y="1994529"/>
            <a:ext cx="8229599" cy="333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0119" y="5233442"/>
            <a:ext cx="41703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8040689" y="147639"/>
            <a:ext cx="8675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BLAD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 descr="https://encrypted-tbn1.gstatic.com/images?q=tbn:ANd9GcS4t6ElPTju7K_suK1wBPPOFXsez1LEtP5cmOCnlEX3n99xMQQ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35225" y="1184856"/>
            <a:ext cx="1249900" cy="130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D3EAE8D-C95E-487F-21C9-EED113E9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888" y="620713"/>
            <a:ext cx="6172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Üridin monofosfat sentetaz eksikliği (DUMPS)</a:t>
            </a:r>
            <a:br>
              <a:rPr lang="tr-TR" altLang="tr-TR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tr-TR" altLang="tr-TR" sz="3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0" name="İçerik Yer Tutucusu 2">
            <a:extLst>
              <a:ext uri="{FF2B5EF4-FFF2-40B4-BE49-F238E27FC236}">
                <a16:creationId xmlns:a16="http://schemas.microsoft.com/office/drawing/2014/main" id="{DBE05C8E-821E-BD06-3036-DA41F380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2" y="1682447"/>
            <a:ext cx="978513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Holştayn</a:t>
            </a:r>
            <a:r>
              <a:rPr lang="tr-TR" altLang="tr-TR" sz="2400" dirty="0"/>
              <a:t> sığır ırkında </a:t>
            </a:r>
            <a:r>
              <a:rPr lang="tr-TR" altLang="tr-TR" sz="2400" dirty="0" err="1"/>
              <a:t>otozomal</a:t>
            </a:r>
            <a:r>
              <a:rPr lang="tr-TR" altLang="tr-TR" sz="2400" dirty="0"/>
              <a:t> çekinik kalıtım şekli gösteren bir hastalık.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Homozigotlarda</a:t>
            </a:r>
            <a:r>
              <a:rPr lang="tr-TR" altLang="tr-TR" sz="2400" dirty="0"/>
              <a:t> </a:t>
            </a:r>
            <a:r>
              <a:rPr lang="tr-TR" altLang="tr-TR" sz="2400" b="1" dirty="0"/>
              <a:t>gebeliğin yaklaşık 40. gününde </a:t>
            </a:r>
            <a:r>
              <a:rPr lang="tr-TR" altLang="tr-TR" sz="2400" b="1" dirty="0" err="1"/>
              <a:t>embriyonik</a:t>
            </a:r>
            <a:r>
              <a:rPr lang="tr-TR" altLang="tr-TR" sz="2400" b="1" dirty="0"/>
              <a:t> ölüm, ilk </a:t>
            </a:r>
            <a:r>
              <a:rPr lang="tr-TR" altLang="tr-TR" sz="2400" b="1" dirty="0" err="1"/>
              <a:t>trimester</a:t>
            </a:r>
            <a:r>
              <a:rPr lang="tr-TR" altLang="tr-TR" sz="2400" b="1" dirty="0"/>
              <a:t> sonlarında </a:t>
            </a:r>
            <a:r>
              <a:rPr lang="tr-TR" altLang="tr-TR" sz="2400" b="1" dirty="0" err="1"/>
              <a:t>abort</a:t>
            </a:r>
            <a:endParaRPr lang="tr-TR" altLang="tr-TR" sz="2400" b="1" dirty="0"/>
          </a:p>
          <a:p>
            <a:pPr eaLnBrk="1" hangingPunct="1"/>
            <a:r>
              <a:rPr lang="tr-TR" altLang="tr-TR" sz="2400" dirty="0" err="1"/>
              <a:t>Embriyonik</a:t>
            </a:r>
            <a:r>
              <a:rPr lang="tr-TR" altLang="tr-TR" sz="2400" dirty="0"/>
              <a:t> ölüme neden olduğu için özellikle süt sığırı yetiştiriciliğinde önemlidir. </a:t>
            </a:r>
          </a:p>
          <a:p>
            <a:pPr eaLnBrk="1" hangingPunct="1"/>
            <a:r>
              <a:rPr lang="tr-TR" altLang="tr-TR" sz="2400" dirty="0"/>
              <a:t>Bu kalıtsal hastalık, buzağılama başına daha fazla tohumlamaya ve daha uzun buzağılama aralığına neden olmaktadır. </a:t>
            </a:r>
          </a:p>
          <a:p>
            <a:pPr eaLnBrk="1" hangingPunct="1"/>
            <a:r>
              <a:rPr lang="tr-TR" altLang="tr-TR" sz="2400" b="1" dirty="0"/>
              <a:t>Süt sığırcılığında kârlılık: 305 gün sağım ve yılda bir yavru elde edilmesi şartıyla sağlanmaktadır. </a:t>
            </a:r>
          </a:p>
          <a:p>
            <a:pPr eaLnBrk="1" hangingPunct="1"/>
            <a:r>
              <a:rPr lang="tr-TR" altLang="tr-TR" sz="2400" b="1" dirty="0" err="1"/>
              <a:t>Holştayn</a:t>
            </a:r>
            <a:r>
              <a:rPr lang="tr-TR" altLang="tr-TR" sz="2400" b="1" dirty="0"/>
              <a:t> sürülerinde DUMPS, yılda bir yavru elde edilmesini engellediğinden kârlılığı düşürmektedir</a:t>
            </a:r>
          </a:p>
          <a:p>
            <a:pPr eaLnBrk="1" hangingPunct="1">
              <a:lnSpc>
                <a:spcPct val="90000"/>
              </a:lnSpc>
            </a:pPr>
            <a:endParaRPr lang="tr-TR" altLang="tr-TR" sz="2200" dirty="0"/>
          </a:p>
        </p:txBody>
      </p:sp>
      <p:pic>
        <p:nvPicPr>
          <p:cNvPr id="32771" name="Resim 5">
            <a:extLst>
              <a:ext uri="{FF2B5EF4-FFF2-40B4-BE49-F238E27FC236}">
                <a16:creationId xmlns:a16="http://schemas.microsoft.com/office/drawing/2014/main" id="{3B88C213-5CFA-17CA-B628-509A3BBF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mummified fetus in cattle ile ilgili görsel sonucu">
            <a:extLst>
              <a:ext uri="{FF2B5EF4-FFF2-40B4-BE49-F238E27FC236}">
                <a16:creationId xmlns:a16="http://schemas.microsoft.com/office/drawing/2014/main" id="{C194437E-2855-2C0C-55E8-4C6F7E26C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-15575"/>
            <a:ext cx="2275215" cy="169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İçerik Yer Tutucusu 2">
            <a:extLst>
              <a:ext uri="{FF2B5EF4-FFF2-40B4-BE49-F238E27FC236}">
                <a16:creationId xmlns:a16="http://schemas.microsoft.com/office/drawing/2014/main" id="{E39F94C3-C67D-E67F-67FC-52BD6400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367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z="2400" b="1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622770F3-8F48-E696-886E-14102D73DC30}"/>
              </a:ext>
            </a:extLst>
          </p:cNvPr>
          <p:cNvSpPr/>
          <p:nvPr/>
        </p:nvSpPr>
        <p:spPr>
          <a:xfrm>
            <a:off x="7932738" y="274639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DUMPS</a:t>
            </a:r>
            <a:endParaRPr lang="tr-TR" sz="2400" dirty="0">
              <a:latin typeface="+mn-lt"/>
              <a:ea typeface="+mn-ea"/>
            </a:endParaRPr>
          </a:p>
        </p:txBody>
      </p:sp>
      <p:graphicFrame>
        <p:nvGraphicFramePr>
          <p:cNvPr id="6" name="3 Tablo">
            <a:extLst>
              <a:ext uri="{FF2B5EF4-FFF2-40B4-BE49-F238E27FC236}">
                <a16:creationId xmlns:a16="http://schemas.microsoft.com/office/drawing/2014/main" id="{36DF9489-28FF-C24E-8CC8-BF7818AD1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95368"/>
              </p:ext>
            </p:extLst>
          </p:nvPr>
        </p:nvGraphicFramePr>
        <p:xfrm>
          <a:off x="1513490" y="4291943"/>
          <a:ext cx="6762940" cy="2377484"/>
        </p:xfrm>
        <a:graphic>
          <a:graphicData uri="http://schemas.openxmlformats.org/drawingml/2006/table">
            <a:tbl>
              <a:tblPr/>
              <a:tblGrid>
                <a:gridCol w="1876858">
                  <a:extLst>
                    <a:ext uri="{9D8B030D-6E8A-4147-A177-3AD203B41FA5}">
                      <a16:colId xmlns:a16="http://schemas.microsoft.com/office/drawing/2014/main" val="3938978622"/>
                    </a:ext>
                  </a:extLst>
                </a:gridCol>
                <a:gridCol w="2180135">
                  <a:extLst>
                    <a:ext uri="{9D8B030D-6E8A-4147-A177-3AD203B41FA5}">
                      <a16:colId xmlns:a16="http://schemas.microsoft.com/office/drawing/2014/main" val="3704576222"/>
                    </a:ext>
                  </a:extLst>
                </a:gridCol>
                <a:gridCol w="1430198">
                  <a:extLst>
                    <a:ext uri="{9D8B030D-6E8A-4147-A177-3AD203B41FA5}">
                      <a16:colId xmlns:a16="http://schemas.microsoft.com/office/drawing/2014/main" val="3427234669"/>
                    </a:ext>
                  </a:extLst>
                </a:gridCol>
                <a:gridCol w="1275749">
                  <a:extLst>
                    <a:ext uri="{9D8B030D-6E8A-4147-A177-3AD203B41FA5}">
                      <a16:colId xmlns:a16="http://schemas.microsoft.com/office/drawing/2014/main" val="3770404066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000814"/>
                  </a:ext>
                </a:extLst>
              </a:tr>
              <a:tr h="1189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Uridine</a:t>
                      </a: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monophosphate</a:t>
                      </a: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synthetase</a:t>
                      </a: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, UMPS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405. </a:t>
                      </a: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kodonda</a:t>
                      </a: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transisyon</a:t>
                      </a: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mutasyonu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(C-T),</a:t>
                      </a:r>
                      <a:r>
                        <a:rPr lang="tr-TR" sz="1800" dirty="0"/>
                        <a:t> erken bir </a:t>
                      </a:r>
                      <a:r>
                        <a:rPr lang="tr-TR" sz="1800" b="1" u="sng" dirty="0"/>
                        <a:t>stop </a:t>
                      </a:r>
                      <a:r>
                        <a:rPr lang="tr-TR" sz="1800" b="1" u="sng" dirty="0" err="1"/>
                        <a:t>kodonu</a:t>
                      </a:r>
                      <a:r>
                        <a:rPr lang="tr-TR" sz="1800" b="1" u="sng" dirty="0"/>
                        <a:t> </a:t>
                      </a:r>
                      <a:r>
                        <a:rPr lang="tr-TR" sz="1800" dirty="0"/>
                        <a:t>şekillenmesi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Holstein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</a:t>
                      </a:r>
                      <a:r>
                        <a:rPr kumimoji="0" lang="tr-TR" alt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resesif</a:t>
                      </a:r>
                    </a:p>
                  </a:txBody>
                  <a:tcPr marL="91447" marR="91447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95753"/>
                  </a:ext>
                </a:extLst>
              </a:tr>
            </a:tbl>
          </a:graphicData>
        </a:graphic>
      </p:graphicFrame>
      <p:pic>
        <p:nvPicPr>
          <p:cNvPr id="33812" name="Resim 6">
            <a:extLst>
              <a:ext uri="{FF2B5EF4-FFF2-40B4-BE49-F238E27FC236}">
                <a16:creationId xmlns:a16="http://schemas.microsoft.com/office/drawing/2014/main" id="{16A54E3A-629E-1023-BBB3-0ABE60441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" descr="http://vetbook.org/wiki/cow/images/thumb/c/c0/Dumps01.jpg/300px-Dumps01.jpg">
            <a:extLst>
              <a:ext uri="{FF2B5EF4-FFF2-40B4-BE49-F238E27FC236}">
                <a16:creationId xmlns:a16="http://schemas.microsoft.com/office/drawing/2014/main" id="{EE4955BE-228A-34B1-A8DB-DD047235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352426"/>
            <a:ext cx="5918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B67B425-F94D-D27A-0C01-5046616D3BD8}"/>
              </a:ext>
            </a:extLst>
          </p:cNvPr>
          <p:cNvSpPr/>
          <p:nvPr/>
        </p:nvSpPr>
        <p:spPr>
          <a:xfrm>
            <a:off x="1857375" y="557214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DUMPS</a:t>
            </a:r>
            <a:endParaRPr lang="tr-TR" sz="24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75CF2A-4559-CF04-9ABC-BB541761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Kompleks vertebral malformasyon (CVM)</a:t>
            </a:r>
          </a:p>
        </p:txBody>
      </p:sp>
      <p:sp>
        <p:nvSpPr>
          <p:cNvPr id="28674" name="İçerik Yer Tutucusu 2">
            <a:extLst>
              <a:ext uri="{FF2B5EF4-FFF2-40B4-BE49-F238E27FC236}">
                <a16:creationId xmlns:a16="http://schemas.microsoft.com/office/drawing/2014/main" id="{6FAA81C1-FBA7-5A6B-322C-AEBE32278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413"/>
            <a:ext cx="7651750" cy="4525962"/>
          </a:xfrm>
        </p:spPr>
        <p:txBody>
          <a:bodyPr/>
          <a:lstStyle/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Holştayn sığırlarda görülür, otozomal çekiniktir.</a:t>
            </a:r>
          </a:p>
          <a:p>
            <a:pPr eaLnBrk="1" hangingPunct="1"/>
            <a:r>
              <a:rPr lang="tr-TR" altLang="tr-TR" sz="2400">
                <a:cs typeface="Calibri" panose="020F0502020204030204" pitchFamily="34" charset="0"/>
              </a:rPr>
              <a:t>Buzağılarda en sık rastlanan doğmasal kalıtsal hastalıktır </a:t>
            </a:r>
          </a:p>
          <a:p>
            <a:pPr eaLnBrk="1" hangingPunct="1"/>
            <a:r>
              <a:rPr lang="tr-TR" altLang="tr-TR" sz="2400">
                <a:cs typeface="Calibri" panose="020F0502020204030204" pitchFamily="34" charset="0"/>
              </a:rPr>
              <a:t>Homozigot olduğunda büyüme geriliği, erken doğum ve ölü doğumlara </a:t>
            </a:r>
            <a:r>
              <a:rPr lang="tr-TR" altLang="tr-TR" sz="2400"/>
              <a:t>(genellikle gebeliğin 260. gününden önce) </a:t>
            </a:r>
            <a:r>
              <a:rPr lang="tr-TR" altLang="tr-TR" sz="2400">
                <a:cs typeface="Calibri" panose="020F0502020204030204" pitchFamily="34" charset="0"/>
              </a:rPr>
              <a:t>sebep olmaktadır. 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28675" name="3 İçerik Yer Tutucusu" descr="cvm.jpg">
            <a:extLst>
              <a:ext uri="{FF2B5EF4-FFF2-40B4-BE49-F238E27FC236}">
                <a16:creationId xmlns:a16="http://schemas.microsoft.com/office/drawing/2014/main" id="{6CC8CF71-E7D1-E38E-D17D-E4D032515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3954463"/>
            <a:ext cx="40100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Dikdörtgen 2">
            <a:extLst>
              <a:ext uri="{FF2B5EF4-FFF2-40B4-BE49-F238E27FC236}">
                <a16:creationId xmlns:a16="http://schemas.microsoft.com/office/drawing/2014/main" id="{8DD8E783-9509-6AE3-36A7-EAA9C5CAE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6" y="4327525"/>
            <a:ext cx="4805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>
                <a:cs typeface="Calibri" panose="020F0502020204030204" pitchFamily="34" charset="0"/>
              </a:rPr>
              <a:t>Boyun ve sırt omurlarının eksikliği ya da omurların birleşmesi ve skolyoza bağlı olarak omurga kısalığı da hastalığın belirgin özelliklerindendir.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Unvan 1">
            <a:extLst>
              <a:ext uri="{FF2B5EF4-FFF2-40B4-BE49-F238E27FC236}">
                <a16:creationId xmlns:a16="http://schemas.microsoft.com/office/drawing/2014/main" id="{25310A05-3EF3-03CD-E956-19853B8E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9698" name="İçerik Yer Tutucusu 2">
            <a:extLst>
              <a:ext uri="{FF2B5EF4-FFF2-40B4-BE49-F238E27FC236}">
                <a16:creationId xmlns:a16="http://schemas.microsoft.com/office/drawing/2014/main" id="{00DAD758-AA57-80E2-C196-31DB3A19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814" y="2546350"/>
            <a:ext cx="9002986" cy="2820988"/>
          </a:xfrm>
        </p:spPr>
        <p:txBody>
          <a:bodyPr/>
          <a:lstStyle/>
          <a:p>
            <a:r>
              <a:rPr lang="tr-TR" altLang="tr-TR" dirty="0" err="1"/>
              <a:t>metacarpophalangeal</a:t>
            </a:r>
            <a:r>
              <a:rPr lang="tr-TR" altLang="tr-TR" dirty="0"/>
              <a:t> ve </a:t>
            </a:r>
            <a:r>
              <a:rPr lang="tr-TR" altLang="tr-TR" dirty="0" err="1"/>
              <a:t>metatarsophalangeal</a:t>
            </a:r>
            <a:r>
              <a:rPr lang="tr-TR" altLang="tr-TR" dirty="0"/>
              <a:t> eklemlerde </a:t>
            </a:r>
            <a:r>
              <a:rPr lang="tr-TR" altLang="tr-TR" dirty="0" err="1"/>
              <a:t>kontraksiyon</a:t>
            </a:r>
            <a:r>
              <a:rPr lang="tr-TR" altLang="tr-TR" dirty="0"/>
              <a:t> da görülebilir.</a:t>
            </a:r>
          </a:p>
          <a:p>
            <a:r>
              <a:rPr lang="tr-TR" altLang="tr-TR" dirty="0">
                <a:cs typeface="Calibri" panose="020F0502020204030204" pitchFamily="34" charset="0"/>
              </a:rPr>
              <a:t>birleşmiş </a:t>
            </a:r>
            <a:r>
              <a:rPr lang="tr-TR" altLang="tr-TR" dirty="0" err="1">
                <a:cs typeface="Calibri" panose="020F0502020204030204" pitchFamily="34" charset="0"/>
              </a:rPr>
              <a:t>vertebralar</a:t>
            </a:r>
            <a:r>
              <a:rPr lang="tr-TR" altLang="tr-TR" dirty="0">
                <a:cs typeface="Calibri" panose="020F0502020204030204" pitchFamily="34" charset="0"/>
              </a:rPr>
              <a:t> nedeniyle boyun ve göğüs  kısa görünür. </a:t>
            </a:r>
            <a:endParaRPr lang="tr-TR" altLang="tr-TR" dirty="0"/>
          </a:p>
          <a:p>
            <a:endParaRPr lang="tr-TR" altLang="tr-TR" dirty="0"/>
          </a:p>
        </p:txBody>
      </p:sp>
      <p:graphicFrame>
        <p:nvGraphicFramePr>
          <p:cNvPr id="5" name="3 Tablo">
            <a:extLst>
              <a:ext uri="{FF2B5EF4-FFF2-40B4-BE49-F238E27FC236}">
                <a16:creationId xmlns:a16="http://schemas.microsoft.com/office/drawing/2014/main" id="{F830FED8-1D17-38A0-5A38-AB2F381CD68C}"/>
              </a:ext>
            </a:extLst>
          </p:cNvPr>
          <p:cNvGraphicFramePr>
            <a:graphicFrameLocks noGrp="1"/>
          </p:cNvGraphicFramePr>
          <p:nvPr/>
        </p:nvGraphicFramePr>
        <p:xfrm>
          <a:off x="2108201" y="4627564"/>
          <a:ext cx="6773863" cy="2103763"/>
        </p:xfrm>
        <a:graphic>
          <a:graphicData uri="http://schemas.openxmlformats.org/drawingml/2006/table">
            <a:tbl>
              <a:tblPr/>
              <a:tblGrid>
                <a:gridCol w="2414588">
                  <a:extLst>
                    <a:ext uri="{9D8B030D-6E8A-4147-A177-3AD203B41FA5}">
                      <a16:colId xmlns:a16="http://schemas.microsoft.com/office/drawing/2014/main" val="1022667815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3302318226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1864039856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61104326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55997"/>
                  </a:ext>
                </a:extLst>
              </a:tr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Solute carrier family 35 (UDP-N-acetylglucosamin transporter), member A3, SLC35A3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Transisyon mutasyonu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(G559T)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Holstein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51" marR="91451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6169"/>
                  </a:ext>
                </a:extLst>
              </a:tr>
            </a:tbl>
          </a:graphicData>
        </a:graphic>
      </p:graphicFrame>
      <p:pic>
        <p:nvPicPr>
          <p:cNvPr id="29716" name="Picture 2" descr="Calf with Complex Vertebral Malformation (CVM)">
            <a:extLst>
              <a:ext uri="{FF2B5EF4-FFF2-40B4-BE49-F238E27FC236}">
                <a16:creationId xmlns:a16="http://schemas.microsoft.com/office/drawing/2014/main" id="{89EB14A5-3231-AF07-6BCB-5A3F7207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4" y="315914"/>
            <a:ext cx="363378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Resim 7">
            <a:extLst>
              <a:ext uri="{FF2B5EF4-FFF2-40B4-BE49-F238E27FC236}">
                <a16:creationId xmlns:a16="http://schemas.microsoft.com/office/drawing/2014/main" id="{06126FCE-9B55-0BEC-329A-AEFFCDED3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1003300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BB6DD0BE-1EBD-8A10-DFB9-CD59B915C4F8}"/>
              </a:ext>
            </a:extLst>
          </p:cNvPr>
          <p:cNvSpPr/>
          <p:nvPr/>
        </p:nvSpPr>
        <p:spPr>
          <a:xfrm>
            <a:off x="1912939" y="476251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CVM</a:t>
            </a:r>
            <a:endParaRPr lang="tr-TR" sz="24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İçerik Yer Tutucusu">
            <a:extLst>
              <a:ext uri="{FF2B5EF4-FFF2-40B4-BE49-F238E27FC236}">
                <a16:creationId xmlns:a16="http://schemas.microsoft.com/office/drawing/2014/main" id="{FD8952BE-F03E-49EE-8E87-2251D08C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39" y="1611313"/>
            <a:ext cx="3684587" cy="4525962"/>
          </a:xfrm>
        </p:spPr>
        <p:txBody>
          <a:bodyPr spcFirstLastPara="1" wrap="square" lIns="36000" tIns="45700" rIns="91425" bIns="45700" anchor="t" anchorCtr="0">
            <a:normAutofit/>
          </a:bodyPr>
          <a:lstStyle/>
          <a:p>
            <a:pPr marL="652463" indent="-571500">
              <a:buNone/>
            </a:pPr>
            <a:endParaRPr lang="tr-TR" altLang="tr-TR"/>
          </a:p>
          <a:p>
            <a:pPr marL="652463" indent="-571500">
              <a:buNone/>
            </a:pPr>
            <a:endParaRPr lang="tr-TR" altLang="tr-TR"/>
          </a:p>
        </p:txBody>
      </p:sp>
      <p:sp>
        <p:nvSpPr>
          <p:cNvPr id="32796" name="Title 4">
            <a:extLst>
              <a:ext uri="{FF2B5EF4-FFF2-40B4-BE49-F238E27FC236}">
                <a16:creationId xmlns:a16="http://schemas.microsoft.com/office/drawing/2014/main" id="{51CD565D-57F4-8300-606A-F7C555AF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Örümcek bacaklılık-Arachnomelia</a:t>
            </a:r>
            <a:endParaRPr lang="tr-TR" altLang="tr-TR" sz="3200"/>
          </a:p>
        </p:txBody>
      </p:sp>
      <p:pic>
        <p:nvPicPr>
          <p:cNvPr id="30723" name="Picture 30" descr="http://media.springernature.com/lw785/springer-static/image/art%3A10.1186%2F1746-6148-4-39/MediaObjects/12917_2007_Article_120_Fig3_HTML.jpg">
            <a:extLst>
              <a:ext uri="{FF2B5EF4-FFF2-40B4-BE49-F238E27FC236}">
                <a16:creationId xmlns:a16="http://schemas.microsoft.com/office/drawing/2014/main" id="{BD9E2748-A51F-7524-EDC4-24DB689E2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611313"/>
            <a:ext cx="455295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Dikdörtgen 1">
            <a:extLst>
              <a:ext uri="{FF2B5EF4-FFF2-40B4-BE49-F238E27FC236}">
                <a16:creationId xmlns:a16="http://schemas.microsoft.com/office/drawing/2014/main" id="{178CF57C-AD43-DE59-5C4A-9BC81D542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161607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47700" defTabSz="2508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2508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2508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2508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2508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250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250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250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250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/>
              <a:t>Ekstremiteler, omurga ve kafatasında şiddetli malformasyon!</a:t>
            </a:r>
          </a:p>
          <a:p>
            <a:pPr eaLnBrk="1" hangingPunct="1"/>
            <a:r>
              <a:rPr lang="tr-TR" altLang="tr-TR"/>
              <a:t>-Uzun kemikler ince</a:t>
            </a:r>
          </a:p>
          <a:p>
            <a:pPr eaLnBrk="1" hangingPunct="1"/>
            <a:r>
              <a:rPr lang="tr-TR" altLang="tr-TR"/>
              <a:t>-kifoz</a:t>
            </a:r>
          </a:p>
          <a:p>
            <a:pPr eaLnBrk="1" hangingPunct="1"/>
            <a:r>
              <a:rPr lang="tr-TR" altLang="tr-TR"/>
              <a:t>-kafatasında şiddetli deformasyon (bozuk diş yapısı, brachygnathia inferior, basık cerebellum)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Unvan 2">
            <a:extLst>
              <a:ext uri="{FF2B5EF4-FFF2-40B4-BE49-F238E27FC236}">
                <a16:creationId xmlns:a16="http://schemas.microsoft.com/office/drawing/2014/main" id="{AAB9F27C-0ADC-919E-588A-93B764C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1746" name="İçerik Yer Tutucusu 3">
            <a:extLst>
              <a:ext uri="{FF2B5EF4-FFF2-40B4-BE49-F238E27FC236}">
                <a16:creationId xmlns:a16="http://schemas.microsoft.com/office/drawing/2014/main" id="{22C68A88-3B22-F81D-EE7E-9DB614C5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3976689"/>
            <a:ext cx="8518525" cy="2465387"/>
          </a:xfrm>
        </p:spPr>
        <p:txBody>
          <a:bodyPr/>
          <a:lstStyle/>
          <a:p>
            <a:r>
              <a:rPr lang="tr-TR" altLang="tr-TR"/>
              <a:t>Genetik ve Patolojik inceleme ile CVM</a:t>
            </a:r>
            <a:r>
              <a:rPr lang="tr-TR" altLang="en-US"/>
              <a:t>’</a:t>
            </a:r>
            <a:r>
              <a:rPr lang="tr-TR" altLang="tr-TR"/>
              <a:t>den ayrılır.</a:t>
            </a:r>
          </a:p>
        </p:txBody>
      </p:sp>
      <p:graphicFrame>
        <p:nvGraphicFramePr>
          <p:cNvPr id="7" name="3 Tablo">
            <a:extLst>
              <a:ext uri="{FF2B5EF4-FFF2-40B4-BE49-F238E27FC236}">
                <a16:creationId xmlns:a16="http://schemas.microsoft.com/office/drawing/2014/main" id="{B4D27F58-F0C4-AB77-6DD8-93825FC400B6}"/>
              </a:ext>
            </a:extLst>
          </p:cNvPr>
          <p:cNvGraphicFramePr>
            <a:graphicFrameLocks noGrp="1"/>
          </p:cNvGraphicFramePr>
          <p:nvPr/>
        </p:nvGraphicFramePr>
        <p:xfrm>
          <a:off x="2511425" y="4678363"/>
          <a:ext cx="6643688" cy="1929080"/>
        </p:xfrm>
        <a:graphic>
          <a:graphicData uri="http://schemas.openxmlformats.org/drawingml/2006/table">
            <a:tbl>
              <a:tblPr/>
              <a:tblGrid>
                <a:gridCol w="2011363">
                  <a:extLst>
                    <a:ext uri="{9D8B030D-6E8A-4147-A177-3AD203B41FA5}">
                      <a16:colId xmlns:a16="http://schemas.microsoft.com/office/drawing/2014/main" val="220380905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829901358"/>
                    </a:ext>
                  </a:extLst>
                </a:gridCol>
                <a:gridCol w="1881187">
                  <a:extLst>
                    <a:ext uri="{9D8B030D-6E8A-4147-A177-3AD203B41FA5}">
                      <a16:colId xmlns:a16="http://schemas.microsoft.com/office/drawing/2014/main" val="1167654440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3470783153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 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4280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Molybdenum cofactor synthesis 1, MOCS1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2-bp delesyon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Simmental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Fleckvieh(BTA23)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66026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Sulfite oxidase, SUOX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Tek baz insersiyonu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Brown Swiss(BTA5)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38" marR="91438"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06707"/>
                  </a:ext>
                </a:extLst>
              </a:tr>
            </a:tbl>
          </a:graphicData>
        </a:graphic>
      </p:graphicFrame>
      <p:pic>
        <p:nvPicPr>
          <p:cNvPr id="31769" name="Picture 5" descr="http://media.springernature.com/lw785/springer-static/image/art%3A10.1186%2F1746-6148-4-39/MediaObjects/12917_2007_Article_120_Fig4_HTML.jpg">
            <a:extLst>
              <a:ext uri="{FF2B5EF4-FFF2-40B4-BE49-F238E27FC236}">
                <a16:creationId xmlns:a16="http://schemas.microsoft.com/office/drawing/2014/main" id="{5AF6EDA3-4201-24A2-F6F2-B716633C3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9" y="157164"/>
            <a:ext cx="5337175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0" name="Metin kutusu 4">
            <a:extLst>
              <a:ext uri="{FF2B5EF4-FFF2-40B4-BE49-F238E27FC236}">
                <a16:creationId xmlns:a16="http://schemas.microsoft.com/office/drawing/2014/main" id="{B9A07B67-807D-4EDF-6FC3-03E426737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4" y="1028700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800" b="1"/>
              <a:t>Normal</a:t>
            </a:r>
          </a:p>
        </p:txBody>
      </p:sp>
      <p:sp>
        <p:nvSpPr>
          <p:cNvPr id="31771" name="Metin kutusu 9">
            <a:extLst>
              <a:ext uri="{FF2B5EF4-FFF2-40B4-BE49-F238E27FC236}">
                <a16:creationId xmlns:a16="http://schemas.microsoft.com/office/drawing/2014/main" id="{DF05F700-0A40-328A-E851-D65F755A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63" y="2625726"/>
            <a:ext cx="260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1800" b="1"/>
              <a:t>Hasta</a:t>
            </a:r>
          </a:p>
          <a:p>
            <a:pPr eaLnBrk="1" hangingPunct="1"/>
            <a:r>
              <a:rPr lang="tr-TR" altLang="tr-TR" sz="1800" b="1"/>
              <a:t>(225 günlük aborte fötüs)</a:t>
            </a:r>
          </a:p>
        </p:txBody>
      </p:sp>
      <p:pic>
        <p:nvPicPr>
          <p:cNvPr id="31772" name="Resim 10">
            <a:extLst>
              <a:ext uri="{FF2B5EF4-FFF2-40B4-BE49-F238E27FC236}">
                <a16:creationId xmlns:a16="http://schemas.microsoft.com/office/drawing/2014/main" id="{0CE3E305-8E43-A1EE-4E40-2D74FE661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35B6C89-1FF6-E4D2-8B11-6243E027E95B}"/>
              </a:ext>
            </a:extLst>
          </p:cNvPr>
          <p:cNvSpPr/>
          <p:nvPr/>
        </p:nvSpPr>
        <p:spPr>
          <a:xfrm>
            <a:off x="1608138" y="20639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altLang="tr-T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</a:rPr>
              <a:t>Arachnomelia</a:t>
            </a:r>
            <a:endParaRPr lang="tr-TR" sz="24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617875ED-A300-FA8A-6ACF-805F2984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Sitrülin birikimi-Citrullinemia</a:t>
            </a:r>
            <a:endParaRPr lang="tr-TR" altLang="tr-TR" sz="4000"/>
          </a:p>
        </p:txBody>
      </p:sp>
      <p:graphicFrame>
        <p:nvGraphicFramePr>
          <p:cNvPr id="4" name="3 Tablo">
            <a:extLst>
              <a:ext uri="{FF2B5EF4-FFF2-40B4-BE49-F238E27FC236}">
                <a16:creationId xmlns:a16="http://schemas.microsoft.com/office/drawing/2014/main" id="{FE073ED4-2DBA-C60C-2F28-5A00318E3E06}"/>
              </a:ext>
            </a:extLst>
          </p:cNvPr>
          <p:cNvGraphicFramePr>
            <a:graphicFrameLocks noGrp="1"/>
          </p:cNvGraphicFramePr>
          <p:nvPr/>
        </p:nvGraphicFramePr>
        <p:xfrm>
          <a:off x="2687638" y="5303838"/>
          <a:ext cx="6481762" cy="1554434"/>
        </p:xfrm>
        <a:graphic>
          <a:graphicData uri="http://schemas.openxmlformats.org/drawingml/2006/table">
            <a:tbl>
              <a:tblPr/>
              <a:tblGrid>
                <a:gridCol w="1620837">
                  <a:extLst>
                    <a:ext uri="{9D8B030D-6E8A-4147-A177-3AD203B41FA5}">
                      <a16:colId xmlns:a16="http://schemas.microsoft.com/office/drawing/2014/main" val="276825228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25568499"/>
                    </a:ext>
                  </a:extLst>
                </a:gridCol>
                <a:gridCol w="1411288">
                  <a:extLst>
                    <a:ext uri="{9D8B030D-6E8A-4147-A177-3AD203B41FA5}">
                      <a16:colId xmlns:a16="http://schemas.microsoft.com/office/drawing/2014/main" val="1411577339"/>
                    </a:ext>
                  </a:extLst>
                </a:gridCol>
                <a:gridCol w="1508125">
                  <a:extLst>
                    <a:ext uri="{9D8B030D-6E8A-4147-A177-3AD203B41FA5}">
                      <a16:colId xmlns:a16="http://schemas.microsoft.com/office/drawing/2014/main" val="3058259735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857297157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Gen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12565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Argininosuccinate synthase 1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ASS1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Transisyon mutasyonu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(C86T)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Holstein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47" marR="91447"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398093"/>
                  </a:ext>
                </a:extLst>
              </a:tr>
            </a:tbl>
          </a:graphicData>
        </a:graphic>
      </p:graphicFrame>
      <p:sp>
        <p:nvSpPr>
          <p:cNvPr id="34838" name="İçerik Yer Tutucusu 2">
            <a:extLst>
              <a:ext uri="{FF2B5EF4-FFF2-40B4-BE49-F238E27FC236}">
                <a16:creationId xmlns:a16="http://schemas.microsoft.com/office/drawing/2014/main" id="{E14DDB0D-9A9B-7CAE-6218-F3F55F199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14451"/>
            <a:ext cx="8432800" cy="4525963"/>
          </a:xfrm>
        </p:spPr>
        <p:txBody>
          <a:bodyPr/>
          <a:lstStyle/>
          <a:p>
            <a:pPr marL="800100" indent="-457200">
              <a:spcBef>
                <a:spcPct val="0"/>
              </a:spcBef>
            </a:pPr>
            <a:r>
              <a:rPr lang="tr-TR" altLang="tr-TR"/>
              <a:t>Holştayn ırkına özgü, otozomal çekinik karakterde, metabolik bir kalıtsal hastalıktır.</a:t>
            </a:r>
          </a:p>
          <a:p>
            <a:pPr marL="800100" indent="-457200">
              <a:spcBef>
                <a:spcPct val="0"/>
              </a:spcBef>
            </a:pPr>
            <a:r>
              <a:rPr lang="tr-TR" altLang="tr-TR"/>
              <a:t>ASS enzimi eksikliği nedeniyle sitrülin, arjinosüksinata çevrilemez üre döngüsü bozulur.</a:t>
            </a:r>
          </a:p>
          <a:p>
            <a:pPr marL="800100" indent="-457200">
              <a:spcBef>
                <a:spcPct val="0"/>
              </a:spcBef>
            </a:pPr>
            <a:r>
              <a:rPr lang="tr-TR" altLang="tr-TR"/>
              <a:t>Kan, BOS, göz sıvısı, beyin dokusunda amonyak düzeyinde artış ve buna bağlı nörolojik semptomlar </a:t>
            </a:r>
          </a:p>
          <a:p>
            <a:pPr marL="800100" indent="-457200">
              <a:spcBef>
                <a:spcPct val="0"/>
              </a:spcBef>
            </a:pPr>
            <a:r>
              <a:rPr lang="tr-TR" altLang="tr-TR"/>
              <a:t>Homozigot buzağılarda, ataksi, körlük, çırpınma, </a:t>
            </a:r>
          </a:p>
          <a:p>
            <a:pPr marL="800100" indent="-457200">
              <a:spcBef>
                <a:spcPct val="0"/>
              </a:spcBef>
            </a:pPr>
            <a:endParaRPr lang="tr-TR" altLang="tr-TR"/>
          </a:p>
          <a:p>
            <a:pPr marL="800100" indent="-457200">
              <a:spcBef>
                <a:spcPct val="0"/>
              </a:spcBef>
              <a:buNone/>
            </a:pPr>
            <a:r>
              <a:rPr lang="tr-TR" altLang="tr-TR"/>
              <a:t>Doğumdan sonra 3-5 gün içinde ölüm.</a:t>
            </a:r>
          </a:p>
          <a:p>
            <a:pPr marL="800100" indent="-457200"/>
            <a:endParaRPr lang="tr-TR" altLang="tr-TR"/>
          </a:p>
        </p:txBody>
      </p:sp>
      <p:pic>
        <p:nvPicPr>
          <p:cNvPr id="34839" name="Resim 5">
            <a:extLst>
              <a:ext uri="{FF2B5EF4-FFF2-40B4-BE49-F238E27FC236}">
                <a16:creationId xmlns:a16="http://schemas.microsoft.com/office/drawing/2014/main" id="{6C0FBB80-37FA-5B39-5A22-553BAE64B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1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A71D9A-626E-BFE7-EB29-E20024AA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786" y="1095374"/>
            <a:ext cx="8716059" cy="3598863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3600" dirty="0"/>
              <a:t>Tarımsal gelişim açısından üç önemli gelişme:</a:t>
            </a:r>
            <a:br>
              <a:rPr lang="tr-TR" altLang="tr-TR" sz="3600" dirty="0"/>
            </a:br>
            <a:r>
              <a:rPr lang="tr-TR" altLang="tr-TR" sz="3600" dirty="0"/>
              <a:t>1. </a:t>
            </a:r>
            <a:r>
              <a:rPr lang="tr-TR" altLang="tr-TR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Evciltme</a:t>
            </a:r>
            <a:r>
              <a:rPr lang="tr-TR" altLang="tr-T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…</a:t>
            </a:r>
            <a:r>
              <a:rPr lang="tr-TR" altLang="tr-TR" sz="3600" dirty="0"/>
              <a:t>Avcı toplayıcıdan tarım toplumuna</a:t>
            </a:r>
            <a:br>
              <a:rPr lang="tr-TR" altLang="tr-TR" sz="3600" dirty="0"/>
            </a:br>
            <a:br>
              <a:rPr lang="tr-TR" altLang="tr-TR" sz="3600" dirty="0"/>
            </a:br>
            <a:br>
              <a:rPr lang="tr-TR" altLang="tr-TR" sz="3600" dirty="0"/>
            </a:br>
            <a:r>
              <a:rPr lang="tr-TR" altLang="tr-TR" sz="3600" dirty="0"/>
              <a:t>2. </a:t>
            </a:r>
            <a:r>
              <a:rPr lang="tr-TR" altLang="tr-TR" sz="3600" b="1" dirty="0"/>
              <a:t>Sanayi devrimi </a:t>
            </a:r>
            <a:br>
              <a:rPr lang="tr-TR" altLang="tr-TR" sz="3600" dirty="0"/>
            </a:br>
            <a:br>
              <a:rPr lang="tr-TR" altLang="tr-TR" sz="3600" dirty="0"/>
            </a:br>
            <a:br>
              <a:rPr lang="tr-TR" altLang="tr-TR" sz="3600" dirty="0"/>
            </a:br>
            <a:r>
              <a:rPr lang="tr-TR" altLang="tr-TR" sz="3600" dirty="0"/>
              <a:t>3.</a:t>
            </a:r>
            <a:r>
              <a:rPr lang="tr-TR" altLang="tr-TR" sz="3600" b="1" dirty="0"/>
              <a:t>Yeşil devrim</a:t>
            </a:r>
          </a:p>
        </p:txBody>
      </p:sp>
      <p:pic>
        <p:nvPicPr>
          <p:cNvPr id="15362" name="Picture 5" descr="https://mathildasanthropologyblog.files.wordpress.com/2008/09/wade_graphic_600.jpg">
            <a:extLst>
              <a:ext uri="{FF2B5EF4-FFF2-40B4-BE49-F238E27FC236}">
                <a16:creationId xmlns:a16="http://schemas.microsoft.com/office/drawing/2014/main" id="{B61AC958-D15D-4174-72D9-9F000CBC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328" y="2163762"/>
            <a:ext cx="37941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Illustration of Thomas Newcomen's Steam Engine gif ile ilgili görsel sonucu">
            <a:extLst>
              <a:ext uri="{FF2B5EF4-FFF2-40B4-BE49-F238E27FC236}">
                <a16:creationId xmlns:a16="http://schemas.microsoft.com/office/drawing/2014/main" id="{AEA8199B-20E3-D08D-0C49-E14881FF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516982"/>
            <a:ext cx="1012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Resim 6">
            <a:extLst>
              <a:ext uri="{FF2B5EF4-FFF2-40B4-BE49-F238E27FC236}">
                <a16:creationId xmlns:a16="http://schemas.microsoft.com/office/drawing/2014/main" id="{DA5170BB-55D2-5BAC-FC6F-4F58DB17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51" y="4519352"/>
            <a:ext cx="2119258" cy="146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A36B83F-9B2B-A506-21E9-3603988745F5}"/>
              </a:ext>
            </a:extLst>
          </p:cNvPr>
          <p:cNvSpPr txBox="1"/>
          <p:nvPr/>
        </p:nvSpPr>
        <p:spPr>
          <a:xfrm>
            <a:off x="10322756" y="4486488"/>
            <a:ext cx="7008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750" dirty="0" err="1">
                <a:ea typeface="MS PGothic" panose="020B0600070205080204" pitchFamily="34" charset="-128"/>
              </a:rPr>
              <a:t>Zeder</a:t>
            </a:r>
            <a:r>
              <a:rPr lang="tr-TR" sz="750" dirty="0">
                <a:ea typeface="MS PGothic" panose="020B0600070205080204" pitchFamily="34" charset="-128"/>
              </a:rPr>
              <a:t>, 2008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İçerik Yer Tutucusu">
            <a:extLst>
              <a:ext uri="{FF2B5EF4-FFF2-40B4-BE49-F238E27FC236}">
                <a16:creationId xmlns:a16="http://schemas.microsoft.com/office/drawing/2014/main" id="{DB49A59E-6D62-C471-9DAA-F415F9CF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75" y="531813"/>
            <a:ext cx="8229600" cy="4525962"/>
          </a:xfrm>
        </p:spPr>
        <p:txBody>
          <a:bodyPr/>
          <a:lstStyle/>
          <a:p>
            <a:pPr marL="652463" indent="-571500">
              <a:buNone/>
            </a:pPr>
            <a:r>
              <a:rPr lang="tr-TR" altLang="tr-T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Katır tırnaklılık-Syndactyly</a:t>
            </a:r>
          </a:p>
          <a:p>
            <a:pPr marL="652463" indent="-571500">
              <a:buNone/>
            </a:pPr>
            <a:endParaRPr lang="tr-TR" altLang="tr-TR"/>
          </a:p>
        </p:txBody>
      </p:sp>
      <p:sp>
        <p:nvSpPr>
          <p:cNvPr id="35842" name="Dikdörtgen 4">
            <a:extLst>
              <a:ext uri="{FF2B5EF4-FFF2-40B4-BE49-F238E27FC236}">
                <a16:creationId xmlns:a16="http://schemas.microsoft.com/office/drawing/2014/main" id="{4FCA24C8-CBD6-6D67-31A8-FF30446AE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1419226"/>
            <a:ext cx="77993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2800"/>
              <a:t>Tırnakların birleşik görünümü söz konusudur. hasta olan buzağılar ayakta duramaz, yürüyemez. Daha çok ön ayaklarda görülür.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>
                <a:solidFill>
                  <a:srgbClr val="000000"/>
                </a:solidFill>
              </a:rPr>
              <a:t>Holstein, Brown Swiss, Simmental, Angus, Hariana, Hereford, Chianina, Japanese Native, Swedish Red Pied, Czech Black Pied vb.</a:t>
            </a:r>
            <a:endParaRPr lang="tr-TR" altLang="tr-TR" sz="2800"/>
          </a:p>
        </p:txBody>
      </p:sp>
      <p:pic>
        <p:nvPicPr>
          <p:cNvPr id="35843" name="Picture 2" descr="syndactyly cattle ile ilgili görsel sonucu">
            <a:extLst>
              <a:ext uri="{FF2B5EF4-FFF2-40B4-BE49-F238E27FC236}">
                <a16:creationId xmlns:a16="http://schemas.microsoft.com/office/drawing/2014/main" id="{E5F707C2-C160-0232-7530-FF719594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1" y="4183063"/>
            <a:ext cx="17240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Unvan 1">
            <a:extLst>
              <a:ext uri="{FF2B5EF4-FFF2-40B4-BE49-F238E27FC236}">
                <a16:creationId xmlns:a16="http://schemas.microsoft.com/office/drawing/2014/main" id="{0E7868D2-6C87-524B-E667-9707C112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6866" name="İçerik Yer Tutucusu 2">
            <a:extLst>
              <a:ext uri="{FF2B5EF4-FFF2-40B4-BE49-F238E27FC236}">
                <a16:creationId xmlns:a16="http://schemas.microsoft.com/office/drawing/2014/main" id="{37A2EEE2-53A8-8407-54C4-5573F2750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graphicFrame>
        <p:nvGraphicFramePr>
          <p:cNvPr id="4" name="3 Tablo">
            <a:extLst>
              <a:ext uri="{FF2B5EF4-FFF2-40B4-BE49-F238E27FC236}">
                <a16:creationId xmlns:a16="http://schemas.microsoft.com/office/drawing/2014/main" id="{00C0747B-34CB-9BC8-8EE0-67F28290BE08}"/>
              </a:ext>
            </a:extLst>
          </p:cNvPr>
          <p:cNvGraphicFramePr>
            <a:graphicFrameLocks noGrp="1"/>
          </p:cNvGraphicFramePr>
          <p:nvPr/>
        </p:nvGraphicFramePr>
        <p:xfrm>
          <a:off x="1800225" y="4754564"/>
          <a:ext cx="6343650" cy="2027541"/>
        </p:xfrm>
        <a:graphic>
          <a:graphicData uri="http://schemas.openxmlformats.org/drawingml/2006/table">
            <a:tbl>
              <a:tblPr/>
              <a:tblGrid>
                <a:gridCol w="1852613">
                  <a:extLst>
                    <a:ext uri="{9D8B030D-6E8A-4147-A177-3AD203B41FA5}">
                      <a16:colId xmlns:a16="http://schemas.microsoft.com/office/drawing/2014/main" val="370366123"/>
                    </a:ext>
                  </a:extLst>
                </a:gridCol>
                <a:gridCol w="1881187">
                  <a:extLst>
                    <a:ext uri="{9D8B030D-6E8A-4147-A177-3AD203B41FA5}">
                      <a16:colId xmlns:a16="http://schemas.microsoft.com/office/drawing/2014/main" val="3136689386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3251151753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1867406305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66950"/>
                  </a:ext>
                </a:extLst>
              </a:tr>
              <a:tr h="138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low density lipoprotein receptor-related protein 4, LRP4</a:t>
                      </a: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Ekzon 33</a:t>
                      </a: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C4863A, G4864T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İntron 37</a:t>
                      </a: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tr-TR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de G1A</a:t>
                      </a: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Holstein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Angus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 bir çok ırk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36" marR="91436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22477"/>
                  </a:ext>
                </a:extLst>
              </a:tr>
            </a:tbl>
          </a:graphicData>
        </a:graphic>
      </p:graphicFrame>
      <p:pic>
        <p:nvPicPr>
          <p:cNvPr id="36884" name="Resim 4">
            <a:extLst>
              <a:ext uri="{FF2B5EF4-FFF2-40B4-BE49-F238E27FC236}">
                <a16:creationId xmlns:a16="http://schemas.microsoft.com/office/drawing/2014/main" id="{6F1C759E-60F4-C287-E15A-FD07CBC2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3 İçerik Yer Tutucusu" descr="sd.jpg">
            <a:extLst>
              <a:ext uri="{FF2B5EF4-FFF2-40B4-BE49-F238E27FC236}">
                <a16:creationId xmlns:a16="http://schemas.microsoft.com/office/drawing/2014/main" id="{C1C6290A-18BB-B74A-8572-169353D96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600200"/>
            <a:ext cx="50736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6D0B98DC-B336-59DD-789D-BA37385FAE4D}"/>
              </a:ext>
            </a:extLst>
          </p:cNvPr>
          <p:cNvSpPr/>
          <p:nvPr/>
        </p:nvSpPr>
        <p:spPr>
          <a:xfrm>
            <a:off x="1890714" y="839788"/>
            <a:ext cx="1639887" cy="461962"/>
          </a:xfrm>
          <a:prstGeom prst="rect">
            <a:avLst/>
          </a:prstGeom>
        </p:spPr>
        <p:txBody>
          <a:bodyPr wrap="none">
            <a:spAutoFit/>
          </a:bodyPr>
          <a:lstStyle>
            <a:lvl1pPr marL="652463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tr-TR" altLang="tr-TR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Syndactyly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4AEDA8-DDA5-3E46-B570-D6C91ECA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52463" indent="-571500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ＭＳ Ｐゴシック" charset="0"/>
              </a:rPr>
              <a:t>Arthrogryposis Multiplex </a:t>
            </a:r>
            <a:br>
              <a:rPr lang="tr-T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ＭＳ Ｐゴシック" charset="0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anose="020B0600070205080204" pitchFamily="34" charset="-128"/>
                <a:cs typeface="ＭＳ Ｐゴシック" charset="0"/>
              </a:rPr>
              <a:t>(Curly Calf Syndrome)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37890" name="İçerik Yer Tutucusu 2">
            <a:extLst>
              <a:ext uri="{FF2B5EF4-FFF2-40B4-BE49-F238E27FC236}">
                <a16:creationId xmlns:a16="http://schemas.microsoft.com/office/drawing/2014/main" id="{BD718824-DEFA-56DA-D908-95156BE7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81151"/>
            <a:ext cx="8229600" cy="4525963"/>
          </a:xfrm>
        </p:spPr>
        <p:txBody>
          <a:bodyPr/>
          <a:lstStyle/>
          <a:p>
            <a:r>
              <a:rPr lang="tr-TR" altLang="tr-TR"/>
              <a:t>Angus ve Angus melezlerinde otozomal çekinik aktarılır.</a:t>
            </a:r>
          </a:p>
          <a:p>
            <a:r>
              <a:rPr lang="tr-TR" altLang="tr-TR"/>
              <a:t>Mavidil, acı bakla zehirlenmesi ve akabane virüs ile benzer klinik görünüm</a:t>
            </a:r>
          </a:p>
          <a:p>
            <a:r>
              <a:rPr lang="tr-TR" altLang="tr-TR"/>
              <a:t>Ölü doğum, şiddetli </a:t>
            </a:r>
            <a:r>
              <a:rPr lang="en-US" altLang="tr-TR"/>
              <a:t>scoliosis </a:t>
            </a:r>
            <a:r>
              <a:rPr lang="tr-TR" altLang="tr-TR"/>
              <a:t>ve </a:t>
            </a:r>
            <a:r>
              <a:rPr lang="en-US" altLang="tr-TR"/>
              <a:t>torticollis,</a:t>
            </a:r>
            <a:r>
              <a:rPr lang="tr-TR" altLang="tr-TR"/>
              <a:t> eklem kontraktürleri, kaslarda güçsüzlük ve fibrozis</a:t>
            </a:r>
          </a:p>
        </p:txBody>
      </p:sp>
      <p:pic>
        <p:nvPicPr>
          <p:cNvPr id="37891" name="Picture 2" descr="File:AM1.jpg">
            <a:extLst>
              <a:ext uri="{FF2B5EF4-FFF2-40B4-BE49-F238E27FC236}">
                <a16:creationId xmlns:a16="http://schemas.microsoft.com/office/drawing/2014/main" id="{2DB8CE99-2C85-4A1F-AC32-9A75F3F4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4865689"/>
            <a:ext cx="24399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File:AM2.jpg">
            <a:extLst>
              <a:ext uri="{FF2B5EF4-FFF2-40B4-BE49-F238E27FC236}">
                <a16:creationId xmlns:a16="http://schemas.microsoft.com/office/drawing/2014/main" id="{E64D8543-6135-F166-49BD-CED1503F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4886325"/>
            <a:ext cx="241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Unvan 1">
            <a:extLst>
              <a:ext uri="{FF2B5EF4-FFF2-40B4-BE49-F238E27FC236}">
                <a16:creationId xmlns:a16="http://schemas.microsoft.com/office/drawing/2014/main" id="{9CE0A644-F674-E856-7ED5-D36E8E83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8914" name="İçerik Yer Tutucusu 2">
            <a:extLst>
              <a:ext uri="{FF2B5EF4-FFF2-40B4-BE49-F238E27FC236}">
                <a16:creationId xmlns:a16="http://schemas.microsoft.com/office/drawing/2014/main" id="{886DC353-9759-5F47-DF9A-B53F6BF8F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554288"/>
            <a:ext cx="8229600" cy="4525962"/>
          </a:xfrm>
        </p:spPr>
        <p:txBody>
          <a:bodyPr/>
          <a:lstStyle/>
          <a:p>
            <a:r>
              <a:rPr lang="tr-TR" altLang="tr-TR"/>
              <a:t>Omurga etkilenmiş buzağılarda bükülmüş durumdadır. </a:t>
            </a:r>
          </a:p>
          <a:p>
            <a:r>
              <a:rPr lang="tr-TR" altLang="tr-TR"/>
              <a:t>Buzağılar küçüktür ve kas gelişimi sınırlı olduğundan ince görünürler. Bacaklar genelde aşırı gergin.</a:t>
            </a:r>
          </a:p>
        </p:txBody>
      </p:sp>
      <p:graphicFrame>
        <p:nvGraphicFramePr>
          <p:cNvPr id="4" name="3 Tablo">
            <a:extLst>
              <a:ext uri="{FF2B5EF4-FFF2-40B4-BE49-F238E27FC236}">
                <a16:creationId xmlns:a16="http://schemas.microsoft.com/office/drawing/2014/main" id="{7F84E509-97D5-7E11-9CFC-ACFCF7281C38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4600576"/>
          <a:ext cx="5937250" cy="2103769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317042647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103998815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418062350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708073267"/>
                    </a:ext>
                  </a:extLst>
                </a:gridCol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Mutasyon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34282"/>
                  </a:ext>
                </a:extLst>
              </a:tr>
              <a:tr h="146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agrin (AGRN)</a:t>
                      </a: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 </a:t>
                      </a:r>
                      <a:r>
                        <a:rPr kumimoji="0" lang="en-US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ISG15 ubiquitin-like modifier (ISG15) gen</a:t>
                      </a: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leri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23,363 bp delesyon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Angus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ve melezleri,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Charolais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41" marR="91441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54436"/>
                  </a:ext>
                </a:extLst>
              </a:tr>
            </a:tbl>
          </a:graphicData>
        </a:graphic>
      </p:graphicFrame>
      <p:pic>
        <p:nvPicPr>
          <p:cNvPr id="38932" name="Resim 4">
            <a:extLst>
              <a:ext uri="{FF2B5EF4-FFF2-40B4-BE49-F238E27FC236}">
                <a16:creationId xmlns:a16="http://schemas.microsoft.com/office/drawing/2014/main" id="{CCA5A215-D7FF-2323-B061-3807076A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8" y="5514975"/>
            <a:ext cx="1249362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" descr="Arthrogryposis multiplex cattle ile ilgili görsel sonucu">
            <a:extLst>
              <a:ext uri="{FF2B5EF4-FFF2-40B4-BE49-F238E27FC236}">
                <a16:creationId xmlns:a16="http://schemas.microsoft.com/office/drawing/2014/main" id="{C45E0BF4-781F-014C-2A62-427DC52D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61926"/>
            <a:ext cx="31813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CCC92C-2770-B361-4405-1D9B474E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52463" indent="-571500">
              <a:spcBef>
                <a:spcPct val="20000"/>
              </a:spcBef>
            </a:pPr>
            <a:r>
              <a:rPr lang="tr-TR" altLang="tr-T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Congenital contractural arachnodactyly (geyik yavrusu buzağısı)</a:t>
            </a:r>
          </a:p>
        </p:txBody>
      </p:sp>
      <p:sp>
        <p:nvSpPr>
          <p:cNvPr id="39938" name="AutoShape 2" descr="Contractural arachnodactyly cattle ile ilgili görsel sonucu">
            <a:extLst>
              <a:ext uri="{FF2B5EF4-FFF2-40B4-BE49-F238E27FC236}">
                <a16:creationId xmlns:a16="http://schemas.microsoft.com/office/drawing/2014/main" id="{6242662D-B951-3723-C29E-A7174A31155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/>
              <a:t>Genelde canlı doğar, çoğu yürüyebilir ve ilk dönemlerde yaşayabilecek kadar anneden süt emebilir. %20</a:t>
            </a:r>
            <a:r>
              <a:rPr lang="tr-TR" altLang="en-US"/>
              <a:t>’</a:t>
            </a:r>
            <a:r>
              <a:rPr lang="tr-TR" altLang="tr-TR"/>
              <a:t>si ilerleyen dönemlerde ölür.</a:t>
            </a:r>
          </a:p>
          <a:p>
            <a:r>
              <a:rPr lang="tr-TR" altLang="tr-TR"/>
              <a:t>Anguslarda sık görülür.</a:t>
            </a:r>
          </a:p>
          <a:p>
            <a:endParaRPr lang="tr-TR" altLang="tr-TR"/>
          </a:p>
        </p:txBody>
      </p:sp>
      <p:pic>
        <p:nvPicPr>
          <p:cNvPr id="39939" name="Resim 4">
            <a:extLst>
              <a:ext uri="{FF2B5EF4-FFF2-40B4-BE49-F238E27FC236}">
                <a16:creationId xmlns:a16="http://schemas.microsoft.com/office/drawing/2014/main" id="{C3A92971-A25E-CBCE-9AB0-AAC5000D2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1" y="5372100"/>
            <a:ext cx="12493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Congenital contractural arachnodactyly ile ilgili görsel sonucu">
            <a:extLst>
              <a:ext uri="{FF2B5EF4-FFF2-40B4-BE49-F238E27FC236}">
                <a16:creationId xmlns:a16="http://schemas.microsoft.com/office/drawing/2014/main" id="{573E7C7C-1BD9-3990-5575-11BBEDCA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716339"/>
            <a:ext cx="2857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İçerik Yer Tutucusu">
            <a:extLst>
              <a:ext uri="{FF2B5EF4-FFF2-40B4-BE49-F238E27FC236}">
                <a16:creationId xmlns:a16="http://schemas.microsoft.com/office/drawing/2014/main" id="{3A7B71B8-72B0-AB6A-D669-ECF565987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75" y="846138"/>
            <a:ext cx="8229600" cy="4525962"/>
          </a:xfrm>
        </p:spPr>
        <p:txBody>
          <a:bodyPr/>
          <a:lstStyle/>
          <a:p>
            <a:pPr marL="652463" indent="-571500">
              <a:buNone/>
            </a:pPr>
            <a:r>
              <a:rPr lang="tr-TR" altLang="tr-T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Epidermolysis bullosa-Acantholysis</a:t>
            </a:r>
          </a:p>
        </p:txBody>
      </p:sp>
      <p:sp>
        <p:nvSpPr>
          <p:cNvPr id="40962" name="Dikdörtgen 6">
            <a:extLst>
              <a:ext uri="{FF2B5EF4-FFF2-40B4-BE49-F238E27FC236}">
                <a16:creationId xmlns:a16="http://schemas.microsoft.com/office/drawing/2014/main" id="{96D0CD3E-FE54-55D1-7A4E-4ED443B2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417638"/>
            <a:ext cx="76295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2800"/>
              <a:t>Derinin dış katmanında lezyonlar</a:t>
            </a:r>
          </a:p>
          <a:p>
            <a:pPr eaLnBrk="1" hangingPunct="1"/>
            <a:r>
              <a:rPr lang="tr-TR" altLang="tr-TR" sz="2800"/>
              <a:t>Hereford ve Jersey ırkında ağız çevresi ve bacaklarda lezyonlar</a:t>
            </a:r>
          </a:p>
          <a:p>
            <a:pPr eaLnBrk="1" hangingPunct="1"/>
            <a:r>
              <a:rPr lang="tr-TR" altLang="tr-TR" sz="2800"/>
              <a:t>Toynaklarda coriumda ayrılmalar nedeniyle ayakta durmakta güçlük</a:t>
            </a:r>
          </a:p>
        </p:txBody>
      </p:sp>
      <p:pic>
        <p:nvPicPr>
          <p:cNvPr id="40963" name="3 İçerik Yer Tutucusu" descr="e.bul.gif">
            <a:extLst>
              <a:ext uri="{FF2B5EF4-FFF2-40B4-BE49-F238E27FC236}">
                <a16:creationId xmlns:a16="http://schemas.microsoft.com/office/drawing/2014/main" id="{3FADC297-9242-FCC3-6D0A-C23235385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3179763"/>
            <a:ext cx="43719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Resim 10">
            <a:extLst>
              <a:ext uri="{FF2B5EF4-FFF2-40B4-BE49-F238E27FC236}">
                <a16:creationId xmlns:a16="http://schemas.microsoft.com/office/drawing/2014/main" id="{98223EB3-2901-E3D3-0F3D-8B1BF79CA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1" y="5372100"/>
            <a:ext cx="12493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İçerik Yer Tutucusu">
            <a:extLst>
              <a:ext uri="{FF2B5EF4-FFF2-40B4-BE49-F238E27FC236}">
                <a16:creationId xmlns:a16="http://schemas.microsoft.com/office/drawing/2014/main" id="{A1FC420E-4612-A6F1-375C-5DAE9DC3D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050" y="846138"/>
            <a:ext cx="8229600" cy="4525962"/>
          </a:xfrm>
        </p:spPr>
        <p:txBody>
          <a:bodyPr/>
          <a:lstStyle/>
          <a:p>
            <a:pPr marL="652463" indent="-571500">
              <a:buNone/>
            </a:pPr>
            <a:r>
              <a:rPr lang="tr-TR" altLang="tr-T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Kassal hipertrofi-Çift kas hastalığı</a:t>
            </a:r>
          </a:p>
          <a:p>
            <a:pPr marL="652463" indent="-571500">
              <a:buNone/>
            </a:pPr>
            <a:r>
              <a:rPr lang="tr-TR" altLang="tr-TR"/>
              <a:t>Mutasyonlar tek bir ırka özel değildir. %20 oranında kas artışına bağlı anatomik bozukluk, Buzağılama oranında azalma </a:t>
            </a:r>
          </a:p>
          <a:p>
            <a:pPr marL="652463" indent="-571500">
              <a:buNone/>
            </a:pPr>
            <a:r>
              <a:rPr lang="tr-TR" altLang="tr-TR"/>
              <a:t>Güç doğum vakaları</a:t>
            </a:r>
          </a:p>
          <a:p>
            <a:pPr marL="652463" indent="-571500">
              <a:buNone/>
            </a:pPr>
            <a:endParaRPr lang="tr-TR" altLang="tr-TR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3 Tablo">
            <a:extLst>
              <a:ext uri="{FF2B5EF4-FFF2-40B4-BE49-F238E27FC236}">
                <a16:creationId xmlns:a16="http://schemas.microsoft.com/office/drawing/2014/main" id="{DA19A7BE-182C-ACEA-720D-9F8E213A9F9A}"/>
              </a:ext>
            </a:extLst>
          </p:cNvPr>
          <p:cNvGraphicFramePr>
            <a:graphicFrameLocks noGrp="1"/>
          </p:cNvGraphicFramePr>
          <p:nvPr/>
        </p:nvGraphicFramePr>
        <p:xfrm>
          <a:off x="1797051" y="4467225"/>
          <a:ext cx="5241925" cy="2435226"/>
        </p:xfrm>
        <a:graphic>
          <a:graphicData uri="http://schemas.openxmlformats.org/drawingml/2006/table">
            <a:tbl>
              <a:tblPr/>
              <a:tblGrid>
                <a:gridCol w="2022475">
                  <a:extLst>
                    <a:ext uri="{9D8B030D-6E8A-4147-A177-3AD203B41FA5}">
                      <a16:colId xmlns:a16="http://schemas.microsoft.com/office/drawing/2014/main" val="1994050617"/>
                    </a:ext>
                  </a:extLst>
                </a:gridCol>
                <a:gridCol w="2020888">
                  <a:extLst>
                    <a:ext uri="{9D8B030D-6E8A-4147-A177-3AD203B41FA5}">
                      <a16:colId xmlns:a16="http://schemas.microsoft.com/office/drawing/2014/main" val="2291249242"/>
                    </a:ext>
                  </a:extLst>
                </a:gridCol>
                <a:gridCol w="1198562">
                  <a:extLst>
                    <a:ext uri="{9D8B030D-6E8A-4147-A177-3AD203B41FA5}">
                      <a16:colId xmlns:a16="http://schemas.microsoft.com/office/drawing/2014/main" val="2647014539"/>
                    </a:ext>
                  </a:extLst>
                </a:gridCol>
              </a:tblGrid>
              <a:tr h="696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İlgili gen</a:t>
                      </a:r>
                    </a:p>
                  </a:txBody>
                  <a:tcPr marL="91450" marR="91450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Sık görüldüğü ırklar</a:t>
                      </a:r>
                    </a:p>
                  </a:txBody>
                  <a:tcPr marL="91450" marR="91450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Kalıtım</a:t>
                      </a:r>
                    </a:p>
                  </a:txBody>
                  <a:tcPr marL="91450" marR="91450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75501"/>
                  </a:ext>
                </a:extLst>
              </a:tr>
              <a:tr h="173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Myostatin, MSTN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50" marR="91450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Belgian blue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Asturiana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Piedmontese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Limousin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Blonde d</a:t>
                      </a: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’</a:t>
                      </a: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Aquantine</a:t>
                      </a:r>
                    </a:p>
                  </a:txBody>
                  <a:tcPr marL="91450" marR="91450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Otozomal resesif</a:t>
                      </a:r>
                    </a:p>
                  </a:txBody>
                  <a:tcPr marL="91450" marR="91450" marT="45743" marB="4574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352020"/>
                  </a:ext>
                </a:extLst>
              </a:tr>
            </a:tbl>
          </a:graphicData>
        </a:graphic>
      </p:graphicFrame>
      <p:sp>
        <p:nvSpPr>
          <p:cNvPr id="42000" name="Unvan 2">
            <a:extLst>
              <a:ext uri="{FF2B5EF4-FFF2-40B4-BE49-F238E27FC236}">
                <a16:creationId xmlns:a16="http://schemas.microsoft.com/office/drawing/2014/main" id="{0A747436-F4C4-F4A8-1418-CE1C8E71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2001" name="3 İçerik Yer Tutucusu" descr="dm.jpg">
            <a:extLst>
              <a:ext uri="{FF2B5EF4-FFF2-40B4-BE49-F238E27FC236}">
                <a16:creationId xmlns:a16="http://schemas.microsoft.com/office/drawing/2014/main" id="{216E717F-5A63-855B-594A-BD8CC4E18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805114"/>
            <a:ext cx="38512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Resim 6">
            <a:extLst>
              <a:ext uri="{FF2B5EF4-FFF2-40B4-BE49-F238E27FC236}">
                <a16:creationId xmlns:a16="http://schemas.microsoft.com/office/drawing/2014/main" id="{A250182D-E163-27DE-B1CF-B86FC195B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5500689"/>
            <a:ext cx="12493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451017-4485-C150-C087-70F5F73F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Letal Haplotipler</a:t>
            </a:r>
          </a:p>
        </p:txBody>
      </p:sp>
      <p:sp>
        <p:nvSpPr>
          <p:cNvPr id="43010" name="İçerik Yer Tutucusu 2">
            <a:extLst>
              <a:ext uri="{FF2B5EF4-FFF2-40B4-BE49-F238E27FC236}">
                <a16:creationId xmlns:a16="http://schemas.microsoft.com/office/drawing/2014/main" id="{9CDE0466-1838-86C3-4840-B09CA917B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0808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tr-TR" altLang="tr-TR"/>
              <a:t>Aborta sebep olan haplotipler</a:t>
            </a:r>
          </a:p>
          <a:p>
            <a:pPr marL="0" indent="0"/>
            <a:r>
              <a:rPr lang="tr-TR" altLang="tr-TR"/>
              <a:t>Holştayn (HH1, HH2, HH3, HH4, HH5), </a:t>
            </a:r>
          </a:p>
          <a:p>
            <a:pPr marL="0" indent="0"/>
            <a:r>
              <a:rPr lang="tr-TR" altLang="tr-TR"/>
              <a:t>Jersey (JH1), </a:t>
            </a:r>
          </a:p>
          <a:p>
            <a:pPr marL="0" indent="0"/>
            <a:r>
              <a:rPr lang="tr-TR" altLang="tr-TR"/>
              <a:t>Brown Swiss (BH1 and BH2)</a:t>
            </a:r>
          </a:p>
          <a:p>
            <a:pPr marL="0" indent="0"/>
            <a:r>
              <a:rPr lang="tr-TR" altLang="tr-TR"/>
              <a:t>Ayshire (AH1).</a:t>
            </a:r>
          </a:p>
          <a:p>
            <a:pPr marL="0" indent="0">
              <a:buNone/>
            </a:pPr>
            <a:r>
              <a:rPr lang="tr-TR" altLang="tr-TR"/>
              <a:t>Çekinik kalıtım gösterirler.</a:t>
            </a:r>
          </a:p>
          <a:p>
            <a:pPr marL="0" indent="0">
              <a:buNone/>
            </a:pPr>
            <a:r>
              <a:rPr lang="tr-TR" altLang="tr-TR"/>
              <a:t>Birbirlerinden bağımsız olarak yalnızca kendi lokuslarında homozigot oldukları durumlarda embriyonel ölüme sebep olurlar. </a:t>
            </a:r>
          </a:p>
        </p:txBody>
      </p:sp>
      <p:pic>
        <p:nvPicPr>
          <p:cNvPr id="43011" name="Resim 3">
            <a:extLst>
              <a:ext uri="{FF2B5EF4-FFF2-40B4-BE49-F238E27FC236}">
                <a16:creationId xmlns:a16="http://schemas.microsoft.com/office/drawing/2014/main" id="{05932A8A-6E19-85B6-A103-094EA617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1" y="5421314"/>
            <a:ext cx="12493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Unvan 1">
            <a:extLst>
              <a:ext uri="{FF2B5EF4-FFF2-40B4-BE49-F238E27FC236}">
                <a16:creationId xmlns:a16="http://schemas.microsoft.com/office/drawing/2014/main" id="{BDF52770-FDE8-0695-A6BD-32A2C630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4034" name="İçerik Yer Tutucusu 2">
            <a:extLst>
              <a:ext uri="{FF2B5EF4-FFF2-40B4-BE49-F238E27FC236}">
                <a16:creationId xmlns:a16="http://schemas.microsoft.com/office/drawing/2014/main" id="{30BC7472-F75E-1136-1C29-D1EC7E805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44035" name="Picture 2" descr="cvm cattle ile ilgili görsel sonucu">
            <a:extLst>
              <a:ext uri="{FF2B5EF4-FFF2-40B4-BE49-F238E27FC236}">
                <a16:creationId xmlns:a16="http://schemas.microsoft.com/office/drawing/2014/main" id="{0B01DF4F-6AA5-E76E-F12A-17C47025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776413"/>
            <a:ext cx="5715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B415D3DA-D032-706B-9821-D855DB599D34}"/>
              </a:ext>
            </a:extLst>
          </p:cNvPr>
          <p:cNvSpPr txBox="1">
            <a:spLocks/>
          </p:cNvSpPr>
          <p:nvPr/>
        </p:nvSpPr>
        <p:spPr bwMode="auto">
          <a:xfrm>
            <a:off x="2058988" y="322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652463" indent="-5715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Peki ne yapılmalı?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İçerik Yer Tutucusu 2">
            <a:extLst>
              <a:ext uri="{FF2B5EF4-FFF2-40B4-BE49-F238E27FC236}">
                <a16:creationId xmlns:a16="http://schemas.microsoft.com/office/drawing/2014/main" id="{0739EC51-CBAA-B7D0-CF53-3887D694A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650" y="2247901"/>
            <a:ext cx="8128000" cy="4525963"/>
          </a:xfrm>
        </p:spPr>
        <p:txBody>
          <a:bodyPr/>
          <a:lstStyle/>
          <a:p>
            <a:r>
              <a:rPr lang="tr-TR" altLang="tr-TR" sz="2900"/>
              <a:t>Dış muayene, otopsi bulguları, pedigri bilgileri vb. kayıt altına alınarak </a:t>
            </a:r>
            <a:r>
              <a:rPr lang="tr-TR" altLang="tr-TR" sz="2900" b="1"/>
              <a:t>raporlanmalı</a:t>
            </a:r>
            <a:r>
              <a:rPr lang="tr-TR" altLang="tr-TR" sz="2900"/>
              <a:t> hatta doku, kan gibi örnekler genetik </a:t>
            </a:r>
            <a:r>
              <a:rPr lang="tr-TR" altLang="tr-TR" sz="2900" b="1"/>
              <a:t>laboratuarına</a:t>
            </a:r>
            <a:r>
              <a:rPr lang="tr-TR" altLang="tr-TR" sz="2900"/>
              <a:t> </a:t>
            </a:r>
            <a:r>
              <a:rPr lang="tr-TR" altLang="tr-TR" sz="2900" b="1"/>
              <a:t>gönderilmelidir</a:t>
            </a:r>
            <a:r>
              <a:rPr lang="tr-TR" altLang="tr-TR" sz="2900"/>
              <a:t>.</a:t>
            </a:r>
          </a:p>
          <a:p>
            <a:r>
              <a:rPr lang="tr-TR" altLang="tr-TR" sz="2900"/>
              <a:t>Genetik testlerle ırka özgü </a:t>
            </a:r>
            <a:r>
              <a:rPr lang="tr-TR" altLang="tr-TR" sz="2900" b="1"/>
              <a:t>kalıtsal hastalık varlığı </a:t>
            </a:r>
            <a:r>
              <a:rPr lang="tr-TR" altLang="tr-TR" sz="2900"/>
              <a:t>araştırılmalıdır.</a:t>
            </a:r>
          </a:p>
        </p:txBody>
      </p:sp>
      <p:pic>
        <p:nvPicPr>
          <p:cNvPr id="45058" name="Picture 2" descr="you1.jpg">
            <a:extLst>
              <a:ext uri="{FF2B5EF4-FFF2-40B4-BE49-F238E27FC236}">
                <a16:creationId xmlns:a16="http://schemas.microsoft.com/office/drawing/2014/main" id="{C557D6D4-07F5-F99B-CA58-1D329E1F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4" y="268288"/>
            <a:ext cx="25177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5AF12AD0-A8F6-A4B0-A415-CD939BD2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3" y="2112963"/>
            <a:ext cx="5686864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3000" dirty="0"/>
              <a:t>Sığırlarda </a:t>
            </a:r>
            <a:r>
              <a:rPr lang="tr-TR" altLang="tr-TR" sz="3000" dirty="0" err="1"/>
              <a:t>evciltme</a:t>
            </a:r>
            <a:r>
              <a:rPr lang="tr-TR" altLang="tr-TR" sz="3000" dirty="0"/>
              <a:t> günümüzden 11.000-15.000 yıl önceye tarihlenmesine rağmen, son 200-300 yılda hız kazanan ıslah çalışmaları sonucu bugün Dünya üzerinde 800</a:t>
            </a:r>
            <a:r>
              <a:rPr lang="tr-TR" altLang="en-US" sz="3000" dirty="0"/>
              <a:t>’</a:t>
            </a:r>
            <a:r>
              <a:rPr lang="tr-TR" altLang="tr-TR" sz="3000" dirty="0"/>
              <a:t>den fazla sığır ırkı bulunmaktadır.</a:t>
            </a:r>
          </a:p>
        </p:txBody>
      </p:sp>
      <p:pic>
        <p:nvPicPr>
          <p:cNvPr id="16386" name="Picture 3" descr="sığır ırkları.jpg">
            <a:extLst>
              <a:ext uri="{FF2B5EF4-FFF2-40B4-BE49-F238E27FC236}">
                <a16:creationId xmlns:a16="http://schemas.microsoft.com/office/drawing/2014/main" id="{75DA9854-8896-3AFF-59CD-12DC4AD0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588"/>
            <a:ext cx="4645025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>
            <a:extLst>
              <a:ext uri="{FF2B5EF4-FFF2-40B4-BE49-F238E27FC236}">
                <a16:creationId xmlns:a16="http://schemas.microsoft.com/office/drawing/2014/main" id="{9C7BE058-5B0A-D45A-4745-DA73A6BB4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93663"/>
            <a:ext cx="254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490EA032-9F64-6701-67C5-C6A350BDF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88"/>
            <a:ext cx="207645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İçerik Yer Tutucusu 2">
            <a:extLst>
              <a:ext uri="{FF2B5EF4-FFF2-40B4-BE49-F238E27FC236}">
                <a16:creationId xmlns:a16="http://schemas.microsoft.com/office/drawing/2014/main" id="{C9667017-D83A-B564-992C-7CD2CB87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0" y="469900"/>
            <a:ext cx="8229600" cy="3811588"/>
          </a:xfrm>
        </p:spPr>
        <p:txBody>
          <a:bodyPr/>
          <a:lstStyle/>
          <a:p>
            <a:r>
              <a:rPr lang="tr-TR" altLang="tr-TR" sz="2400"/>
              <a:t>İthal edilen sperma/boğa için bazı hastalıklar açısından DNA testi istenilmekte, ancak buzağı kayıplarına hatta infertiliteye neden olan diğer kalıtsal hastalıklar gözden kaçmaktadır.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11A4B0-75CC-4797-42AF-C1196B4B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444" r="28000" b="31111"/>
          <a:stretch>
            <a:fillRect/>
          </a:stretch>
        </p:blipFill>
        <p:spPr bwMode="auto">
          <a:xfrm>
            <a:off x="4818063" y="1785939"/>
            <a:ext cx="5637212" cy="25114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D6E21B63-40BB-F22B-C6B2-155A2F551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9" y="3160714"/>
            <a:ext cx="5513387" cy="636587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tr-T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6084" name="Resim 6">
            <a:extLst>
              <a:ext uri="{FF2B5EF4-FFF2-40B4-BE49-F238E27FC236}">
                <a16:creationId xmlns:a16="http://schemas.microsoft.com/office/drawing/2014/main" id="{ADB556E9-B6B6-52BC-1A8D-BCDE22D34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22000" r="18875" b="36444"/>
          <a:stretch>
            <a:fillRect/>
          </a:stretch>
        </p:blipFill>
        <p:spPr bwMode="auto">
          <a:xfrm>
            <a:off x="1711326" y="3670300"/>
            <a:ext cx="80311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Dikdörtgen 7">
            <a:extLst>
              <a:ext uri="{FF2B5EF4-FFF2-40B4-BE49-F238E27FC236}">
                <a16:creationId xmlns:a16="http://schemas.microsoft.com/office/drawing/2014/main" id="{DCE521E9-2946-5D53-E205-E5C788578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2057400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tr-TR" sz="1800"/>
              <a:t>TM Tested free of Mule-Foot </a:t>
            </a:r>
            <a:endParaRPr lang="tr-TR" altLang="tr-TR" sz="1800"/>
          </a:p>
          <a:p>
            <a:pPr eaLnBrk="1" hangingPunct="1"/>
            <a:r>
              <a:rPr lang="en-US" altLang="tr-TR" sz="1800"/>
              <a:t>TD Tested free of DUMPS </a:t>
            </a:r>
            <a:endParaRPr lang="tr-TR" altLang="tr-TR" sz="1800"/>
          </a:p>
          <a:p>
            <a:pPr eaLnBrk="1" hangingPunct="1"/>
            <a:r>
              <a:rPr lang="en-US" altLang="tr-TR" sz="1800"/>
              <a:t>TL Tested free of BLAD </a:t>
            </a:r>
            <a:endParaRPr lang="tr-TR" altLang="tr-TR" sz="1800"/>
          </a:p>
          <a:p>
            <a:pPr eaLnBrk="1" hangingPunct="1"/>
            <a:r>
              <a:rPr lang="en-US" altLang="tr-TR" sz="1800"/>
              <a:t>TR Tested free of Red Hair Color </a:t>
            </a:r>
            <a:endParaRPr lang="tr-TR" altLang="tr-TR" sz="1800"/>
          </a:p>
          <a:p>
            <a:pPr eaLnBrk="1" hangingPunct="1"/>
            <a:r>
              <a:rPr lang="en-US" altLang="tr-TR" sz="1800"/>
              <a:t>TV Tested free of Complex Vertebral Malformation </a:t>
            </a:r>
            <a:endParaRPr lang="tr-TR" altLang="tr-TR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92A4292-E8BF-2307-7387-8C032F9C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FD8B2259-6D33-54B5-A836-908E0CC83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900113"/>
            <a:ext cx="10515600" cy="4525962"/>
          </a:xfrm>
        </p:spPr>
        <p:txBody>
          <a:bodyPr/>
          <a:lstStyle/>
          <a:p>
            <a:pPr eaLnBrk="1" hangingPunct="1"/>
            <a:r>
              <a:rPr lang="tr-TR" altLang="tr-TR" dirty="0"/>
              <a:t>Kalıtsal hastalıkların belirlenmesinde moleküler tekniklerden yararlanılmaktadır. PCR, </a:t>
            </a:r>
            <a:r>
              <a:rPr lang="tr-TR" altLang="tr-TR" dirty="0" err="1"/>
              <a:t>mikroarray</a:t>
            </a:r>
            <a:r>
              <a:rPr lang="tr-TR" altLang="tr-TR" dirty="0"/>
              <a:t> temelli </a:t>
            </a:r>
            <a:r>
              <a:rPr lang="tr-TR" altLang="tr-TR" dirty="0" err="1"/>
              <a:t>genomik</a:t>
            </a:r>
            <a:r>
              <a:rPr lang="tr-TR" altLang="tr-TR" dirty="0"/>
              <a:t> seleksiyon vb.</a:t>
            </a:r>
          </a:p>
          <a:p>
            <a:pPr eaLnBrk="1" hangingPunct="1"/>
            <a:r>
              <a:rPr lang="tr-TR" altLang="tr-TR" dirty="0"/>
              <a:t>Bu sayede bazı ülkelerde genetik temelli buzağı kayıpları ciddi oranda azaltılmıştır. </a:t>
            </a:r>
          </a:p>
          <a:p>
            <a:pPr eaLnBrk="1" hangingPunct="1"/>
            <a:endParaRPr lang="tr-TR" altLang="tr-TR" dirty="0"/>
          </a:p>
          <a:p>
            <a:pPr eaLnBrk="1" hangingPunct="1"/>
            <a:endParaRPr lang="en-US" alt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803DC41-382F-6F64-5651-7A0221753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30769" r="22874" b="28572"/>
          <a:stretch/>
        </p:blipFill>
        <p:spPr bwMode="auto">
          <a:xfrm>
            <a:off x="2518546" y="3645059"/>
            <a:ext cx="7384639" cy="302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Unvan 1">
            <a:extLst>
              <a:ext uri="{FF2B5EF4-FFF2-40B4-BE49-F238E27FC236}">
                <a16:creationId xmlns:a16="http://schemas.microsoft.com/office/drawing/2014/main" id="{DEC1C823-8E5D-DC75-F81D-209A7518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8130" name="İçerik Yer Tutucusu 2">
            <a:extLst>
              <a:ext uri="{FF2B5EF4-FFF2-40B4-BE49-F238E27FC236}">
                <a16:creationId xmlns:a16="http://schemas.microsoft.com/office/drawing/2014/main" id="{90B9FE7F-F8D2-3F83-9527-F7879117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325" y="962026"/>
            <a:ext cx="7753350" cy="2754313"/>
          </a:xfrm>
        </p:spPr>
        <p:txBody>
          <a:bodyPr/>
          <a:lstStyle/>
          <a:p>
            <a:pPr marL="0" indent="0">
              <a:buNone/>
            </a:pPr>
            <a:r>
              <a:rPr lang="tr-TR" altLang="tr-TR"/>
              <a:t>genetik test yapılan ve kontrollü eşleştirilen 20 nesil sonunda embriyo kaybında ciddi oranda azalma…</a:t>
            </a:r>
          </a:p>
        </p:txBody>
      </p:sp>
      <p:pic>
        <p:nvPicPr>
          <p:cNvPr id="48131" name="Resim 5">
            <a:extLst>
              <a:ext uri="{FF2B5EF4-FFF2-40B4-BE49-F238E27FC236}">
                <a16:creationId xmlns:a16="http://schemas.microsoft.com/office/drawing/2014/main" id="{2740D705-7BF4-9733-94B6-EB6D2E36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058989"/>
            <a:ext cx="53895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>
            <a:extLst>
              <a:ext uri="{FF2B5EF4-FFF2-40B4-BE49-F238E27FC236}">
                <a16:creationId xmlns:a16="http://schemas.microsoft.com/office/drawing/2014/main" id="{E8DBAE0E-B8F5-7CCC-FAAD-486EC154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721" y="810829"/>
            <a:ext cx="3067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İçerik Yer Tutucusu 2">
            <a:extLst>
              <a:ext uri="{FF2B5EF4-FFF2-40B4-BE49-F238E27FC236}">
                <a16:creationId xmlns:a16="http://schemas.microsoft.com/office/drawing/2014/main" id="{72800452-4243-711C-0E27-40CD9809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02" y="2602332"/>
            <a:ext cx="9603171" cy="4525962"/>
          </a:xfrm>
        </p:spPr>
        <p:txBody>
          <a:bodyPr/>
          <a:lstStyle/>
          <a:p>
            <a:r>
              <a:rPr lang="tr-TR" altLang="tr-TR" dirty="0"/>
              <a:t>1962 yılında doğan ve </a:t>
            </a:r>
            <a:r>
              <a:rPr lang="tr-TR" altLang="tr-TR" dirty="0" err="1"/>
              <a:t>Holştayn</a:t>
            </a:r>
            <a:r>
              <a:rPr lang="tr-TR" altLang="tr-TR" dirty="0"/>
              <a:t> gen havuzunun %14</a:t>
            </a:r>
            <a:r>
              <a:rPr lang="tr-TR" altLang="en-US" dirty="0"/>
              <a:t>’</a:t>
            </a:r>
            <a:r>
              <a:rPr lang="tr-TR" altLang="tr-TR" dirty="0"/>
              <a:t>ünü katkı sağlamış olan </a:t>
            </a:r>
            <a:r>
              <a:rPr lang="tr-TR" altLang="tr-TR" dirty="0" err="1"/>
              <a:t>Chief</a:t>
            </a:r>
            <a:r>
              <a:rPr lang="tr-TR" altLang="tr-TR" dirty="0"/>
              <a:t> adlı boğanın </a:t>
            </a:r>
            <a:r>
              <a:rPr lang="tr-TR" altLang="tr-TR" dirty="0" err="1"/>
              <a:t>infertiliteye</a:t>
            </a:r>
            <a:r>
              <a:rPr lang="tr-TR" altLang="tr-TR" dirty="0"/>
              <a:t> neden olan HH1 </a:t>
            </a:r>
            <a:r>
              <a:rPr lang="tr-TR" altLang="tr-TR" dirty="0" err="1"/>
              <a:t>haplotipi</a:t>
            </a:r>
            <a:r>
              <a:rPr lang="tr-TR" altLang="tr-TR" dirty="0"/>
              <a:t> taşıyıcısı olduğu belirlendiğinde, geriye dönük bir hesapla </a:t>
            </a:r>
          </a:p>
          <a:p>
            <a:r>
              <a:rPr lang="tr-TR" altLang="tr-TR" b="1" dirty="0"/>
              <a:t>süt veriminde 25 milyar$ </a:t>
            </a:r>
            <a:r>
              <a:rPr lang="tr-TR" altLang="tr-TR" b="1" dirty="0" err="1"/>
              <a:t>lık</a:t>
            </a:r>
            <a:r>
              <a:rPr lang="tr-TR" altLang="tr-TR" b="1" dirty="0"/>
              <a:t> artışa neden olurken yaydığı HH1 kaynaklı </a:t>
            </a:r>
            <a:r>
              <a:rPr lang="tr-TR" altLang="tr-TR" b="1" dirty="0" err="1"/>
              <a:t>abortlar</a:t>
            </a:r>
            <a:r>
              <a:rPr lang="tr-TR" altLang="tr-TR" b="1" dirty="0"/>
              <a:t> ile de  400 </a:t>
            </a:r>
            <a:r>
              <a:rPr lang="tr-TR" altLang="tr-TR" b="1" dirty="0" err="1"/>
              <a:t>milyon$lık</a:t>
            </a:r>
            <a:r>
              <a:rPr lang="tr-TR" altLang="tr-TR" b="1" dirty="0"/>
              <a:t> ekonomik kayba </a:t>
            </a:r>
            <a:r>
              <a:rPr lang="tr-TR" altLang="tr-TR" dirty="0"/>
              <a:t>neden olmuştur.</a:t>
            </a:r>
          </a:p>
        </p:txBody>
      </p:sp>
      <p:sp>
        <p:nvSpPr>
          <p:cNvPr id="49155" name="Title 5">
            <a:extLst>
              <a:ext uri="{FF2B5EF4-FFF2-40B4-BE49-F238E27FC236}">
                <a16:creationId xmlns:a16="http://schemas.microsoft.com/office/drawing/2014/main" id="{E6562604-4620-A640-CC00-7EA760A5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60001"/>
            <a:ext cx="8229600" cy="1532687"/>
          </a:xfrm>
        </p:spPr>
        <p:txBody>
          <a:bodyPr>
            <a:spAutoFit/>
          </a:bodyPr>
          <a:lstStyle/>
          <a:p>
            <a:r>
              <a:rPr lang="tr-TR" altLang="tr-TR" sz="3000" dirty="0"/>
              <a:t>Kalıtsal hastalık belirlendiğinde </a:t>
            </a:r>
            <a:r>
              <a:rPr lang="tr-TR" altLang="tr-TR" sz="3000" b="1" dirty="0"/>
              <a:t>damızlıktan çıkartılmalı ya da programlı eşleştirme </a:t>
            </a:r>
            <a:r>
              <a:rPr lang="tr-TR" altLang="tr-TR" sz="3000" dirty="0"/>
              <a:t>yapılmalı.</a:t>
            </a:r>
            <a:br>
              <a:rPr lang="tr-TR" altLang="tr-TR" sz="3000" dirty="0"/>
            </a:br>
            <a:endParaRPr lang="tr-TR" alt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CED4EB7-9C1D-FB53-B27E-A993F61D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50178" name="İçerik Yer Tutucusu 1">
            <a:extLst>
              <a:ext uri="{FF2B5EF4-FFF2-40B4-BE49-F238E27FC236}">
                <a16:creationId xmlns:a16="http://schemas.microsoft.com/office/drawing/2014/main" id="{6D7EAF45-EAA2-6FD3-15DA-218E204A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761"/>
            <a:ext cx="10515600" cy="4351338"/>
          </a:xfrm>
        </p:spPr>
        <p:txBody>
          <a:bodyPr/>
          <a:lstStyle/>
          <a:p>
            <a:r>
              <a:rPr lang="tr-TR" altLang="tr-TR" dirty="0"/>
              <a:t>A. Ü. Veteriner Fakültesi’nde yapılan DNA testleri</a:t>
            </a:r>
          </a:p>
          <a:p>
            <a:endParaRPr lang="tr-TR" altLang="tr-TR" dirty="0"/>
          </a:p>
        </p:txBody>
      </p:sp>
      <p:pic>
        <p:nvPicPr>
          <p:cNvPr id="50179" name="Resim 3">
            <a:extLst>
              <a:ext uri="{FF2B5EF4-FFF2-40B4-BE49-F238E27FC236}">
                <a16:creationId xmlns:a16="http://schemas.microsoft.com/office/drawing/2014/main" id="{E81BE5E4-3E06-A305-8ABA-FF81D1539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6"/>
          <a:stretch>
            <a:fillRect/>
          </a:stretch>
        </p:blipFill>
        <p:spPr bwMode="auto">
          <a:xfrm>
            <a:off x="1397876" y="1385063"/>
            <a:ext cx="7556938" cy="54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1981201" y="1882775"/>
            <a:ext cx="84359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b="1"/>
              <a:t>SCID 🡪 Severe combined immunodeficiency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b="1"/>
              <a:t>LFS 🡪 Lavender Foal syndrome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b="1"/>
              <a:t>PSSM-1 🡪 Polysaccharide storage myopathy tip 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b="1"/>
              <a:t>GBED 🡪 Glycogen Branching Enzyme Deficiency 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2133600" y="427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Atlarda Görülen Bazı Kalıtsal Hastalıklar</a:t>
            </a:r>
            <a:endParaRPr/>
          </a:p>
        </p:txBody>
      </p:sp>
      <p:pic>
        <p:nvPicPr>
          <p:cNvPr id="149" name="Google Shape;149;p8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SCID,</a:t>
            </a:r>
            <a:b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Şiddetli Kombine İmmun Yetmezlik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Irk: Arap atları ve melezleri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Populasyonda görülme sıklığı: %6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Görüldüğü dönem: 4-6 aylık yaş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Kalıtım şekli: Otozomal resesif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Mutasyon: DNA-protein kinas catalytic subunit geninde meydana gelen 5 bazlık bir delesyon.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7" name="Google Shape;157;p9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tr-TR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SCID</a:t>
            </a:r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Klinik belirtiler: Doğan tayların </a:t>
            </a:r>
            <a:r>
              <a:rPr lang="tr-TR" b="1"/>
              <a:t>bağışıklık sistemi çok zayıftır</a:t>
            </a:r>
            <a:r>
              <a:rPr lang="tr-TR"/>
              <a:t>. Bu nedenle fırsatçı enfeksiyonlar (pneumoni vb) sonucu ölüm görülür.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Tanı: PCR+Fragment analizi ile yapılabilmektedir.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 K3 EDTA’lı tüpe alınmış Kan ya da kas ve köklü kıl örneği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5" name="Google Shape;165;p10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2279650" y="4292601"/>
            <a:ext cx="8388350" cy="244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PCR+Fragment analizi ile SCID hastalığına neden olan mutasyon taranmıştır.</a:t>
            </a:r>
            <a:endParaRPr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l="49611" t="28239" r="27708" b="52440"/>
          <a:stretch/>
        </p:blipFill>
        <p:spPr>
          <a:xfrm>
            <a:off x="2424114" y="3068638"/>
            <a:ext cx="3455987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 l="24484" t="21440" r="25903" b="50000"/>
          <a:stretch/>
        </p:blipFill>
        <p:spPr>
          <a:xfrm>
            <a:off x="1973264" y="188914"/>
            <a:ext cx="8226425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tr-TR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SCID</a:t>
            </a:r>
            <a:endParaRPr/>
          </a:p>
        </p:txBody>
      </p:sp>
      <p:pic>
        <p:nvPicPr>
          <p:cNvPr id="175" name="Google Shape;175;p11" descr="https://encrypted-tbn3.gstatic.com/images?q=tbn:ANd9GcStvVucJF97EpfSIGrYncoJ91wf1I_OYUFlmfkOET03y-GQC7tV4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1919288" y="836613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Fragment analizinde gen bölgeleri floresan işaretli primerler ile yükseltgenir.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Örnekler </a:t>
            </a:r>
            <a:r>
              <a:rPr lang="tr-TR" b="1"/>
              <a:t>boy/ağırlıklarına </a:t>
            </a:r>
            <a:r>
              <a:rPr lang="tr-TR"/>
              <a:t>göre poliakrilamid jel içinde elektrik akımı ile göç ederler.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81" name="Google Shape;181;p12" descr="data:image/jpeg;base64,/9j/4AAQSkZJRgABAQAAAQABAAD/2wCEAAkGBhQSEBQUEhQVFRQWFRcXFxgVFxQXGBUUGBgVGhQVFhUXHCYfGBkkGRcYIC8gIycpLy0tFSAxNTAqNSYrLCkBCQoKDgwOGg8PGiwkHyUqNSwtLCwsKSwsLCwsLCksLCwsLCwpLCkpLCwsLCwpLCksKSksLCwsKSwsLCwsLCwpLP/AABEIARYAtQMBIgACEQEDEQH/xAAbAAABBQEBAAAAAAAAAAAAAAAAAgQFBgcDAf/EAEYQAAIBAgMEBgcGBAMGBwAAAAECAwARBBIhBQYxQRMiUWFxgTJCUnKRobEHFCNigsEzktHhU7LwFSQ0Q3OiFjVUY4OUw//EABsBAAIDAQEBAAAAAAAAAAAAAAQFAAMGAQIH/8QALxEAAgEDAwIFBAICAwEAAAAAAAECAwQREiExBUETI1FhgSIyM3EUQpGhFiRSBv/aAAwDAQACEQMRAD8A0RuPmf3rwV63HzP715ThcGfZ7RRRXo4eUUV7UIeUUUVCBRRei9Qh7XlF6L1CBQaKKhAoor2oQ8oooqECivaKhDyivaKhDyvaKKhD1hqfE/vXlqW3E+J+pry1eFwenyJtRalWotXomBNFKtRaoTAm1eUq1GWoQTRSrVGbybZGEw7SkZiCFUcLsxsoNtbczbkK5KSiss7GLk8Ic43HRwoXldUQesxAHC9h2nQ6DsqFx2/eGRQULTMb2SMEMMuW+cPYxjraFhY1QNvLi9HxKS/iuzKHuRwNl6PM1sobTMAQCKZR7Mndc7FVU6XlkVbj56Uoq38k8RQ/tukKcdUn/gt7faPN0ukEXRkMQDIwkFuAJAYE21IC6Xtc1N7B37hxBVHDQStfKknBgOaPoDfkCAe6sl6NuQVvccMfhpXXD4jMMpPUIK6j0b8bAjRh3ih4X9WLzLdBVXpVJx+nZm9UVD7pY55sHG8gs3WW9/SCEoHIubMcuoJ41MU+hJSSaMtODhJxfY8r2iivR5Ciii1QgUUWotXTgUUWorhDqw1Pj/WvLUthqfGvLVWi1rcTai1KtRaukwJtRalWoqEwItRal0WqZJgRamu00iCB58oSNlku/BWX0W8bmwFjqRYE2rjh3fE9ZGMeHBIDJ/EntoWRj/DivcBh1mtcFRYtHybCkmxrpCFVIFjOaV5G68gYmXJmzOwHVViQBZrG5Ngal5HOiKyw6nZSaUpPCIrbGz2x0qO2eKFFsq2Ala5uztxEV7Lpq2nq15Bh8JCQqiMuNP8AFk5+8/yq8YTcaHQzs+IPY5yx+UKWW3vZj3043h3aSbAT4aIrhlkTLmQBQnA3IW2mlj3Gls6UqktU2OIV1SgqcOEUzE7HbEKVODncdpjSEjvVpmRge8Csx/2XJLiFhTL07M8TKWQWkTMC+h5BDe1zppfStrwW2VSLD4HCyGWTIsP3ki8amOO7Nfg8mVDZASAQMxHOsQ4dOhlsvTYWGaSB3kjVZI3jNmeVRo6Em5mWxF7so1YcdJRWVuWQuJNOL78fssuxtkrhoEhQsVQHVjcm5JJJ8TT6obYWLYO0DsWsueJmN2Md8rIzcWKMV6x1KuOJBqbtTyjUU4JxMzWpyhNqXIi1FqXXlquyVYE2otSrUWqEwJtRlpVqLVMnMCbV5S7UVMkwdWGtFqWwpNqrTLmtxNFKtRau5OYE0WpdFqmTmBFq5YuDPG6g2zIy37MwIv8AOu9qa7V2iuHhkmk9GNSxA4m3BR3k2A8a8trG56it9iP2btGQvHhhGEaJEMx0ZVQDLGqW0u5U2vqFQkjUCpLHbJSUqxLK6iyyRsyOoPEBlINudjpTLdPAukBeXWaZzJKfzkAZR+VQAg7kHbU3WaqNKb0mnpp6VqIXF4Z4oy743F5F5BoyTc2CgiIsWJIAANySKVh9gRuA06SO3ZiJmmt4rcxg9wB8TXfbuDaSL8MgOjxyLfUFo2DAHuNrf6tUPNvDPDIGxCxpCSVNs56M6ZWdz6rG4vYBerc61NcmuTuhJ8E1tLZ+ZFMWVZY2V4jawDLwU29QglTbk3baneA3mw8iMshSCQX6SKUqrKT6V76Op9oXBHmKj5t44Ej6R5FVALkki1u43sait25jikXpoTkRL/jJ1s7yOyqC2pyxZATwu/dXunUlBM8VKakN9h7H6SVyjsIIekjw8qMbsHZSpUnRkjVQmt1Y9tr1ObKxLPH1wBIjPG9tBnRipIHIG2YDkGpG8rNFhHki0aAdMAPWEWsiHtzR5h427KXseEiPMSCZWaYkcPxDmAB5gKVF+6j7GUnJ+guv4xSXqPLUWpVqKbCnAm1FqVai1cJgRai1LtXldyTAm1FKoqZOHZh/rzry1LI1ry1VJlrQm1FqVai1dyTAi1FqXai1TJMCLVVt8pM82Dw3qvI08g7Y8OAVU9xlZP5atlqpu2//ADiK/wD6F8v/ANhM3ytQ9zJqm8BNrBSqpMtIRxEBGVzhRbMCRfjqAQfnUfu7tF5DMsrgyo9iqrlURkXiZASWIYXuSTqjDS1S8Ruo8BUBt7Yz5xPh36OZQQGtmUqTcxyr60ZIv2qdQRzQRw+TQMsQrjisKJBZh9PPy7qrcG/ax9XGxPh24ZwDLA3esqDqjucCpODe/BOLri8OR/1UH1NTQ0c1IbYbcjCpIJBDFmBuCI0BB7bgaHwtU6QAOQA7dB59lQeK38wSaDEJI/JILzOT3LGDTcCfHaPGcNheaPbppxxyuFuI4zzS5LcCQND6w/7HMrsP02tHicFJIPR6OUMG9WyNmB7ragjQgg8657oOTs/B5uP3aG/8g/tTDfeULhvusNhNiyYh2iMgCeVu5Y9L9pAqVi3eVUVUmxUYVQoAmJAAAAGWQMugA5UXbVo0d33A7mhKtsuxI0WqKfCYyPWOWPED2J06Jz4TQjLfxSlbP3hR5OhkR4J7X6KXKC45mJ1usw71PiBTOncQqcMVVLadPlEnailWotRGQfAmi1KtRapkmBFqKXaipk7g6kUWpRoqstaE2otXtJkcKCWIAAuSSAAOZJPAVMnMBamm0tqw4dM80ixqTYZjqx7EUaue5QTUG28U2MJXZ4Ai1DYuZSY+8YeLjMfzGy+NPtl7sxQv0rZpsQeM8xzyeC6WjX8qACg6t3GGy5DKVpKfIhNp4if+BD0MZ/5uKBDEdseGU5vOQr7pqE3t2U8PQ43PLO8DESg5dcPILSZI1AC5SFe2pNuNXauc8WZSvaKXTuZze4yp20IcEbsjayNGpDAqRdWB0ZTwNSmccbj4isb2jtGTB46dMKVWJSmaFgTGZGQM5WxvGdV9HTuqe2Pva00ZZsLMAGZC0WWZbra/Ah+fsn61KlrUhFTxsz1CvCcnHO6L3Ps5XF1OUkaEar424EeFQE25hdrucKR2nCKW+LSH6VCgw3JhfF4Vjx6JMRGpPaYmQxk/pFPW2bijo20cVl7FTDo1vfVL1Wtu+CxpvsS88uHwCKts8z/w41CCSVvyooCqo5sdANTXSXeUxxpnjLzsLCOLgz8wrN6KC+rNYAa9gqK2dsWKAsUBLt6ckjNJI/vSNqR3aDup8TYEk2CglidAqjVmYnQADma8trJ60+pRNjbXlk2qk2IOrv0DKPQiRiVSNAeQkA14tmJNa7HKG9EhrccpBt42vVE2JuOs7yTYhSIJJC8cJurSKTcPNzC31CaaEZuwWSXczBMNcLAOwpGsbDwaPKR8aLu50ZNaNttwS3jUinq9SZpptXZUeIj6OZcy3uNbFGHB0Yao45MNfpUb/wCHJI9cNi54+xJj95j8LSfiAdwcUDa+Jh/4nD50/wAXCEyADtfDtaRf056FUe8WEN7YZy2dtKTDzLhcW2cPcYbEHTprC/Qy20E4HPg41GtxVitUVPHh9oYZlDiSJtMyHrJIpupB4xyKddQCDXDdna0jM+FxJH3mC12tYTwn+HiFHfazDkwPbTW1uNX0y5FN1b6PqjwTlqLUq1FqPyA4E2opVqKmSHYivLUsivLVVktaGm0doRwRPLM4SNBdmPAD9yeAHM1VotnybSIkxatHhAQ0WFOhlF+rJircbnURcBzvS4F/2jiOmfXB4dyMOvq4idCQ+JYc0Ugqg7QTVptS25ud9MRlb222qQlEAAAAAAsANAAOAAHK30pVFFLsjHAUWrlicSEAJ4FkXzdgg8rsKZ7wbQ6DCTzc44nYe8FOX52rsVl4ON4RkmLAxEk817dJPK49zOVQfyIKt+5eCZNn4clT10Mt7cTKzP8ARhVNePo8MRzSEjzCHX41sGwYcmEw6jgsEQHlGorQdW8ulTp+wm6a9VSc/ciwD2H4Gu0eBdvV+OlTtqKzo7yR8OyR65v3DhXDaeGVpcPEwAiJeRhwDNEFMat2jMc9v/bHZUvTLbGzRPC0ZJUkHKw4oxBAYfHUcwSOdeo8nmXA8vXObFIlszKt7kXIFwOJ15C4+NV3Fb0thmP3wCEN0eViwMZI0xCxvfstIM1iQSLXBrptnaWFMkTSOsuTMY4UVZDI7C2cL6wC3tewFySeFenB9zzqXYd4/e3DRrpKjsdFRHRizHQDQ2UX5mwFSkL5lB7R8+fzqk4rqJNMY44wxRmjUIR0SkB1cgWZihYm2nVUC9rmZ3NxJyTQEk/d53iUnj0dkaME87K4W/cK41tk6PsfsFXfpY2MM9v4sdgWA4LKp6sq9zcORFQO3RMxjcKqY/D5nhKk9FjI7XmgUnUZ0BJjbrKQCMwu1XGuGMwSyoUcXBsdNCGBurKfVYHUEcDXqFRxeTzOCksCdj7VjxMEc8Rukihh2jkVbsZWBUjtBp7VO2JnwWOMEluixheSMjQfek/igAej0qASZeTZh2Vc7U9pVFOORFUpuEsCaKVairCvB1IqA30xD/d1hiOWXFSLh0YcUVwTNIO9Ylc+NqsNqr20Vz7SgHKLDTSfrkeKJT/KJPjQ1WWmDYVShqmkPsHhEijSOMBURQqgclUWUfAV2oFApHnI7WwUUUGuEIfeyXLhr3A/GwwBOmpxMPby/wBaVXt9dsdLgkUcMRiiF/Nh4XZ8/gwjTXmJB21L7wTCXE4TCjW8v3iUaEdFhwWAIPIymMVV99sb0uOyj0cPEE7ulls7/BBGP1UxsKPiVox+fgBvKnh05P4IHGJmjccyjDzKkVq+7eIEmDwzj1oIT8Y1/esuFXf7NcZmwfQn0sPI0X/xk54T/I4H6acddpvTGXoLekzWqUS10UXorLGgCi1FF6hCk/aeoKYQEA3xDaEA6dBLfT4fGqtsIR4fGQSBVRGfoZMoCgrLoha3ECQR8eFzU39oOMz4yGIcIYmkb35SFQeORHP6hVdxEAdGU6ZgRccR2Ed4OvlWrsLVVLJqXfJnbyvouk12NH3wwq/csQQALQy35adG/HzqE3OxRDYhzxOJYt4GKC3ysa4bQ3s+97O6BLvjJYzHLGguYyOpPI/JQQGK39IsoFdobI/TRdaCYLnA1KMoCJKBxtlARxxBUHk1ZuUHFOLH0ZasMvSm40r01EYHH5Oq3o/T+1SqSAi4IIqgsK7vit2wCj0jtHD5TzAUSM5HdkB+NWy1VfEL0+1sOg1XCQyTv2dJN+DCD35RI3kKtVqc2q00xRdPMxNqKVaii8gh1NQUwvj2I1y4ZFbuLSyNGPNQx8h21WNwN5naZkxGIJDACNZCSTITwViNNAdL8xVkF1x8620kiilDXGmW8RW36b+dLJ1lVo6kFWklOSZI3qPl2vbhDiHHasYA8s7KT8KkLVzllCAk8B3Ek9gAAuT3DU0vQ3Yxh2/Exy9dXtfJJG6PbtCsOsO9bio/a+9Kx9RbmQ+jGlmlbwT1R+drKO2um1NnTYtCpWOFOKl16SW/JhYhYuzi9xoRyqJj2O8AIUTqSdcuHwssbePQZJP3Fe9KPOobYPG/c3fF4uxzoQ5S7CILcwwKeYY3Gbm7dhFVeNmbM8n8SR2kfudySV8ALKO4U53pxrzOkMscsMY1tJHIgmm1tlLqAyoNbcSWvbqioUbMkXRJWVeQB0HhmBI+NafpFDTF1eW/9CHqdVSaprZIlBTjYe3lwWMSR2CxSgQzXIFtT0UtvyksD+Vz2VAnYrN6cjN4u/0WwpcOwY15DyVfqaa3FF16bg0kLqNRUZqSZrq724M8MTC3uuG/y3qUw+IV1DIbqeB1H1rMN395Z8EAir08I4IzZZYx2JIdGXsVuHANVjX7ToLdaDFg9nRo3/cJLVj63T61OWnS2aWleUprOS4E1X9v7QlgiaWSeOFBoBHEZZHY+iiGRgC7HQAIfgDUJjPtJdtMPhSD7WIdVA7+jjLMfC48arGKnkmkEuIkMri+XTKkYPERxjRey5uSOJoi16XWqS+pYRTcX9KC+l5ZHPhZ5XeWWd+kkOZ8uQWNgFXRbdVQBppoe2kNsdj6UsjdxZrfAEVKUVrYUIQiopGclWnJ5bPd2p0wMl2JGHewly/8th6E4HMDUN3WPq1dP9gMcU/3eUKZIVmUMM0MpDZXLBdQxVo/xENzbXMNKpVTn2ezsm0I4sxMRhnyIeCHNCzBDxCm18vAHhxpPf2EdXjR+UM7S9lp8N/DJafFSw/8Rhpkt68SnEReOeIFgPeUU1TeWN9MOs08nAJFFMDf8zuoVB2ljpWk16fE0m/iQzkZfy54wV/dLYT4eN2mIbETv0kxUkgG1kiQn1EUZR26nnU5al2qN2jt2GEOGdc6IXyZhmI4iwJHZRLkqaApPls6NtaEMymaMMujAuoIPYQTRWMvizLLJI3pOxY2FtSSTpRSx9RlnZATuPYbBmQ5lupB0IuDfXgauu5+3+lxio7u7/dMpZwAWKTFrAgm9lkGp14VWMdDdb66cAPrS9g4KXOMTAVZsPd2iBJkkhNllCJbrECzDXUqBzoC2k29K7nbCrpqo10UUy2dtaOaNXRlIYBgQdCDzU9lOGxSjiw+NWvbY1R1tRai9F6hCG3xwJlwGIRQC3RllB9tOupHYwy6Ht86zSOUMAw4MAw8DqK07e0v9xxPRusbCCQ5m4AZTfwNrgHle9jWYQgZVsLDKLDsFhYVqOhN4kZ/q6WYi6KKK0gjCvK9oqECiiioQKKKKhAqb+z+HNtRDyjw0zH9bxKPo3wqCdwBc1bvsfwhdsXiiNCyQR+7GC0h8MzgfpNL7+Wmlj1DLOOZ59DR6LUu1eWpCNcCbVhO2sRnxMzZs15XIJFiRmIGh4aADyrbNsCT7vJ0IvJlITULZjoDmIIFuPDlWFsrNIcxzMWOY3vc31N+fjSvqEtkgK7fArC8/L96KlEQDQcK8pPqAMijGeFjTvdKJ4MYjkoiAkMzlfQI1y8Tm4cK7y+kfE/U0iqIV3TllG0pf/PUoNSc2WHaOzML0jSYXFrh2c5nQqZIHY8W6PQxseZRhfmDXmB2HJiWy/eoOqLkwLOGHeM0gUHxv4VDYLBtK6oguzHyHaSeyrtiJY9nYcKvWkb4s3Nj+UdnlTahcurmc4pJdy2vbKliEJNyfYgsZj5cE3RyXlA4NHkYleReG4Kt7lxpcWGgbt9o+HU2d8jAA2eOZDY3toU7j8Kip5i7FmJZibknmaru9GGIyTDgOo/crHqN4B9P114tK9OvcKE/pT7ltzbzoUHOO7RM70b1LjYliizlOkVnOV0RlW5yEuAXu2XQC2lyeVRVRGHxZQ9o7DUlDiVbhx7Dx/vX0K0tIW0dMdzDXNzK4lqkdaKKKMBQoooqECiiioQK8ZgBc6CuU+LVe89g/fsqKxmO0LMbKNfD+prjaSyyJNvCPdp45msqek7BIwebtoCe4ce61bXuxiMJg8JDh1mQiNbFteu5JaR+HNiT51Rt19w2GEfHYhbSlQYYzxihNszMPbdeXIW5k26Vhur9VnGsowW2O5seldMhOk5Se+exquDxiSrmjYML2uO3sprJvDh1Yq0qggkEG+hHEcKqW5+1eimyE9SSw8H9U+fD4U6342VlcTLwewb3gND5gfKg/wCdOVDxYLdcoI/gwjX8Kb2fDLAd5MN/jJ8/6Vk+OX/epSEVVZ2yZB1coNgRbtAFP6KV1r+dZYaL63Q6dWONTGSIez60U9ooXxfYE/43D/2/8CpfSPifrRHEWYKoJJNgBxJPZXsnpH3j9auewNjrhYjiJ9Gtpf1F8PaP9q90KDqyx27sf17hUYZ7vhHbA4RNn4cySWMjcbcSeUans7/OqZtDaDTSF3Op+AHIDurvtvbDYiTMdFGir2Dv7z21H1Zc11Ly6f2o8Wtu4+ZU+5hUnu/slcRMI5FDR5WLqeDLa2U9xJ+tRlXncTA5YnlPrmw91f73+FcsqfiVl7bnb6p4dF++xkm927Z2fieiLFom1hc8cp4Rv+ccL+sBfjeomtE3lmXEzS5wGQnLY6goug+l/Os7n2e4xPQYe8hZwiRvfNewJtJzUC5u3AKda3HTetKo5Upr7e/sY6/6RKnGNWL57e53jxzDnfxpwm0+1fhVs2b9lNwDicQ1+aYcBQO7pXBY+QWpuP7Ptnx5c2HDlmCgytJKSxvYdZiOR5UVU61Ri8RTYJDpVRrMngzv/aK9jUHaS9hrRdofZxgZEISFYH9WSAZGU8tB1WHcwrK9vYKXB4gwSxs7AZleMDLJGSQHFzdeFiDexBF+FXWvVaVd6Xsyuv06pS3W6HbbT7F+JpvJjGbnYd2lRxxEp4QkDtdlUfvXEyO2hdR3Qgu385Fh8qMd1BbrcFVtJ87DybEBSBqzt6KqLsx7h+9TWx92iWEuJAuDdIuKofaf2n+Q7zXXc/Zqxw58oDSFjmNmcpfQM3kdOGtT1Ybq3WqtaTpQ2RtOl9HpUkqs92aPsBhNgVU63RkPldfpWdPGVJB4gkHxGh+dXHcDF9WWPsIYeeh+YFQO8+F6PFyDkTmH6tfrel115lCFT4DLTy7idP5IsGtD2fMuNwZVvStlbucDRh8j51ndTe6e1ehnAJ6knVPcfVb9v1UPZVlCemXD2CL6i5w1R5W5EYiBkdkYWZSQfEVzq2787KswnUaGyv4+qf28hVSqm4oujUcS+2rKtTUgoooocILfuxsAAnETCwBJQHTgSc7ft8ai95d4DiHyrcRKer+Y+0f2FO97N4ukJhjPUGjEesRyH5R9arNMbmtGmvBpcd36iy2oyqPxqvPZegUUUUuGYpELEAakkADtJ0A+NaJtOQYXAlV4hAi97HS/1PlVV3PwHSYkE8Ixn8+C/PXyqR39x12SIchnPidF+V/jTW28qhKr3eyFF151xCl2W7KbicQERnPBQT491J+zHDZ8ZNI+rRwi3c0zt0jeNkt4Ejxb7dH+7v3ZT5BlJ+Q+Vdfs1xOXHOv+JA3xjdT9Hb4Ub02mna1Ki54BOp1H/Ipw7Y/2aRtDFdFEz5S2UAkDjluMzd9lubd1ePGk8XWW6OAwzAqeN0bkyngQRYjQ6GmW8kn4Sx8pZUjPu9Z3HmsZHnUnh2uqntAPyFeeDxyM9iwMiyKxcgTPlzszkJ1cozsSSOPE1n/2rgNi8MuotBKTY2NjLGALjlcGtQrKPtKkvtID2MLGP5pJW/YUbYLVXQJePTRZVPuSeyD712/zXruoornPJlVj2A27zyHxtWpliKbM8syaRaN3h/usXu3+LNapCuOCw/RxInsIq/AAH512r5dWlqqSfufTKK004r2Jzc3FZMUo5OCvnxH0qQ3+wtnik7QVPlqPqarOExHRyI/ssG+B1+VX3fKAPhCw1ylXHhwPyNMaHm2s4em4tuPKuoT9djPKKKKUobvc0LY2KGMwZR/SAyN23to37+Iqh4vCtG7I3FSQf2PgRY1I7sbV6CcXPUfqt2C/onyP1qZ362Vos6jsV/D1T8dPMU1qf9m3U/7R5FFP/rXLh/WXBT6KKKVDcVL6R8T9TSaVL6R8T9aTXXycjwFFFdMPAXdUXixCjxJt/U1EsvCI2kssvW5OCyYcyHjISf0roP3PnVM2rjelnkk9pjb3RovyFXneGcYfBFV0uojXz0J/lBrO6aXz0QhRXYVWC8Sc6z78CZEDAgi4III7QdD9arGBxTYTFI+pMEgJ/PEQVY2742PmvdVpphtTZIlsQcrroDa4I45WFxcX7wR8a5028VCTjP7ZbM9dRs3XipQ+6O6LZt7agdIJF9BJYnve4KvmjzA9lpAasGzZLxgcxofKqDuxudjJopI1nhWA3RgyPJYMCT0a9XLxv6Vr8qnNhbcWOY4aWRWkBKhwRlnVRpKliRmt6S36pv6tjTCdNY1ReULIyedMlhotlZPvfs2ebaGKkihkkROhiJQBrMsQYjKDm/5nEAjXyrTsVtKKIgSSKpPBSesfdQXZvIVE7BnVfvkkh6MNi3a8gMdo+jiVGOe1gQhIJqy3qSovxEtyutCNVaGZY2y5wC33fEWXiTE6geb2FWjZf2bz9H94xBRERekWMHO7kDMmYiyqoNjYZibW0qY29t4YiyRXMQNy9iOkYcAoOpQHW/MgDgCauq9bZ3jh/wD86JfUp3CnT4wuxSunxoaKj9TN68oorHM2IVo+xz0+AUHnGUPiLr+1ZxV23BxV45I/ZYMPBhr8x86ZdOkvEcH3Qs6lHNJTXZlKK20PEaHxHGvKk948L0eKlXkWzDwbX6moygakdM3F9mH0p64KS7oK0Dd3GrisKY5NSoyN3i3Vbxt8xWf1Kbu7V6CdWPonqt7p5+RsfjRFnW8Opvw9mDXtHxKeVyt0M8fgzFI0bcVNvEciPEV5V829uuuJZXDZSBYkcxy/eiip9NnqengFh1KGlauTPpfSPifrSaVL6R8T9aTSp8jZcBVi3JwOfEZzwjF/1NoPleq7Wg7o4QQ4TO2ha7n3eXyHzo6wp66uXwtwHqFXRSwuXsQu/WPzSrGDogufeb+31qsUvaW0Q8jyMdWYm3O3LTwqOkx55C3zND3FTxajkX29PwqSiPqQ86jiRUY8hPEk0kVVpLtRacXtnotksIyQ003R5hpZT6dj2lUYedMsBszJsrpDGpWXFDOwKRyKqN0cPRyN/D/GAu+pUEkAmkbeTLs/CDtmjPxSdqtG5WFEkWEVwGWLCRzBSLjpZnc5yDxYBTY8s5rX28dNGK9jIV5ZqyfuL2Ps0IPw3c39L7rEFVre1ip7vL72blwFNtqbk4ieYysYTawj6YlpFQa2LqhF8xY31Oo7K67+b9LhiYomLSgdcJYdHf0c8rXCGxvlUFj+UWNZZid7Wke7EMT7Qhf4GVpG+de50lUjh8HmFR05akXDa2BlwpUTpYPfKyNnUkalbkAhra2I4A9hq+bJx6PgFF9TCRY6eqRWPnbErRrGSMpdGC2XQqb3XKABpe57Ca0PYWuEj9wj5tS+FvGjVlGPdB9StKvSi5dmVsUVFw4ll7x2Gn8GJDePZ/rjWdksM0UXlHWp/crFZMUB7akeY1H0NQFONn4no5Uf2WB8gdflerKE9FSMvcquIa6Uo+xYt/sLaSN/aUqfFTcfIn4VVa0HfXD58LmGuRg3kdD9az6ieoQ01m/UG6dPVRS9NgooooAYF93T24GgyOetHZbnmvqn4aeVFUK/YSPCimcOo1IxUcCmp0yE5OSfIqX0j4n60mlS+kfE/Wk0tY1jwjvgcIZZEQcWYDw7T8Lnyq3b7bYEGG6KPQtZPBbajvNhb9VRe6EFmkmI/hrZffb+g+tQW9+Nzz5b3yDX3m6zfsKa0fJtXN8yFNbzrpQ7R3IMm9eV7S1gY8AaWDPBzoNdmwrDl+9eYWPNIi9rqPiRXqO7SPMtk2Tm+0WXD4QchMgPj0EoHzFdxtDEYfZWGxGGUnpMHDA7hS33cxlrTFQDcWLjsDZSdL1239jJwnVALCWJlF7XKtc68rrmHnUfsDfqXDYFMPHABImcZ5HBQBpHZSEQ3YgMBa68ONat1qdNaZPgyqo1Kj1RXJQMXjBwQg6kkl1JLE3YszNdiTqSdb15gI5GOhLeDOF83DEHwANWAx3JZrO7MzMzBbs7EszHTiSTw8KVS6p1XlQXyMqfTFs5v4OGHw2XUnMx4m1hbsUch8+0mtC3Za+Fj/UP+41RujPYfgau+6v/AAy39pvrVFjUlUrNye+C6+pqFJKPGSkOLE+J+teKbcK6YkWdx+Zv8xrlS2f3MZQ+1Enhp8w7xx/rXa1R+zx1u61SFVcMtW5pGzz94wAB1zRlT4gFfqKzi3bxHGrxuFirxOnstceDD+oPxqrbfwvR4mVeWa48G6w+vyppefXQhUX6FNl5dedJkfRRRSobhRRRUO5FS+kfE/Wk0qX0j4n6052Vgulmjj9phf3Rqfl9a9qOqWld2VuShDU+yLhs3Z3RYAFiFOsr37LEgfCwrPpMNmZmYkliSfEmtE32xvR4cRrxcgfpXU+XAVQaY38tOmkuyFvT46tVWXdiUiA4AClUUUrGoU82Fs8SYqIcDmvcflBNM6n9yIr4sH2UY/Gw/eiLaOqrFe4PdS00pP2Pd+8A6xxrobsTp3Ds86pf3ZvZNX3f+W8sa9iE/E/2qrVffzzXYPYQ8hMYxYA+tpTxIQvAWpVFA5GGAq/7j64U90jftVAq97gn8Bx2SH/KtMemvzvgWdTXk/JTNqRDp5RYfxH5D2jTToV7B8KkdtrbEzf9RqY0DV2m/wBh1HeEX7AFA4UUUVWWlh3IxWXE5eTqR5ixHyvXffzC2mR/bWx8VOnyaoHZmK6OaN/ZcHyvr8r/ABq678YbNhgw9RgfI6H6j4U1o+ZaSj6Cit5V3GXqUCiiilQ3CiiioQVL6TeJ+pq0bhYUGSSQ+qoUfqvc/wDb86KKOskncIX3zat38DPfTFlsUV5IAo8SAxPzHwqBooqq7ea0s+pfaJKjHHoFFFFDBIVa/s/j/ElPYqj5n+lFFG2P54gN/wDgkMt9ZL4th2Io+p/eoGiiq7v80v2W2n4YfoKKKKGCQq8fZ+34Uo/OP8oryimHTvzoXdS/Ays7xi2Lm9/9hUdRRQtf8kv2F2/4o/oKKKKpLgtWkp+Ps/revD88vH5V5RTTp3917CnqnEH7mb0UUUsfI1XAUUUVw6f/2Q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 descr="data:image/jpeg;base64,/9j/4AAQSkZJRgABAQAAAQABAAD/2wCEAAkGBhQSEBQUEhQVFRQWFRcXFxgVFxQXGBUUGBgVGhQVFhUXHCYfGBkkGRcYIC8gIycpLy0tFSAxNTAqNSYrLCkBCQoKDgwOGg8PGiwkHyUqNSwtLCwsKSwsLCwsLCksLCwsLCwpLCkpLCwsLCwpLCksKSksLCwsKSwsLCwsLCwpLP/AABEIARYAtQMBIgACEQEDEQH/xAAbAAABBQEBAAAAAAAAAAAAAAAAAgQFBgcDAf/EAEYQAAIBAgMEBgcGBAMGBwAAAAECAwARBBIhBQYxQRMiUWFxgTJCUnKRobEHFCNigsEzktHhU7LwFSQ0Q3OiFjVUY4OUw//EABsBAAIDAQEBAAAAAAAAAAAAAAQFAAMGAQIH/8QALxEAAgEDAwIFBAICAwEAAAAAAAECAwQREiExBUETI1FhgSIyM3EUQpGhFiRSBv/aAAwDAQACEQMRAD8A0RuPmf3rwV63HzP715ThcGfZ7RRRXo4eUUV7UIeUUUVCBRRei9Qh7XlF6L1CBQaKKhAoor2oQ8oooqECivaKhDyivaKhDyvaKKhD1hqfE/vXlqW3E+J+pry1eFwenyJtRalWotXomBNFKtRaoTAm1eUq1GWoQTRSrVGbybZGEw7SkZiCFUcLsxsoNtbczbkK5KSiss7GLk8Ic43HRwoXldUQesxAHC9h2nQ6DsqFx2/eGRQULTMb2SMEMMuW+cPYxjraFhY1QNvLi9HxKS/iuzKHuRwNl6PM1sobTMAQCKZR7Mndc7FVU6XlkVbj56Uoq38k8RQ/tukKcdUn/gt7faPN0ukEXRkMQDIwkFuAJAYE21IC6Xtc1N7B37hxBVHDQStfKknBgOaPoDfkCAe6sl6NuQVvccMfhpXXD4jMMpPUIK6j0b8bAjRh3ih4X9WLzLdBVXpVJx+nZm9UVD7pY55sHG8gs3WW9/SCEoHIubMcuoJ41MU+hJSSaMtODhJxfY8r2iivR5Ciii1QgUUWotXTgUUWorhDqw1Pj/WvLUthqfGvLVWi1rcTai1KtRaukwJtRalWoqEwItRal0WqZJgRamu00iCB58oSNlku/BWX0W8bmwFjqRYE2rjh3fE9ZGMeHBIDJ/EntoWRj/DivcBh1mtcFRYtHybCkmxrpCFVIFjOaV5G68gYmXJmzOwHVViQBZrG5Ngal5HOiKyw6nZSaUpPCIrbGz2x0qO2eKFFsq2Ala5uztxEV7Lpq2nq15Bh8JCQqiMuNP8AFk5+8/yq8YTcaHQzs+IPY5yx+UKWW3vZj3043h3aSbAT4aIrhlkTLmQBQnA3IW2mlj3Gls6UqktU2OIV1SgqcOEUzE7HbEKVODncdpjSEjvVpmRge8Csx/2XJLiFhTL07M8TKWQWkTMC+h5BDe1zppfStrwW2VSLD4HCyGWTIsP3ki8amOO7Nfg8mVDZASAQMxHOsQ4dOhlsvTYWGaSB3kjVZI3jNmeVRo6Em5mWxF7so1YcdJRWVuWQuJNOL78fssuxtkrhoEhQsVQHVjcm5JJJ8TT6obYWLYO0DsWsueJmN2Md8rIzcWKMV6x1KuOJBqbtTyjUU4JxMzWpyhNqXIi1FqXXlquyVYE2otSrUWqEwJtRlpVqLVMnMCbV5S7UVMkwdWGtFqWwpNqrTLmtxNFKtRau5OYE0WpdFqmTmBFq5YuDPG6g2zIy37MwIv8AOu9qa7V2iuHhkmk9GNSxA4m3BR3k2A8a8trG56it9iP2btGQvHhhGEaJEMx0ZVQDLGqW0u5U2vqFQkjUCpLHbJSUqxLK6iyyRsyOoPEBlINudjpTLdPAukBeXWaZzJKfzkAZR+VQAg7kHbU3WaqNKb0mnpp6VqIXF4Z4oy743F5F5BoyTc2CgiIsWJIAANySKVh9gRuA06SO3ZiJmmt4rcxg9wB8TXfbuDaSL8MgOjxyLfUFo2DAHuNrf6tUPNvDPDIGxCxpCSVNs56M6ZWdz6rG4vYBerc61NcmuTuhJ8E1tLZ+ZFMWVZY2V4jawDLwU29QglTbk3baneA3mw8iMshSCQX6SKUqrKT6V76Op9oXBHmKj5t44Ej6R5FVALkki1u43sait25jikXpoTkRL/jJ1s7yOyqC2pyxZATwu/dXunUlBM8VKakN9h7H6SVyjsIIekjw8qMbsHZSpUnRkjVQmt1Y9tr1ObKxLPH1wBIjPG9tBnRipIHIG2YDkGpG8rNFhHki0aAdMAPWEWsiHtzR5h427KXseEiPMSCZWaYkcPxDmAB5gKVF+6j7GUnJ+guv4xSXqPLUWpVqKbCnAm1FqVai1cJgRai1LtXldyTAm1FKoqZOHZh/rzry1LI1ry1VJlrQm1FqVai1dyTAi1FqXai1TJMCLVVt8pM82Dw3qvI08g7Y8OAVU9xlZP5atlqpu2//ADiK/wD6F8v/ANhM3ytQ9zJqm8BNrBSqpMtIRxEBGVzhRbMCRfjqAQfnUfu7tF5DMsrgyo9iqrlURkXiZASWIYXuSTqjDS1S8Ruo8BUBt7Yz5xPh36OZQQGtmUqTcxyr60ZIv2qdQRzQRw+TQMsQrjisKJBZh9PPy7qrcG/ax9XGxPh24ZwDLA3esqDqjucCpODe/BOLri8OR/1UH1NTQ0c1IbYbcjCpIJBDFmBuCI0BB7bgaHwtU6QAOQA7dB59lQeK38wSaDEJI/JILzOT3LGDTcCfHaPGcNheaPbppxxyuFuI4zzS5LcCQND6w/7HMrsP02tHicFJIPR6OUMG9WyNmB7ragjQgg8657oOTs/B5uP3aG/8g/tTDfeULhvusNhNiyYh2iMgCeVu5Y9L9pAqVi3eVUVUmxUYVQoAmJAAAAGWQMugA5UXbVo0d33A7mhKtsuxI0WqKfCYyPWOWPED2J06Jz4TQjLfxSlbP3hR5OhkR4J7X6KXKC45mJ1usw71PiBTOncQqcMVVLadPlEnailWotRGQfAmi1KtRapkmBFqKXaipk7g6kUWpRoqstaE2otXtJkcKCWIAAuSSAAOZJPAVMnMBamm0tqw4dM80ixqTYZjqx7EUaue5QTUG28U2MJXZ4Ai1DYuZSY+8YeLjMfzGy+NPtl7sxQv0rZpsQeM8xzyeC6WjX8qACg6t3GGy5DKVpKfIhNp4if+BD0MZ/5uKBDEdseGU5vOQr7pqE3t2U8PQ43PLO8DESg5dcPILSZI1AC5SFe2pNuNXauc8WZSvaKXTuZze4yp20IcEbsjayNGpDAqRdWB0ZTwNSmccbj4isb2jtGTB46dMKVWJSmaFgTGZGQM5WxvGdV9HTuqe2Pva00ZZsLMAGZC0WWZbra/Ah+fsn61KlrUhFTxsz1CvCcnHO6L3Ps5XF1OUkaEar424EeFQE25hdrucKR2nCKW+LSH6VCgw3JhfF4Vjx6JMRGpPaYmQxk/pFPW2bijo20cVl7FTDo1vfVL1Wtu+CxpvsS88uHwCKts8z/w41CCSVvyooCqo5sdANTXSXeUxxpnjLzsLCOLgz8wrN6KC+rNYAa9gqK2dsWKAsUBLt6ckjNJI/vSNqR3aDup8TYEk2CglidAqjVmYnQADma8trJ60+pRNjbXlk2qk2IOrv0DKPQiRiVSNAeQkA14tmJNa7HKG9EhrccpBt42vVE2JuOs7yTYhSIJJC8cJurSKTcPNzC31CaaEZuwWSXczBMNcLAOwpGsbDwaPKR8aLu50ZNaNttwS3jUinq9SZpptXZUeIj6OZcy3uNbFGHB0Yao45MNfpUb/wCHJI9cNi54+xJj95j8LSfiAdwcUDa+Jh/4nD50/wAXCEyADtfDtaRf056FUe8WEN7YZy2dtKTDzLhcW2cPcYbEHTprC/Qy20E4HPg41GtxVitUVPHh9oYZlDiSJtMyHrJIpupB4xyKddQCDXDdna0jM+FxJH3mC12tYTwn+HiFHfazDkwPbTW1uNX0y5FN1b6PqjwTlqLUq1FqPyA4E2opVqKmSHYivLUsivLVVktaGm0doRwRPLM4SNBdmPAD9yeAHM1VotnybSIkxatHhAQ0WFOhlF+rJircbnURcBzvS4F/2jiOmfXB4dyMOvq4idCQ+JYc0Ugqg7QTVptS25ud9MRlb222qQlEAAAAAAsANAAOAAHK30pVFFLsjHAUWrlicSEAJ4FkXzdgg8rsKZ7wbQ6DCTzc44nYe8FOX52rsVl4ON4RkmLAxEk817dJPK49zOVQfyIKt+5eCZNn4clT10Mt7cTKzP8ARhVNePo8MRzSEjzCHX41sGwYcmEw6jgsEQHlGorQdW8ulTp+wm6a9VSc/ciwD2H4Gu0eBdvV+OlTtqKzo7yR8OyR65v3DhXDaeGVpcPEwAiJeRhwDNEFMat2jMc9v/bHZUvTLbGzRPC0ZJUkHKw4oxBAYfHUcwSOdeo8nmXA8vXObFIlszKt7kXIFwOJ15C4+NV3Fb0thmP3wCEN0eViwMZI0xCxvfstIM1iQSLXBrptnaWFMkTSOsuTMY4UVZDI7C2cL6wC3tewFySeFenB9zzqXYd4/e3DRrpKjsdFRHRizHQDQ2UX5mwFSkL5lB7R8+fzqk4rqJNMY44wxRmjUIR0SkB1cgWZihYm2nVUC9rmZ3NxJyTQEk/d53iUnj0dkaME87K4W/cK41tk6PsfsFXfpY2MM9v4sdgWA4LKp6sq9zcORFQO3RMxjcKqY/D5nhKk9FjI7XmgUnUZ0BJjbrKQCMwu1XGuGMwSyoUcXBsdNCGBurKfVYHUEcDXqFRxeTzOCksCdj7VjxMEc8Rukihh2jkVbsZWBUjtBp7VO2JnwWOMEluixheSMjQfek/igAej0qASZeTZh2Vc7U9pVFOORFUpuEsCaKVairCvB1IqA30xD/d1hiOWXFSLh0YcUVwTNIO9Ylc+NqsNqr20Vz7SgHKLDTSfrkeKJT/KJPjQ1WWmDYVShqmkPsHhEijSOMBURQqgclUWUfAV2oFApHnI7WwUUUGuEIfeyXLhr3A/GwwBOmpxMPby/wBaVXt9dsdLgkUcMRiiF/Nh4XZ8/gwjTXmJB21L7wTCXE4TCjW8v3iUaEdFhwWAIPIymMVV99sb0uOyj0cPEE7ulls7/BBGP1UxsKPiVox+fgBvKnh05P4IHGJmjccyjDzKkVq+7eIEmDwzj1oIT8Y1/esuFXf7NcZmwfQn0sPI0X/xk54T/I4H6acddpvTGXoLekzWqUS10UXorLGgCi1FF6hCk/aeoKYQEA3xDaEA6dBLfT4fGqtsIR4fGQSBVRGfoZMoCgrLoha3ECQR8eFzU39oOMz4yGIcIYmkb35SFQeORHP6hVdxEAdGU6ZgRccR2Ed4OvlWrsLVVLJqXfJnbyvouk12NH3wwq/csQQALQy35adG/HzqE3OxRDYhzxOJYt4GKC3ysa4bQ3s+97O6BLvjJYzHLGguYyOpPI/JQQGK39IsoFdobI/TRdaCYLnA1KMoCJKBxtlARxxBUHk1ZuUHFOLH0ZasMvSm40r01EYHH5Oq3o/T+1SqSAi4IIqgsK7vit2wCj0jtHD5TzAUSM5HdkB+NWy1VfEL0+1sOg1XCQyTv2dJN+DCD35RI3kKtVqc2q00xRdPMxNqKVaii8gh1NQUwvj2I1y4ZFbuLSyNGPNQx8h21WNwN5naZkxGIJDACNZCSTITwViNNAdL8xVkF1x8620kiilDXGmW8RW36b+dLJ1lVo6kFWklOSZI3qPl2vbhDiHHasYA8s7KT8KkLVzllCAk8B3Ek9gAAuT3DU0vQ3Yxh2/Exy9dXtfJJG6PbtCsOsO9bio/a+9Kx9RbmQ+jGlmlbwT1R+drKO2um1NnTYtCpWOFOKl16SW/JhYhYuzi9xoRyqJj2O8AIUTqSdcuHwssbePQZJP3Fe9KPOobYPG/c3fF4uxzoQ5S7CILcwwKeYY3Gbm7dhFVeNmbM8n8SR2kfudySV8ALKO4U53pxrzOkMscsMY1tJHIgmm1tlLqAyoNbcSWvbqioUbMkXRJWVeQB0HhmBI+NafpFDTF1eW/9CHqdVSaprZIlBTjYe3lwWMSR2CxSgQzXIFtT0UtvyksD+Vz2VAnYrN6cjN4u/0WwpcOwY15DyVfqaa3FF16bg0kLqNRUZqSZrq724M8MTC3uuG/y3qUw+IV1DIbqeB1H1rMN395Z8EAir08I4IzZZYx2JIdGXsVuHANVjX7ToLdaDFg9nRo3/cJLVj63T61OWnS2aWleUprOS4E1X9v7QlgiaWSeOFBoBHEZZHY+iiGRgC7HQAIfgDUJjPtJdtMPhSD7WIdVA7+jjLMfC48arGKnkmkEuIkMri+XTKkYPERxjRey5uSOJoi16XWqS+pYRTcX9KC+l5ZHPhZ5XeWWd+kkOZ8uQWNgFXRbdVQBppoe2kNsdj6UsjdxZrfAEVKUVrYUIQiopGclWnJ5bPd2p0wMl2JGHewly/8th6E4HMDUN3WPq1dP9gMcU/3eUKZIVmUMM0MpDZXLBdQxVo/xENzbXMNKpVTn2ezsm0I4sxMRhnyIeCHNCzBDxCm18vAHhxpPf2EdXjR+UM7S9lp8N/DJafFSw/8Rhpkt68SnEReOeIFgPeUU1TeWN9MOs08nAJFFMDf8zuoVB2ljpWk16fE0m/iQzkZfy54wV/dLYT4eN2mIbETv0kxUkgG1kiQn1EUZR26nnU5al2qN2jt2GEOGdc6IXyZhmI4iwJHZRLkqaApPls6NtaEMymaMMujAuoIPYQTRWMvizLLJI3pOxY2FtSSTpRSx9RlnZATuPYbBmQ5lupB0IuDfXgauu5+3+lxio7u7/dMpZwAWKTFrAgm9lkGp14VWMdDdb66cAPrS9g4KXOMTAVZsPd2iBJkkhNllCJbrECzDXUqBzoC2k29K7nbCrpqo10UUy2dtaOaNXRlIYBgQdCDzU9lOGxSjiw+NWvbY1R1tRai9F6hCG3xwJlwGIRQC3RllB9tOupHYwy6Ht86zSOUMAw4MAw8DqK07e0v9xxPRusbCCQ5m4AZTfwNrgHle9jWYQgZVsLDKLDsFhYVqOhN4kZ/q6WYi6KKK0gjCvK9oqECiiioQKKKKhAqb+z+HNtRDyjw0zH9bxKPo3wqCdwBc1bvsfwhdsXiiNCyQR+7GC0h8MzgfpNL7+Wmlj1DLOOZ59DR6LUu1eWpCNcCbVhO2sRnxMzZs15XIJFiRmIGh4aADyrbNsCT7vJ0IvJlITULZjoDmIIFuPDlWFsrNIcxzMWOY3vc31N+fjSvqEtkgK7fArC8/L96KlEQDQcK8pPqAMijGeFjTvdKJ4MYjkoiAkMzlfQI1y8Tm4cK7y+kfE/U0iqIV3TllG0pf/PUoNSc2WHaOzML0jSYXFrh2c5nQqZIHY8W6PQxseZRhfmDXmB2HJiWy/eoOqLkwLOGHeM0gUHxv4VDYLBtK6oguzHyHaSeyrtiJY9nYcKvWkb4s3Nj+UdnlTahcurmc4pJdy2vbKliEJNyfYgsZj5cE3RyXlA4NHkYleReG4Kt7lxpcWGgbt9o+HU2d8jAA2eOZDY3toU7j8Kip5i7FmJZibknmaru9GGIyTDgOo/crHqN4B9P114tK9OvcKE/pT7ltzbzoUHOO7RM70b1LjYliizlOkVnOV0RlW5yEuAXu2XQC2lyeVRVRGHxZQ9o7DUlDiVbhx7Dx/vX0K0tIW0dMdzDXNzK4lqkdaKKKMBQoooqECiiioQK8ZgBc6CuU+LVe89g/fsqKxmO0LMbKNfD+prjaSyyJNvCPdp45msqek7BIwebtoCe4ce61bXuxiMJg8JDh1mQiNbFteu5JaR+HNiT51Rt19w2GEfHYhbSlQYYzxihNszMPbdeXIW5k26Vhur9VnGsowW2O5seldMhOk5Se+exquDxiSrmjYML2uO3sprJvDh1Yq0qggkEG+hHEcKqW5+1eimyE9SSw8H9U+fD4U6342VlcTLwewb3gND5gfKg/wCdOVDxYLdcoI/gwjX8Kb2fDLAd5MN/jJ8/6Vk+OX/epSEVVZ2yZB1coNgRbtAFP6KV1r+dZYaL63Q6dWONTGSIez60U9ooXxfYE/43D/2/8CpfSPifrRHEWYKoJJNgBxJPZXsnpH3j9auewNjrhYjiJ9Gtpf1F8PaP9q90KDqyx27sf17hUYZ7vhHbA4RNn4cySWMjcbcSeUans7/OqZtDaDTSF3Op+AHIDurvtvbDYiTMdFGir2Dv7z21H1Zc11Ly6f2o8Wtu4+ZU+5hUnu/slcRMI5FDR5WLqeDLa2U9xJ+tRlXncTA5YnlPrmw91f73+FcsqfiVl7bnb6p4dF++xkm927Z2fieiLFom1hc8cp4Rv+ccL+sBfjeomtE3lmXEzS5wGQnLY6goug+l/Os7n2e4xPQYe8hZwiRvfNewJtJzUC5u3AKda3HTetKo5Upr7e/sY6/6RKnGNWL57e53jxzDnfxpwm0+1fhVs2b9lNwDicQ1+aYcBQO7pXBY+QWpuP7Ptnx5c2HDlmCgytJKSxvYdZiOR5UVU61Ri8RTYJDpVRrMngzv/aK9jUHaS9hrRdofZxgZEISFYH9WSAZGU8tB1WHcwrK9vYKXB4gwSxs7AZleMDLJGSQHFzdeFiDexBF+FXWvVaVd6Xsyuv06pS3W6HbbT7F+JpvJjGbnYd2lRxxEp4QkDtdlUfvXEyO2hdR3Qgu385Fh8qMd1BbrcFVtJ87DybEBSBqzt6KqLsx7h+9TWx92iWEuJAuDdIuKofaf2n+Q7zXXc/Zqxw58oDSFjmNmcpfQM3kdOGtT1Ybq3WqtaTpQ2RtOl9HpUkqs92aPsBhNgVU63RkPldfpWdPGVJB4gkHxGh+dXHcDF9WWPsIYeeh+YFQO8+F6PFyDkTmH6tfrel115lCFT4DLTy7idP5IsGtD2fMuNwZVvStlbucDRh8j51ndTe6e1ehnAJ6knVPcfVb9v1UPZVlCemXD2CL6i5w1R5W5EYiBkdkYWZSQfEVzq2787KswnUaGyv4+qf28hVSqm4oujUcS+2rKtTUgoooocILfuxsAAnETCwBJQHTgSc7ft8ai95d4DiHyrcRKer+Y+0f2FO97N4ukJhjPUGjEesRyH5R9arNMbmtGmvBpcd36iy2oyqPxqvPZegUUUUuGYpELEAakkADtJ0A+NaJtOQYXAlV4hAi97HS/1PlVV3PwHSYkE8Ixn8+C/PXyqR39x12SIchnPidF+V/jTW28qhKr3eyFF151xCl2W7KbicQERnPBQT491J+zHDZ8ZNI+rRwi3c0zt0jeNkt4Ejxb7dH+7v3ZT5BlJ+Q+Vdfs1xOXHOv+JA3xjdT9Hb4Ub02mna1Ki54BOp1H/Ipw7Y/2aRtDFdFEz5S2UAkDjluMzd9lubd1ePGk8XWW6OAwzAqeN0bkyngQRYjQ6GmW8kn4Sx8pZUjPu9Z3HmsZHnUnh2uqntAPyFeeDxyM9iwMiyKxcgTPlzszkJ1cozsSSOPE1n/2rgNi8MuotBKTY2NjLGALjlcGtQrKPtKkvtID2MLGP5pJW/YUbYLVXQJePTRZVPuSeyD712/zXruoornPJlVj2A27zyHxtWpliKbM8syaRaN3h/usXu3+LNapCuOCw/RxInsIq/AAH512r5dWlqqSfufTKK004r2Jzc3FZMUo5OCvnxH0qQ3+wtnik7QVPlqPqarOExHRyI/ssG+B1+VX3fKAPhCw1ylXHhwPyNMaHm2s4em4tuPKuoT9djPKKKKUobvc0LY2KGMwZR/SAyN23to37+Iqh4vCtG7I3FSQf2PgRY1I7sbV6CcXPUfqt2C/onyP1qZ362Vos6jsV/D1T8dPMU1qf9m3U/7R5FFP/rXLh/WXBT6KKKVDcVL6R8T9TSaVL6R8T9aTXXycjwFFFdMPAXdUXixCjxJt/U1EsvCI2kssvW5OCyYcyHjISf0roP3PnVM2rjelnkk9pjb3RovyFXneGcYfBFV0uojXz0J/lBrO6aXz0QhRXYVWC8Sc6z78CZEDAgi4III7QdD9arGBxTYTFI+pMEgJ/PEQVY2742PmvdVpphtTZIlsQcrroDa4I45WFxcX7wR8a5028VCTjP7ZbM9dRs3XipQ+6O6LZt7agdIJF9BJYnve4KvmjzA9lpAasGzZLxgcxofKqDuxudjJopI1nhWA3RgyPJYMCT0a9XLxv6Vr8qnNhbcWOY4aWRWkBKhwRlnVRpKliRmt6S36pv6tjTCdNY1ReULIyedMlhotlZPvfs2ebaGKkihkkROhiJQBrMsQYjKDm/5nEAjXyrTsVtKKIgSSKpPBSesfdQXZvIVE7BnVfvkkh6MNi3a8gMdo+jiVGOe1gQhIJqy3qSovxEtyutCNVaGZY2y5wC33fEWXiTE6geb2FWjZf2bz9H94xBRERekWMHO7kDMmYiyqoNjYZibW0qY29t4YiyRXMQNy9iOkYcAoOpQHW/MgDgCauq9bZ3jh/wD86JfUp3CnT4wuxSunxoaKj9TN68oorHM2IVo+xz0+AUHnGUPiLr+1ZxV23BxV45I/ZYMPBhr8x86ZdOkvEcH3Qs6lHNJTXZlKK20PEaHxHGvKk948L0eKlXkWzDwbX6moygakdM3F9mH0p64KS7oK0Dd3GrisKY5NSoyN3i3Vbxt8xWf1Kbu7V6CdWPonqt7p5+RsfjRFnW8Opvw9mDXtHxKeVyt0M8fgzFI0bcVNvEciPEV5V829uuuJZXDZSBYkcxy/eiip9NnqengFh1KGlauTPpfSPifrSaVL6R8T9aTSp8jZcBVi3JwOfEZzwjF/1NoPleq7Wg7o4QQ4TO2ha7n3eXyHzo6wp66uXwtwHqFXRSwuXsQu/WPzSrGDogufeb+31qsUvaW0Q8jyMdWYm3O3LTwqOkx55C3zND3FTxajkX29PwqSiPqQ86jiRUY8hPEk0kVVpLtRacXtnotksIyQ003R5hpZT6dj2lUYedMsBszJsrpDGpWXFDOwKRyKqN0cPRyN/D/GAu+pUEkAmkbeTLs/CDtmjPxSdqtG5WFEkWEVwGWLCRzBSLjpZnc5yDxYBTY8s5rX28dNGK9jIV5ZqyfuL2Ps0IPw3c39L7rEFVre1ip7vL72blwFNtqbk4ieYysYTawj6YlpFQa2LqhF8xY31Oo7K67+b9LhiYomLSgdcJYdHf0c8rXCGxvlUFj+UWNZZid7Wke7EMT7Qhf4GVpG+de50lUjh8HmFR05akXDa2BlwpUTpYPfKyNnUkalbkAhra2I4A9hq+bJx6PgFF9TCRY6eqRWPnbErRrGSMpdGC2XQqb3XKABpe57Ca0PYWuEj9wj5tS+FvGjVlGPdB9StKvSi5dmVsUVFw4ll7x2Gn8GJDePZ/rjWdksM0UXlHWp/crFZMUB7akeY1H0NQFONn4no5Uf2WB8gdflerKE9FSMvcquIa6Uo+xYt/sLaSN/aUqfFTcfIn4VVa0HfXD58LmGuRg3kdD9az6ieoQ01m/UG6dPVRS9NgooooAYF93T24GgyOetHZbnmvqn4aeVFUK/YSPCimcOo1IxUcCmp0yE5OSfIqX0j4n60mlS+kfE/Wk0tY1jwjvgcIZZEQcWYDw7T8Lnyq3b7bYEGG6KPQtZPBbajvNhb9VRe6EFmkmI/hrZffb+g+tQW9+Nzz5b3yDX3m6zfsKa0fJtXN8yFNbzrpQ7R3IMm9eV7S1gY8AaWDPBzoNdmwrDl+9eYWPNIi9rqPiRXqO7SPMtk2Tm+0WXD4QchMgPj0EoHzFdxtDEYfZWGxGGUnpMHDA7hS33cxlrTFQDcWLjsDZSdL1239jJwnVALCWJlF7XKtc68rrmHnUfsDfqXDYFMPHABImcZ5HBQBpHZSEQ3YgMBa68ONat1qdNaZPgyqo1Kj1RXJQMXjBwQg6kkl1JLE3YszNdiTqSdb15gI5GOhLeDOF83DEHwANWAx3JZrO7MzMzBbs7EszHTiSTw8KVS6p1XlQXyMqfTFs5v4OGHw2XUnMx4m1hbsUch8+0mtC3Za+Fj/UP+41RujPYfgau+6v/AAy39pvrVFjUlUrNye+C6+pqFJKPGSkOLE+J+teKbcK6YkWdx+Zv8xrlS2f3MZQ+1Enhp8w7xx/rXa1R+zx1u61SFVcMtW5pGzz94wAB1zRlT4gFfqKzi3bxHGrxuFirxOnstceDD+oPxqrbfwvR4mVeWa48G6w+vyppefXQhUX6FNl5dedJkfRRRSobhRRRUO5FS+kfE/Wk0qX0j4n6052Vgulmjj9phf3Rqfl9a9qOqWld2VuShDU+yLhs3Z3RYAFiFOsr37LEgfCwrPpMNmZmYkliSfEmtE32xvR4cRrxcgfpXU+XAVQaY38tOmkuyFvT46tVWXdiUiA4AClUUUrGoU82Fs8SYqIcDmvcflBNM6n9yIr4sH2UY/Gw/eiLaOqrFe4PdS00pP2Pd+8A6xxrobsTp3Ds86pf3ZvZNX3f+W8sa9iE/E/2qrVffzzXYPYQ8hMYxYA+tpTxIQvAWpVFA5GGAq/7j64U90jftVAq97gn8Bx2SH/KtMemvzvgWdTXk/JTNqRDp5RYfxH5D2jTToV7B8KkdtrbEzf9RqY0DV2m/wBh1HeEX7AFA4UUUVWWlh3IxWXE5eTqR5ixHyvXffzC2mR/bWx8VOnyaoHZmK6OaN/ZcHyvr8r/ABq678YbNhgw9RgfI6H6j4U1o+ZaSj6Cit5V3GXqUCiiilQ3CiiioQVL6TeJ+pq0bhYUGSSQ+qoUfqvc/wDb86KKOskncIX3zat38DPfTFlsUV5IAo8SAxPzHwqBooqq7ea0s+pfaJKjHHoFFFFDBIVa/s/j/ElPYqj5n+lFFG2P54gN/wDgkMt9ZL4th2Io+p/eoGiiq7v80v2W2n4YfoKKKKGCQq8fZ+34Uo/OP8oryimHTvzoXdS/Ays7xi2Lm9/9hUdRRQtf8kv2F2/4o/oKKKKpLgtWkp+Ps/revD88vH5V5RTTp3917CnqnEH7mb0UUUsfI1XAUUUVw6f/2Q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2" descr="http://ltanganco12.files.wordpress.com/2010/06/www-clipart-free-net-gym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0826" y="3860801"/>
            <a:ext cx="2824163" cy="270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 descr="https://encrypted-tbn3.gstatic.com/images?q=tbn:ANd9GcStvVucJF97EpfSIGrYncoJ91wf1I_OYUFlmfkOET03y-GQC7tV4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86A9E61F-5091-C426-3C8C-223B71AEC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689" y="53340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tr-TR" b="1" dirty="0"/>
              <a:t>Y</a:t>
            </a:r>
            <a:r>
              <a:rPr lang="tr-TR" altLang="tr-TR" b="1" dirty="0" err="1"/>
              <a:t>oğun</a:t>
            </a:r>
            <a:r>
              <a:rPr lang="tr-TR" altLang="tr-TR" b="1" dirty="0"/>
              <a:t> seleksiyon çalışmaları</a:t>
            </a:r>
          </a:p>
          <a:p>
            <a:pPr marL="0" indent="0" algn="ctr">
              <a:buNone/>
            </a:pPr>
            <a:r>
              <a:rPr lang="tr-TR" altLang="tr-TR" dirty="0"/>
              <a:t>ve</a:t>
            </a:r>
            <a:r>
              <a:rPr lang="tr-TR" altLang="tr-TR" b="1" dirty="0"/>
              <a:t> </a:t>
            </a:r>
          </a:p>
          <a:p>
            <a:pPr marL="0" indent="0" algn="ctr">
              <a:buNone/>
            </a:pPr>
            <a:r>
              <a:rPr lang="tr-TR" altLang="tr-TR" b="1" dirty="0"/>
              <a:t>sınırlı sayıda elit damızlık boğadan elde edilen spermaların kullanılması...</a:t>
            </a:r>
          </a:p>
          <a:p>
            <a:pPr marL="0" indent="0"/>
            <a:endParaRPr lang="tr-TR" altLang="tr-TR" sz="1200" b="1" dirty="0"/>
          </a:p>
          <a:p>
            <a:pPr marL="0" indent="0" algn="just">
              <a:buNone/>
            </a:pPr>
            <a:r>
              <a:rPr lang="tr-TR" altLang="tr-TR" b="1" dirty="0"/>
              <a:t>genetik çeşitlilikte azalma ve </a:t>
            </a:r>
            <a:r>
              <a:rPr lang="tr-TR" altLang="tr-TR" b="1" dirty="0" err="1"/>
              <a:t>homozigot</a:t>
            </a:r>
            <a:r>
              <a:rPr lang="tr-TR" altLang="tr-TR" b="1" dirty="0"/>
              <a:t> bireylerin sayısında artışa neden olarak bir örneklik oluşturarak sürü idaresini kolaylaştırmakta, genetik ilerlemeyi hızlandırmaktadır.</a:t>
            </a:r>
            <a:endParaRPr lang="tr-TR" altLang="tr-TR" dirty="0"/>
          </a:p>
        </p:txBody>
      </p:sp>
      <p:pic>
        <p:nvPicPr>
          <p:cNvPr id="2" name="Picture 3" descr="seleksiyon.png">
            <a:extLst>
              <a:ext uri="{FF2B5EF4-FFF2-40B4-BE49-F238E27FC236}">
                <a16:creationId xmlns:a16="http://schemas.microsoft.com/office/drawing/2014/main" id="{8DA3091C-D217-A4D2-B8C1-072572DB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89" y="4550980"/>
            <a:ext cx="7354999" cy="21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4339" y="3671888"/>
            <a:ext cx="3887787" cy="318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31950" y="152400"/>
            <a:ext cx="39433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2264" y="188913"/>
            <a:ext cx="3995737" cy="32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 descr="https://encrypted-tbn3.gstatic.com/images?q=tbn:ANd9GcStvVucJF97EpfSIGrYncoJ91wf1I_OYUFlmfkOET03y-GQC7tV4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LFS</a:t>
            </a:r>
            <a:b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Lavanta renkli tay sendromu</a:t>
            </a:r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Irk: Arap atları ve melezleri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Pedigri: Mısır kökenli tüm Arap atları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Populasyonda görülme sıklığı: %10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Genellikle ölü doğum, canlı doğum da olabilir.</a:t>
            </a:r>
            <a:endParaRPr/>
          </a:p>
        </p:txBody>
      </p:sp>
      <p:pic>
        <p:nvPicPr>
          <p:cNvPr id="200" name="Google Shape;200;p14" descr="http://www.woottonarabianstud.com.au/_Media/dory-and-foal2_med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3975" y="4073525"/>
            <a:ext cx="3048000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 descr="https://encrypted-tbn3.gstatic.com/images?q=tbn:ANd9GcStvVucJF97EpfSIGrYncoJ91wf1I_OYUFlmfkOET03y-GQC7tV4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1768475" y="73818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Klinik belirtiler: Taylar hastalığa adını veren lavanta renkli ya da farklı açık tonlarda dona sahip olarak doğarlar.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Canlı doğan taylar sternal düzlüğü sağlayamazlar. Boyunları tamamen geriye doğru yatma eğiliminde olup nöbet geçirebilirler. Genellikle doğum sonrası ötenazi.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183563" y="241300"/>
            <a:ext cx="6672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LFS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5" descr="http://upload.wikimedia.org/wikipedia/commons/3/36/Lavender_foal_syndrome_foal.png"/>
          <p:cNvPicPr preferRelativeResize="0"/>
          <p:nvPr/>
        </p:nvPicPr>
        <p:blipFill rotWithShape="1">
          <a:blip r:embed="rId3">
            <a:alphaModFix/>
          </a:blip>
          <a:srcRect l="3447" t="18027" r="-3447" b="15010"/>
          <a:stretch/>
        </p:blipFill>
        <p:spPr>
          <a:xfrm>
            <a:off x="5808664" y="4508500"/>
            <a:ext cx="4175125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 descr="https://encrypted-tbn3.gstatic.com/images?q=tbn:ANd9GcStvVucJF97EpfSIGrYncoJ91wf1I_OYUFlmfkOET03y-GQC7tV4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Kalıtım şekli: Otozomal resesif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Mutasyon: Miyozin V A proteini geninde meydana gelen ve </a:t>
            </a:r>
            <a:r>
              <a:rPr lang="tr-TR" b="1"/>
              <a:t>hem STOP kodonu oluşturup hem de çerçeve kaymasına </a:t>
            </a:r>
            <a:r>
              <a:rPr lang="tr-TR"/>
              <a:t>neden olan </a:t>
            </a:r>
            <a:r>
              <a:rPr lang="tr-TR" b="1"/>
              <a:t>bir bazlık delesyon</a:t>
            </a:r>
            <a:r>
              <a:rPr lang="tr-TR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Test: Laboratuvarımızda PCR+RFLP analizi ile yapılabilmektedir.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8256588" y="476250"/>
            <a:ext cx="6672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LFS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6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l="25514" t="36958" r="25819" b="12961"/>
          <a:stretch/>
        </p:blipFill>
        <p:spPr>
          <a:xfrm>
            <a:off x="2424113" y="260350"/>
            <a:ext cx="7416800" cy="4294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2424114" y="4724400"/>
            <a:ext cx="7775575" cy="237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n= 239 damızlık arap atı.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tr-TR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PCR+RFLP ve PCR+Sekans analizi ile mutasyon taranmıştır.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7" descr="https://encrypted-tbn3.gstatic.com/images?q=tbn:ANd9GcStvVucJF97EpfSIGrYncoJ91wf1I_OYUFlmfkOET03y-GQC7tV4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549276"/>
            <a:ext cx="7105650" cy="232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738" y="3141664"/>
            <a:ext cx="7466012" cy="210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3613" y="5264150"/>
            <a:ext cx="4919662" cy="1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3976688" y="179389"/>
            <a:ext cx="2659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 G C C C G C A</a:t>
            </a:r>
            <a:endParaRPr/>
          </a:p>
        </p:txBody>
      </p:sp>
      <p:sp>
        <p:nvSpPr>
          <p:cNvPr id="233" name="Google Shape;233;p18"/>
          <p:cNvSpPr txBox="1"/>
          <p:nvPr/>
        </p:nvSpPr>
        <p:spPr>
          <a:xfrm>
            <a:off x="3976688" y="2820989"/>
            <a:ext cx="26590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 G C C - G C A</a:t>
            </a:r>
            <a:endParaRPr/>
          </a:p>
        </p:txBody>
      </p:sp>
      <p:pic>
        <p:nvPicPr>
          <p:cNvPr id="234" name="Google Shape;234;p18" descr="https://encrypted-tbn3.gstatic.com/images?q=tbn:ANd9GcStvVucJF97EpfSIGrYncoJ91wf1I_OYUFlmfkOET03y-GQC7tV4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259" y="5050538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1524000" y="398463"/>
            <a:ext cx="581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tr-TR"/>
              <a:t>PCR+RFLP</a:t>
            </a:r>
            <a:br>
              <a:rPr lang="tr-TR"/>
            </a:br>
            <a:r>
              <a:rPr lang="tr-TR" sz="2400"/>
              <a:t>PCR ürünü 769bç</a:t>
            </a:r>
            <a:endParaRPr/>
          </a:p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1" y="2852739"/>
            <a:ext cx="7859713" cy="345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2738" y="0"/>
            <a:ext cx="2417762" cy="188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19"/>
          <p:cNvGraphicFramePr/>
          <p:nvPr/>
        </p:nvGraphicFramePr>
        <p:xfrm>
          <a:off x="1631950" y="18446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{AF08EC67-58D5-481D-B113-615682C98771}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Enzim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Hasta </a:t>
                      </a:r>
                      <a:r>
                        <a:rPr lang="tr-TR" sz="18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MYO5A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 </a:t>
                      </a:r>
                      <a:r>
                        <a:rPr lang="tr-TR" sz="18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MYO5A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Taşıyıcı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FauI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 ve 482bç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287bç, 96bç ve 396bç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287bç, 96bç, 396bç ve 482bç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3" name="Google Shape;243;p19" descr="https://encrypted-tbn3.gstatic.com/images?q=tbn:ANd9GcStvVucJF97EpfSIGrYncoJ91wf1I_OYUFlmfkOET03y-GQC7tV4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aphicFrame>
        <p:nvGraphicFramePr>
          <p:cNvPr id="249" name="Google Shape;249;p20"/>
          <p:cNvGraphicFramePr/>
          <p:nvPr/>
        </p:nvGraphicFramePr>
        <p:xfrm>
          <a:off x="2135189" y="18446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{AF08EC67-58D5-481D-B113-615682C98771}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Enzim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Hasta </a:t>
                      </a:r>
                      <a:r>
                        <a:rPr lang="tr-TR" sz="1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MYO5A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 </a:t>
                      </a:r>
                      <a:r>
                        <a:rPr lang="tr-TR" sz="1800" b="0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MYO5A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Taşıyıcı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FauI (Smu)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 ve 482bç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287bç, 96bç ve 396bç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tr-TR" sz="18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287bç, 96bç, 396bç ve 482bç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3213101"/>
            <a:ext cx="681037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563" y="4652964"/>
            <a:ext cx="69151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5550" y="5372100"/>
            <a:ext cx="6877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 descr="https://encrypted-tbn3.gstatic.com/images?q=tbn:ANd9GcStvVucJF97EpfSIGrYncoJ91wf1I_OYUFlmfkOET03y-GQC7tV4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1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>
            <a:spLocks noGrp="1"/>
          </p:cNvSpPr>
          <p:nvPr>
            <p:ph type="title"/>
          </p:nvPr>
        </p:nvSpPr>
        <p:spPr>
          <a:xfrm>
            <a:off x="1536700" y="47974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tr-TR" sz="2800"/>
              <a:t>Şekilde görülen bütün örnekler normal, hasta birey yok.</a:t>
            </a:r>
            <a:endParaRPr/>
          </a:p>
        </p:txBody>
      </p:sp>
      <p:graphicFrame>
        <p:nvGraphicFramePr>
          <p:cNvPr id="260" name="Google Shape;260;p21"/>
          <p:cNvGraphicFramePr/>
          <p:nvPr/>
        </p:nvGraphicFramePr>
        <p:xfrm>
          <a:off x="4325939" y="16668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{AF08EC67-58D5-481D-B113-615682C98771}</a:tableStyleId>
              </a:tblPr>
              <a:tblGrid>
                <a:gridCol w="23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 </a:t>
                      </a:r>
                      <a:r>
                        <a:rPr lang="tr-TR" sz="1800" b="1" i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MYO5A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287bç, 96bç ve 396bç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1" name="Google Shape;261;p21" descr="C:\Users\kullanicii\Downloads\fotoğraf.JPG"/>
          <p:cNvPicPr preferRelativeResize="0"/>
          <p:nvPr/>
        </p:nvPicPr>
        <p:blipFill rotWithShape="1">
          <a:blip r:embed="rId4">
            <a:alphaModFix/>
          </a:blip>
          <a:srcRect b="71033"/>
          <a:stretch/>
        </p:blipFill>
        <p:spPr>
          <a:xfrm>
            <a:off x="1524001" y="2924175"/>
            <a:ext cx="7954963" cy="172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PSSM</a:t>
            </a:r>
            <a:b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Polisakarid Depolanma Myopatisi</a:t>
            </a: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İki formu bulunmaktadır. PSSM-1 için bir mutasyon belirlenmiştir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Irk: Quarter horse ve bu ırkın melezleri, Belgians, Percherons, Morgans, Mustangs ve bazı arap atları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Populasyonda görülme sıklığı: Belgians, Percherons %36-50, Quarter horse ve bu ırkın melezleri %8, Arap atlarında %1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Görüldüğü dönem: 2-3 yaşlı atlar, yeni sütten kesilmiş taylar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9" name="Google Shape;269;p22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>
            <a:extLst>
              <a:ext uri="{FF2B5EF4-FFF2-40B4-BE49-F238E27FC236}">
                <a16:creationId xmlns:a16="http://schemas.microsoft.com/office/drawing/2014/main" id="{4B19D262-0790-8074-EC39-725091D72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-200025"/>
            <a:ext cx="36496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76D3C41-C9CF-82D1-F2F2-3E767478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99" y="3105150"/>
            <a:ext cx="9566002" cy="3498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dirty="0"/>
          </a:p>
          <a:p>
            <a:pPr eaLnBrk="1" hangingPunct="1">
              <a:lnSpc>
                <a:spcPct val="90000"/>
              </a:lnSpc>
            </a:pPr>
            <a:r>
              <a:rPr lang="tr-TR" altLang="tr-TR" dirty="0"/>
              <a:t>Genetik hastalıklar, canlıların genomunda meydana gelen ve protein sentezinin eksik, fazla ya da hatalı gerçekleşmesine neden olan kusurlardır. Bu kusurların belirli modeller ile sonraki nesillere aktarıldığı durumlar </a:t>
            </a:r>
            <a:r>
              <a:rPr lang="tr-TR" altLang="tr-TR" b="1" dirty="0"/>
              <a:t>kalıtsal hastalık </a:t>
            </a:r>
            <a:r>
              <a:rPr lang="tr-TR" altLang="tr-TR" dirty="0"/>
              <a:t>olarak isimlendirilmektedir. </a:t>
            </a:r>
          </a:p>
          <a:p>
            <a:pPr eaLnBrk="1" hangingPunct="1">
              <a:lnSpc>
                <a:spcPct val="90000"/>
              </a:lnSpc>
            </a:pPr>
            <a:endParaRPr lang="en-US" altLang="tr-TR" dirty="0"/>
          </a:p>
        </p:txBody>
      </p:sp>
      <p:sp>
        <p:nvSpPr>
          <p:cNvPr id="18435" name="TextBox 1">
            <a:extLst>
              <a:ext uri="{FF2B5EF4-FFF2-40B4-BE49-F238E27FC236}">
                <a16:creationId xmlns:a16="http://schemas.microsoft.com/office/drawing/2014/main" id="{085F28DB-991A-D101-587B-182230C5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6" y="2452688"/>
            <a:ext cx="317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/>
              <a:t>Kalıtsal hastalık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5F3BD272-FFE0-2843-E15B-69FEC6CB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4" y="2459038"/>
            <a:ext cx="1343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/>
              <a:t>Verim</a:t>
            </a:r>
          </a:p>
        </p:txBody>
      </p:sp>
      <p:sp>
        <p:nvSpPr>
          <p:cNvPr id="18437" name="TextBox 5">
            <a:extLst>
              <a:ext uri="{FF2B5EF4-FFF2-40B4-BE49-F238E27FC236}">
                <a16:creationId xmlns:a16="http://schemas.microsoft.com/office/drawing/2014/main" id="{29AA56F9-EFC6-3C98-4EE8-19A9BC730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2428876"/>
            <a:ext cx="2855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tr-TR" sz="3600" b="1"/>
              <a:t>Homozigotluk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532D65AA-6C97-699A-A696-04B705C37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1730375"/>
            <a:ext cx="330200" cy="693738"/>
          </a:xfrm>
          <a:prstGeom prst="upArrow">
            <a:avLst>
              <a:gd name="adj1" fmla="val 50000"/>
              <a:gd name="adj2" fmla="val 49810"/>
            </a:avLst>
          </a:prstGeom>
          <a:solidFill>
            <a:srgbClr val="8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AA3E4AB3-9E16-30C2-9F07-C609ED1D9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0" y="1757364"/>
            <a:ext cx="330200" cy="695325"/>
          </a:xfrm>
          <a:prstGeom prst="upArrow">
            <a:avLst>
              <a:gd name="adj1" fmla="val 50000"/>
              <a:gd name="adj2" fmla="val 49924"/>
            </a:avLst>
          </a:prstGeom>
          <a:solidFill>
            <a:srgbClr val="8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ECB2A04A-999E-5846-2AD4-94BE8ED53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1730375"/>
            <a:ext cx="328612" cy="693738"/>
          </a:xfrm>
          <a:prstGeom prst="upArrow">
            <a:avLst>
              <a:gd name="adj1" fmla="val 50000"/>
              <a:gd name="adj2" fmla="val 50051"/>
            </a:avLst>
          </a:prstGeom>
          <a:solidFill>
            <a:srgbClr val="8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Kalıtım şekli: Otozomal baskın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Mutasyon:Glikojen sentaz enzimi geninde meydana gelen ve arjinin amino asidini histidine dönüştüren bir bazlık mutasyon 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PCR+RFLP analizi ile yapılabilmektedir.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672264" y="274638"/>
            <a:ext cx="35385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PSSM</a:t>
            </a:r>
            <a:endParaRPr sz="24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3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Klinik belirtiler: Ağrılı kas, kasta sertlik, deride seğirme, terleme, küçük egzersiz sonrası zayıf düşme, egzersize karşı isteksizlik.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Bazen yürüyüş anormallikleri, hafif kolik, ve kaslarda zayıflama. Serum CK ve AST aktivite dışında da yüksek olması.</a:t>
            </a:r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title"/>
          </p:nvPr>
        </p:nvSpPr>
        <p:spPr>
          <a:xfrm>
            <a:off x="6672264" y="274638"/>
            <a:ext cx="35385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tr-TR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PSSM</a:t>
            </a: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4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5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aphicFrame>
        <p:nvGraphicFramePr>
          <p:cNvPr id="292" name="Google Shape;292;p25"/>
          <p:cNvGraphicFramePr/>
          <p:nvPr/>
        </p:nvGraphicFramePr>
        <p:xfrm>
          <a:off x="2495551" y="213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{AF08EC67-58D5-481D-B113-615682C98771}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Enzim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Hasta GYS1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 GYS1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Taşıyıcı GYS1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HpyCHV4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54bç, 80bç ve 97bç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80bç, 152bç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54bç, 80bç, 97bç ve 152bç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3" name="Google Shape;29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1300" y="3716338"/>
            <a:ext cx="915670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99" name="Google Shape;29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0" name="Google Shape;300;p26" descr="D:\Projeler\BAP PSDH ve ÖARH\PSDH-ÖARS BAP\hpych4v\KARACABEY\karacabey 7 örnek ve mccu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351" y="1754188"/>
            <a:ext cx="6804025" cy="51038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1" name="Google Shape;301;p26"/>
          <p:cNvGraphicFramePr/>
          <p:nvPr/>
        </p:nvGraphicFramePr>
        <p:xfrm>
          <a:off x="2566988" y="40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{AF08EC67-58D5-481D-B113-615682C98771}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Enzim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Hasta GYS1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Normal GYS1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Taşıyıcı GYS1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HpyCHV4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54bç, 80bç ve 97bç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80bç, 152bç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tr-TR" sz="1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54bç, 80bç, 97bç ve 152bç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2" name="Google Shape;302;p26" descr="https://encrypted-tbn3.gstatic.com/images?q=tbn:ANd9GcStvVucJF97EpfSIGrYncoJ91wf1I_OYUFlmfkOET03y-GQC7tV4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GBED</a:t>
            </a:r>
            <a:b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Glukojen Dallanma Enzim Yetmezliği </a:t>
            </a:r>
            <a:r>
              <a:rPr lang="tr-TR" sz="3200" b="1"/>
              <a:t> </a:t>
            </a:r>
            <a:br>
              <a:rPr lang="tr-TR" sz="3200" b="1"/>
            </a:br>
            <a:endParaRPr sz="3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Irk: Quarter horse ve bu ırkın melezleri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Pedigri: Zantanon ve King atlarının soyundan gelenler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Populasyonda görülme sıklığı: %8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Görüldüğü dönem: Fötüs ya da doğum sırasında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pic>
        <p:nvPicPr>
          <p:cNvPr id="310" name="Google Shape;310;p27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Kalıtım şekli: Otozomal resesif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Mutasyon: Glikojen parçalama enzimin geni 1. exonunda meydana gelen mutasyon sonucu tyrosine amino asiti dur kodonuna dönüşür ve protein kısa kalır.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Laboratuvarımızda PCR+Dizi analizi ile yapılabilmektedir.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7" name="Google Shape;317;p28"/>
          <p:cNvSpPr txBox="1">
            <a:spLocks noGrp="1"/>
          </p:cNvSpPr>
          <p:nvPr>
            <p:ph type="title"/>
          </p:nvPr>
        </p:nvSpPr>
        <p:spPr>
          <a:xfrm>
            <a:off x="8328026" y="-11113"/>
            <a:ext cx="1655763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tr-TR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GBED</a:t>
            </a:r>
            <a:endParaRPr/>
          </a:p>
        </p:txBody>
      </p:sp>
      <p:pic>
        <p:nvPicPr>
          <p:cNvPr id="318" name="Google Shape;318;p28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Klinik belirtiler: Abort, ölü doğum. Canlı doğumlarda zayıf doğan taylar iyi bir bakım ile 18 aya kadar yaşayabilirler. Ancak solunum kaslarındaki zayıflıktan dolayı ani ölüm görülür.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Bazı hasta taylarda bacaklarda ve tekrarlayan tedavi edilebilir eğilme deformiteleri hipoglisemi (düşük kan şekeri) ve nöbetler görülebilir.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title"/>
          </p:nvPr>
        </p:nvSpPr>
        <p:spPr>
          <a:xfrm>
            <a:off x="8328026" y="-11113"/>
            <a:ext cx="1655763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tr-TR" sz="2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GBED</a:t>
            </a:r>
            <a:endParaRPr/>
          </a:p>
        </p:txBody>
      </p:sp>
      <p:pic>
        <p:nvPicPr>
          <p:cNvPr id="326" name="Google Shape;326;p29" descr="https://encrypted-tbn3.gstatic.com/images?q=tbn:ANd9GcStvVucJF97EpfSIGrYncoJ91wf1I_OYUFlmfkOET03y-GQC7tV4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33" name="Google Shape;333;p30" descr="D:\Projeler\BAP PSDH ve ÖARH\PSDH-ÖARS BAP\Sultansuyu\GYS1\101-130-28.12.jpg"/>
          <p:cNvPicPr preferRelativeResize="0"/>
          <p:nvPr/>
        </p:nvPicPr>
        <p:blipFill rotWithShape="1">
          <a:blip r:embed="rId3">
            <a:alphaModFix/>
          </a:blip>
          <a:srcRect t="54604"/>
          <a:stretch/>
        </p:blipFill>
        <p:spPr>
          <a:xfrm>
            <a:off x="1847851" y="404814"/>
            <a:ext cx="8424863" cy="284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0" descr="http://seqcore.brcf.med.umich.edu/doc/dnaseq/no_nois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13" y="3284538"/>
            <a:ext cx="65341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 descr="https://encrypted-tbn3.gstatic.com/images?q=tbn:ANd9GcStvVucJF97EpfSIGrYncoJ91wf1I_OYUFlmfkOET03y-GQC7tV4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00" y="5011902"/>
            <a:ext cx="1297479" cy="17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4154C4-30C3-CEF8-8E2D-D0844A1D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83" y="108020"/>
            <a:ext cx="5995284" cy="45360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sz="1867" dirty="0" err="1">
                <a:solidFill>
                  <a:srgbClr val="333333"/>
                </a:solidFill>
                <a:latin typeface="Fira Sans" panose="020B0503050000020004" pitchFamily="34" charset="0"/>
              </a:rPr>
              <a:t>Faculty</a:t>
            </a:r>
            <a:r>
              <a:rPr lang="tr-TR" sz="1867" dirty="0">
                <a:solidFill>
                  <a:srgbClr val="333333"/>
                </a:solidFill>
                <a:latin typeface="Fira Sans" panose="020B0503050000020004" pitchFamily="34" charset="0"/>
              </a:rPr>
              <a:t> of </a:t>
            </a:r>
            <a:r>
              <a:rPr lang="tr-TR" sz="1867" dirty="0" err="1">
                <a:solidFill>
                  <a:srgbClr val="333333"/>
                </a:solidFill>
                <a:latin typeface="Fira Sans" panose="020B0503050000020004" pitchFamily="34" charset="0"/>
              </a:rPr>
              <a:t>Veterinary</a:t>
            </a:r>
            <a:r>
              <a:rPr lang="tr-TR" sz="1867" dirty="0">
                <a:solidFill>
                  <a:srgbClr val="333333"/>
                </a:solidFill>
                <a:latin typeface="Fira Sans" panose="020B0503050000020004" pitchFamily="34" charset="0"/>
              </a:rPr>
              <a:t> </a:t>
            </a:r>
            <a:r>
              <a:rPr lang="tr-TR" sz="1867" dirty="0" err="1">
                <a:solidFill>
                  <a:srgbClr val="333333"/>
                </a:solidFill>
                <a:latin typeface="Fira Sans" panose="020B0503050000020004" pitchFamily="34" charset="0"/>
              </a:rPr>
              <a:t>Science</a:t>
            </a:r>
            <a:r>
              <a:rPr lang="tr-TR" sz="1867" dirty="0">
                <a:solidFill>
                  <a:srgbClr val="333333"/>
                </a:solidFill>
                <a:latin typeface="Fira Sans" panose="020B0503050000020004" pitchFamily="34" charset="0"/>
              </a:rPr>
              <a:t>, </a:t>
            </a:r>
            <a:r>
              <a:rPr lang="tr-TR" sz="1867" dirty="0" err="1">
                <a:solidFill>
                  <a:srgbClr val="333333"/>
                </a:solidFill>
                <a:latin typeface="Fira Sans" panose="020B0503050000020004" pitchFamily="34" charset="0"/>
              </a:rPr>
              <a:t>University</a:t>
            </a:r>
            <a:r>
              <a:rPr lang="tr-TR" sz="1867" dirty="0">
                <a:solidFill>
                  <a:srgbClr val="333333"/>
                </a:solidFill>
                <a:latin typeface="Fira Sans" panose="020B0503050000020004" pitchFamily="34" charset="0"/>
              </a:rPr>
              <a:t> of Sydney</a:t>
            </a:r>
            <a:endParaRPr lang="tr-TR" sz="1867" dirty="0">
              <a:latin typeface="Fira Sans" panose="020B0503050000020004" pitchFamily="34" charset="0"/>
            </a:endParaRPr>
          </a:p>
        </p:txBody>
      </p:sp>
      <p:pic>
        <p:nvPicPr>
          <p:cNvPr id="4" name="Resim 3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FAEE2FBD-9B3D-21C7-A60D-11BD574B6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39" y="635833"/>
            <a:ext cx="10182971" cy="601720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D9B0EC05-4473-CC28-8359-BC36AEFFB06A}"/>
              </a:ext>
            </a:extLst>
          </p:cNvPr>
          <p:cNvSpPr/>
          <p:nvPr/>
        </p:nvSpPr>
        <p:spPr>
          <a:xfrm>
            <a:off x="1293412" y="4664766"/>
            <a:ext cx="9721795" cy="40286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902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67" dirty="0"/>
          </a:p>
        </p:txBody>
      </p:sp>
    </p:spTree>
    <p:extLst>
      <p:ext uri="{BB962C8B-B14F-4D97-AF65-F5344CB8AC3E}">
        <p14:creationId xmlns:p14="http://schemas.microsoft.com/office/powerpoint/2010/main" val="9811205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8F14C-9D64-D5C7-5B54-5364B9B4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köpeklerde ve bazı ırklarda kalıtsal hastalık yüksek?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263636B-C5E4-9343-1CBC-2E35E6B17C02}"/>
              </a:ext>
            </a:extLst>
          </p:cNvPr>
          <p:cNvSpPr txBox="1"/>
          <p:nvPr/>
        </p:nvSpPr>
        <p:spPr>
          <a:xfrm>
            <a:off x="496712" y="1851378"/>
            <a:ext cx="10370725" cy="542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667" b="1" dirty="0">
                <a:latin typeface="proxima-nova"/>
              </a:rPr>
              <a:t>Yüksek kan yakınlığı!!!</a:t>
            </a:r>
          </a:p>
          <a:p>
            <a:pPr algn="l"/>
            <a:r>
              <a:rPr lang="tr-TR" sz="2667" dirty="0">
                <a:latin typeface="proxima-nova"/>
              </a:rPr>
              <a:t>227 farklı ırkta, herhangi bir birey arasındaki genetik benzerlik seviyesi ortalama %25 </a:t>
            </a:r>
          </a:p>
          <a:p>
            <a:pPr algn="l"/>
            <a:endParaRPr lang="tr-TR" sz="2667" dirty="0">
              <a:latin typeface="proxima-nova"/>
            </a:endParaRPr>
          </a:p>
          <a:p>
            <a:pPr algn="l"/>
            <a:r>
              <a:rPr lang="tr-TR" sz="2667" dirty="0">
                <a:latin typeface="proxima-nova"/>
              </a:rPr>
              <a:t>Bu ne ifade eder?</a:t>
            </a:r>
          </a:p>
          <a:p>
            <a:pPr algn="l"/>
            <a:r>
              <a:rPr lang="tr-TR" sz="2667" dirty="0">
                <a:latin typeface="proxima-nova"/>
              </a:rPr>
              <a:t>İnsanlarda iki kardeşin arasındaki benzerliğe eş değer ve insanlarda %6’dan itibaren kalıtsal hastalık için risk artmaya başlıyor.</a:t>
            </a:r>
          </a:p>
          <a:p>
            <a:pPr algn="l"/>
            <a:endParaRPr lang="tr-TR" sz="2667" dirty="0">
              <a:latin typeface="proxima-nova"/>
            </a:endParaRPr>
          </a:p>
          <a:p>
            <a:pPr algn="l"/>
            <a:endParaRPr lang="tr-TR" sz="2667" dirty="0">
              <a:latin typeface="proxima-nova"/>
            </a:endParaRPr>
          </a:p>
          <a:p>
            <a:pPr algn="l"/>
            <a:endParaRPr lang="tr-TR" sz="2667" dirty="0">
              <a:latin typeface="proxima-nova"/>
            </a:endParaRPr>
          </a:p>
          <a:p>
            <a:pPr algn="l"/>
            <a:endParaRPr lang="tr-TR" sz="2667" dirty="0">
              <a:latin typeface="proxima-nova"/>
            </a:endParaRPr>
          </a:p>
          <a:p>
            <a:pPr algn="l"/>
            <a:r>
              <a:rPr lang="tr-TR" sz="2667" dirty="0">
                <a:latin typeface="proxima-nova"/>
              </a:rPr>
              <a:t>.</a:t>
            </a:r>
          </a:p>
          <a:p>
            <a:endParaRPr lang="tr-TR" sz="2667" dirty="0"/>
          </a:p>
        </p:txBody>
      </p:sp>
    </p:spTree>
    <p:extLst>
      <p:ext uri="{BB962C8B-B14F-4D97-AF65-F5344CB8AC3E}">
        <p14:creationId xmlns:p14="http://schemas.microsoft.com/office/powerpoint/2010/main" val="327607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Başlık">
            <a:extLst>
              <a:ext uri="{FF2B5EF4-FFF2-40B4-BE49-F238E27FC236}">
                <a16:creationId xmlns:a16="http://schemas.microsoft.com/office/drawing/2014/main" id="{5FCFFBA1-7EE6-5DD1-91D3-4907093A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9" y="882651"/>
            <a:ext cx="9164637" cy="30972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tr-TR" sz="3200"/>
              <a:t>Konjenital anomalilerin başlıca nedenleri</a:t>
            </a:r>
            <a:br>
              <a:rPr lang="tr-TR" altLang="tr-TR" sz="3200"/>
            </a:br>
            <a:br>
              <a:rPr lang="tr-TR" altLang="tr-TR" sz="3200" b="1"/>
            </a:br>
            <a:r>
              <a:rPr lang="tr-TR" altLang="tr-TR" sz="3200" b="1"/>
              <a:t>-Teratojenler, </a:t>
            </a:r>
            <a:r>
              <a:rPr lang="tr-TR" altLang="tr-TR" sz="3200"/>
              <a:t>bitki toksinleri, viruslar, ilaçlar, iz elementler, besin yetersizlikleri vb.</a:t>
            </a:r>
            <a:br>
              <a:rPr lang="tr-TR" altLang="tr-TR" sz="3200"/>
            </a:br>
            <a:r>
              <a:rPr lang="tr-TR" altLang="tr-TR" sz="3200"/>
              <a:t>-</a:t>
            </a:r>
            <a:r>
              <a:rPr lang="tr-TR" altLang="tr-TR" sz="3200" b="1"/>
              <a:t>Fiziksel etkenler, </a:t>
            </a:r>
            <a:r>
              <a:rPr lang="tr-TR" altLang="tr-TR" sz="3200"/>
              <a:t>ikizlik, anneye bağlı durumlar vb</a:t>
            </a:r>
            <a:br>
              <a:rPr lang="tr-TR" altLang="tr-TR" sz="3200"/>
            </a:br>
            <a:r>
              <a:rPr lang="tr-TR" altLang="tr-TR" sz="3200"/>
              <a:t>						(rastlantısal)</a:t>
            </a:r>
            <a:br>
              <a:rPr lang="tr-TR" altLang="tr-TR" sz="3200"/>
            </a:br>
            <a:br>
              <a:rPr lang="tr-TR" altLang="tr-TR" sz="3200"/>
            </a:br>
            <a:r>
              <a:rPr lang="tr-TR" altLang="tr-TR" sz="3200" b="1"/>
              <a:t>-Kalıtsal hastalıklar…</a:t>
            </a:r>
            <a:endParaRPr lang="tr-TR" altLang="tr-TR" sz="3200"/>
          </a:p>
        </p:txBody>
      </p:sp>
      <p:sp>
        <p:nvSpPr>
          <p:cNvPr id="20482" name="Rectangle 8">
            <a:extLst>
              <a:ext uri="{FF2B5EF4-FFF2-40B4-BE49-F238E27FC236}">
                <a16:creationId xmlns:a16="http://schemas.microsoft.com/office/drawing/2014/main" id="{ACD6F50E-F0F1-D124-9436-F97083DD9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4" y="4775201"/>
            <a:ext cx="68992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tr-TR" altLang="tr-TR" sz="4000" b="1"/>
              <a:t>Tüm konjenital anomaliler kalıtsal değildir!!!</a:t>
            </a:r>
            <a:r>
              <a:rPr lang="tr-TR" altLang="tr-TR" sz="4000"/>
              <a:t> </a:t>
            </a:r>
            <a:br>
              <a:rPr lang="tr-TR" altLang="tr-TR" sz="4000"/>
            </a:br>
            <a:endParaRPr lang="en-US" altLang="tr-TR" sz="4000"/>
          </a:p>
        </p:txBody>
      </p:sp>
      <p:sp>
        <p:nvSpPr>
          <p:cNvPr id="20483" name="Rectangle 9">
            <a:extLst>
              <a:ext uri="{FF2B5EF4-FFF2-40B4-BE49-F238E27FC236}">
                <a16:creationId xmlns:a16="http://schemas.microsoft.com/office/drawing/2014/main" id="{221F67E7-4701-6E1A-CE35-0539F86D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9" y="2978150"/>
            <a:ext cx="840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tr-TR" altLang="tr-TR" sz="18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1" descr="https://encrypted-tbn0.gstatic.com/images?q=tbn:ANd9GcShnGSMxJWL6ccuYvKmXJdUKmvccb3NgM9zMRb2PQmDj-SdAo71k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158" y="4503573"/>
            <a:ext cx="26574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 txBox="1">
            <a:spLocks noGrp="1"/>
          </p:cNvSpPr>
          <p:nvPr>
            <p:ph type="title"/>
          </p:nvPr>
        </p:nvSpPr>
        <p:spPr>
          <a:xfrm>
            <a:off x="838200" y="15628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tr-TR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Chondrodysplasia</a:t>
            </a:r>
            <a:r>
              <a:rPr lang="tr-TR" b="1" u="sng"/>
              <a:t>  </a:t>
            </a:r>
            <a:br>
              <a:rPr lang="tr-TR" b="1" u="sng"/>
            </a:br>
            <a:r>
              <a:rPr lang="tr-TR" b="1" u="sng"/>
              <a:t>(anormal kıkırdak oluşumu ve orantısız cücelik)</a:t>
            </a:r>
            <a:r>
              <a:rPr lang="tr-TR"/>
              <a:t> </a:t>
            </a:r>
            <a:br>
              <a:rPr lang="tr-TR" b="1" u="sng"/>
            </a:br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body" idx="1"/>
          </p:nvPr>
        </p:nvSpPr>
        <p:spPr>
          <a:xfrm>
            <a:off x="838200" y="30089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Fibroblast growth factor 4 (FGF4) geninde 5kb insersiyon mutasyonu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Ancak ırklara özgü fenotip olarak da sabitlenmiş mutasyon.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/>
              <a:t>-Basset							-Daschund</a:t>
            </a:r>
            <a:endParaRPr/>
          </a:p>
        </p:txBody>
      </p:sp>
      <p:pic>
        <p:nvPicPr>
          <p:cNvPr id="343" name="Google Shape;3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3232" y="4983792"/>
            <a:ext cx="26955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1"/>
          <p:cNvSpPr txBox="1"/>
          <p:nvPr/>
        </p:nvSpPr>
        <p:spPr>
          <a:xfrm>
            <a:off x="1524000" y="195222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Köpeklerde Görülen Bazı Kalıtsal Hastalıklar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>
            <a:spLocks noGrp="1"/>
          </p:cNvSpPr>
          <p:nvPr>
            <p:ph type="body" idx="1"/>
          </p:nvPr>
        </p:nvSpPr>
        <p:spPr>
          <a:xfrm>
            <a:off x="480924" y="1570038"/>
            <a:ext cx="9882276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tr-TR" sz="3200" b="1">
                <a:solidFill>
                  <a:srgbClr val="C00000"/>
                </a:solidFill>
              </a:rPr>
              <a:t>Von Willebrand disease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/>
              <a:t>Gen:VWF, exon 43 (c.7437G &gt; A) hemofili benzeri kanama bozukluğu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tr-TR" sz="3200" b="1">
                <a:solidFill>
                  <a:srgbClr val="C00000"/>
                </a:solidFill>
              </a:rPr>
              <a:t>Progressive retinal atrophy</a:t>
            </a:r>
            <a:r>
              <a:rPr lang="tr-TR" sz="2000" u="sng"/>
              <a:t> </a:t>
            </a:r>
            <a:r>
              <a:rPr lang="tr-TR" sz="2000"/>
              <a:t> Gen: CNGB1, exon 26 (c.2387delA;2389_2390insAGCTAC)</a:t>
            </a:r>
            <a:endParaRPr sz="2000" b="1" u="sng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tr-TR" sz="3200" b="1">
                <a:solidFill>
                  <a:srgbClr val="C00000"/>
                </a:solidFill>
              </a:rPr>
              <a:t>Cystinuria</a:t>
            </a:r>
            <a:r>
              <a:rPr lang="tr-TR" sz="2000" b="1" u="sng"/>
              <a:t>, </a:t>
            </a:r>
            <a:r>
              <a:rPr lang="tr-TR" sz="2000"/>
              <a:t>Tip I cystinuria otozomal resesif, type II otozomal dominant, type III sex-limited kalıtım Gen: SLC3A1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/>
              <a:t>Tekrarlayan sistit, hematuri 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tr-TR" sz="3200" b="1">
                <a:solidFill>
                  <a:srgbClr val="C00000"/>
                </a:solidFill>
              </a:rPr>
              <a:t>Haemophilia A ve B </a:t>
            </a:r>
            <a:r>
              <a:rPr lang="tr-TR" sz="2000" u="sng"/>
              <a:t> </a:t>
            </a:r>
            <a:r>
              <a:rPr lang="tr-TR" sz="2000"/>
              <a:t> Gene: PNPLA1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6247" y="4638524"/>
            <a:ext cx="3163507" cy="221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28814B3A-A8A7-524A-A430-771B5817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5D3FF9F1-0059-40B4-C27D-6CCC1D08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1507" name="Picture 3" descr="Ekran Resmi 2017-12-20 07.56.56.png">
            <a:extLst>
              <a:ext uri="{FF2B5EF4-FFF2-40B4-BE49-F238E27FC236}">
                <a16:creationId xmlns:a16="http://schemas.microsoft.com/office/drawing/2014/main" id="{550ED183-1980-FAFC-9246-A38E2CA4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38" y="1417639"/>
            <a:ext cx="4095312" cy="287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Ekran Resmi 2017-12-20 07.56.14.png">
            <a:extLst>
              <a:ext uri="{FF2B5EF4-FFF2-40B4-BE49-F238E27FC236}">
                <a16:creationId xmlns:a16="http://schemas.microsoft.com/office/drawing/2014/main" id="{BB7E5B55-6CA7-B228-2C2E-D751EEE95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1" y="1063960"/>
            <a:ext cx="3624262" cy="322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yclops_calf (1).jpg">
            <a:extLst>
              <a:ext uri="{FF2B5EF4-FFF2-40B4-BE49-F238E27FC236}">
                <a16:creationId xmlns:a16="http://schemas.microsoft.com/office/drawing/2014/main" id="{3391BB05-3C98-F757-20D6-DD00955B9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158278"/>
            <a:ext cx="2951163" cy="315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AEF4919-A772-30A4-DC70-8A24DB3E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2530" name="Content Placeholder 3" descr="Ekran Resmi 2017-12-20 07.56.25.png">
            <a:extLst>
              <a:ext uri="{FF2B5EF4-FFF2-40B4-BE49-F238E27FC236}">
                <a16:creationId xmlns:a16="http://schemas.microsoft.com/office/drawing/2014/main" id="{2B6B250A-F067-CF2C-DFBF-19D0B25A5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1" r="-10701"/>
          <a:stretch>
            <a:fillRect/>
          </a:stretch>
        </p:blipFill>
        <p:spPr>
          <a:xfrm>
            <a:off x="544512" y="1027906"/>
            <a:ext cx="5500688" cy="3025775"/>
          </a:xfrm>
        </p:spPr>
      </p:pic>
      <p:pic>
        <p:nvPicPr>
          <p:cNvPr id="22531" name="Picture 4" descr="Ekran Resmi 2017-12-20 07.56.40.png">
            <a:extLst>
              <a:ext uri="{FF2B5EF4-FFF2-40B4-BE49-F238E27FC236}">
                <a16:creationId xmlns:a16="http://schemas.microsoft.com/office/drawing/2014/main" id="{FAE9BA60-F9FB-3921-B231-970DBB88B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971800"/>
            <a:ext cx="42799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Hydrocephalus.jpg">
            <a:extLst>
              <a:ext uri="{FF2B5EF4-FFF2-40B4-BE49-F238E27FC236}">
                <a16:creationId xmlns:a16="http://schemas.microsoft.com/office/drawing/2014/main" id="{A19C2AB3-BA18-B512-96DC-66475C379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04" y="4390916"/>
            <a:ext cx="2705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ryptorchidism.jpeg">
            <a:extLst>
              <a:ext uri="{FF2B5EF4-FFF2-40B4-BE49-F238E27FC236}">
                <a16:creationId xmlns:a16="http://schemas.microsoft.com/office/drawing/2014/main" id="{3FC48E44-CE6D-9F41-278B-D5D5A1770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344488"/>
            <a:ext cx="302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9628219-1F44-0D25-8D11-B73E0D7D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23554" name="Content Placeholder 3" descr="schistosomia.jpg">
            <a:extLst>
              <a:ext uri="{FF2B5EF4-FFF2-40B4-BE49-F238E27FC236}">
                <a16:creationId xmlns:a16="http://schemas.microsoft.com/office/drawing/2014/main" id="{BB548F53-E2C5-54A7-7602-A4F40AD39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3300248" y="474664"/>
            <a:ext cx="4880141" cy="2682880"/>
          </a:xfrm>
        </p:spPr>
      </p:pic>
      <p:pic>
        <p:nvPicPr>
          <p:cNvPr id="23555" name="Picture 5">
            <a:extLst>
              <a:ext uri="{FF2B5EF4-FFF2-40B4-BE49-F238E27FC236}">
                <a16:creationId xmlns:a16="http://schemas.microsoft.com/office/drawing/2014/main" id="{A2E7FD1A-295D-782A-FCB9-4AD25895D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82" y="3586167"/>
            <a:ext cx="4085451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İlgili resim">
            <a:extLst>
              <a:ext uri="{FF2B5EF4-FFF2-40B4-BE49-F238E27FC236}">
                <a16:creationId xmlns:a16="http://schemas.microsoft.com/office/drawing/2014/main" id="{1C5E320E-0624-D03C-A621-96A883E3C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1" y="3408737"/>
            <a:ext cx="4352543" cy="289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2190</Words>
  <Application>Microsoft Macintosh PowerPoint</Application>
  <PresentationFormat>Geniş ekran</PresentationFormat>
  <Paragraphs>339</Paragraphs>
  <Slides>61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7" baseType="lpstr">
      <vt:lpstr>Arial</vt:lpstr>
      <vt:lpstr>Calibri</vt:lpstr>
      <vt:lpstr>Fira Sans</vt:lpstr>
      <vt:lpstr>proxima-nova</vt:lpstr>
      <vt:lpstr>Times New Roman</vt:lpstr>
      <vt:lpstr>Office Teması</vt:lpstr>
      <vt:lpstr>Hayvanlarda görülen bazı kalıtsal hastalıklar ve moleküler tanıları</vt:lpstr>
      <vt:lpstr>Tarımsal gelişim açısından üç önemli gelişme: 1. Evciltme …Avcı toplayıcıdan tarım toplumuna   2. Sanayi devrimi    3.Yeşil devrim</vt:lpstr>
      <vt:lpstr>PowerPoint Sunusu</vt:lpstr>
      <vt:lpstr>PowerPoint Sunusu</vt:lpstr>
      <vt:lpstr>PowerPoint Sunusu</vt:lpstr>
      <vt:lpstr>Konjenital anomalilerin başlıca nedenleri  -Teratojenler, bitki toksinleri, viruslar, ilaçlar, iz elementler, besin yetersizlikleri vb. -Fiziksel etkenler, ikizlik, anneye bağlı durumlar vb       (rastlantısal)  -Kalıtsal hastalıklar…</vt:lpstr>
      <vt:lpstr>PowerPoint Sunusu</vt:lpstr>
      <vt:lpstr>PowerPoint Sunusu</vt:lpstr>
      <vt:lpstr>PowerPoint Sunusu</vt:lpstr>
      <vt:lpstr>Sığırlarda Görülen ve Erken Dönem Ölümlere Neden Olan Bazı Kalıtsal Hastalıklar</vt:lpstr>
      <vt:lpstr>PowerPoint Sunusu</vt:lpstr>
      <vt:lpstr>PowerPoint Sunusu</vt:lpstr>
      <vt:lpstr>Üridin monofosfat sentetaz eksikliği (DUMPS) </vt:lpstr>
      <vt:lpstr>PowerPoint Sunusu</vt:lpstr>
      <vt:lpstr>Kompleks vertebral malformasyon (CVM)</vt:lpstr>
      <vt:lpstr>PowerPoint Sunusu</vt:lpstr>
      <vt:lpstr>Örümcek bacaklılık-Arachnomelia</vt:lpstr>
      <vt:lpstr>PowerPoint Sunusu</vt:lpstr>
      <vt:lpstr>Sitrülin birikimi-Citrullinemia</vt:lpstr>
      <vt:lpstr>PowerPoint Sunusu</vt:lpstr>
      <vt:lpstr>PowerPoint Sunusu</vt:lpstr>
      <vt:lpstr>Arthrogryposis Multiplex  (Curly Calf Syndrome)</vt:lpstr>
      <vt:lpstr>PowerPoint Sunusu</vt:lpstr>
      <vt:lpstr>Congenital contractural arachnodactyly (geyik yavrusu buzağısı)</vt:lpstr>
      <vt:lpstr>PowerPoint Sunusu</vt:lpstr>
      <vt:lpstr>PowerPoint Sunusu</vt:lpstr>
      <vt:lpstr>Letal Haplotipler</vt:lpstr>
      <vt:lpstr>PowerPoint Sunusu</vt:lpstr>
      <vt:lpstr>PowerPoint Sunusu</vt:lpstr>
      <vt:lpstr>PowerPoint Sunusu</vt:lpstr>
      <vt:lpstr>PowerPoint Sunusu</vt:lpstr>
      <vt:lpstr>PowerPoint Sunusu</vt:lpstr>
      <vt:lpstr>Kalıtsal hastalık belirlendiğinde damızlıktan çıkartılmalı ya da programlı eşleştirme yapılmalı. </vt:lpstr>
      <vt:lpstr>PowerPoint Sunusu</vt:lpstr>
      <vt:lpstr>PowerPoint Sunusu</vt:lpstr>
      <vt:lpstr>SCID, Şiddetli Kombine İmmun Yetmezlik</vt:lpstr>
      <vt:lpstr>SCID</vt:lpstr>
      <vt:lpstr>SCID</vt:lpstr>
      <vt:lpstr>PowerPoint Sunusu</vt:lpstr>
      <vt:lpstr>PowerPoint Sunusu</vt:lpstr>
      <vt:lpstr>LFS Lavanta renkli tay sendromu</vt:lpstr>
      <vt:lpstr>PowerPoint Sunusu</vt:lpstr>
      <vt:lpstr>PowerPoint Sunusu</vt:lpstr>
      <vt:lpstr>PowerPoint Sunusu</vt:lpstr>
      <vt:lpstr>PowerPoint Sunusu</vt:lpstr>
      <vt:lpstr>PCR+RFLP PCR ürünü 769bç</vt:lpstr>
      <vt:lpstr>PowerPoint Sunusu</vt:lpstr>
      <vt:lpstr>Şekilde görülen bütün örnekler normal, hasta birey yok.</vt:lpstr>
      <vt:lpstr>PSSM Polisakarid Depolanma Myopatisi</vt:lpstr>
      <vt:lpstr>PowerPoint Sunusu</vt:lpstr>
      <vt:lpstr>PSSM</vt:lpstr>
      <vt:lpstr>PowerPoint Sunusu</vt:lpstr>
      <vt:lpstr>PowerPoint Sunusu</vt:lpstr>
      <vt:lpstr>GBED Glukojen Dallanma Enzim Yetmezliği   </vt:lpstr>
      <vt:lpstr>GBED</vt:lpstr>
      <vt:lpstr>GBED</vt:lpstr>
      <vt:lpstr>PowerPoint Sunusu</vt:lpstr>
      <vt:lpstr>Faculty of Veterinary Science, University of Sydney</vt:lpstr>
      <vt:lpstr>Neden köpeklerde ve bazı ırklarda kalıtsal hastalık yüksek?</vt:lpstr>
      <vt:lpstr>Chondrodysplasia   (anormal kıkırdak oluşumu ve orantısız cücelik) 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Hayvanlarda görülen bazı kalıtsal hastalıklar ve moleküler tanıları</dc:title>
  <dc:creator>Bengi</dc:creator>
  <cp:lastModifiedBy>Bengi.Kul</cp:lastModifiedBy>
  <cp:revision>1</cp:revision>
  <dcterms:created xsi:type="dcterms:W3CDTF">2014-12-18T08:34:03Z</dcterms:created>
  <dcterms:modified xsi:type="dcterms:W3CDTF">2023-12-28T09:57:05Z</dcterms:modified>
</cp:coreProperties>
</file>