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59" r:id="rId17"/>
    <p:sldId id="260"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100" d="100"/>
          <a:sy n="100" d="100"/>
        </p:scale>
        <p:origin x="-450"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9286A34-146D-496C-AEAB-AFD3A1DECF71}"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4F678E-F681-40CC-8EAD-02581EF7C2EA}" type="slidenum">
              <a:rPr lang="tr-TR" smtClean="0"/>
              <a:t>‹#›</a:t>
            </a:fld>
            <a:endParaRPr lang="tr-TR"/>
          </a:p>
        </p:txBody>
      </p:sp>
    </p:spTree>
    <p:extLst>
      <p:ext uri="{BB962C8B-B14F-4D97-AF65-F5344CB8AC3E}">
        <p14:creationId xmlns:p14="http://schemas.microsoft.com/office/powerpoint/2010/main" val="761559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9286A34-146D-496C-AEAB-AFD3A1DECF71}"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4F678E-F681-40CC-8EAD-02581EF7C2EA}" type="slidenum">
              <a:rPr lang="tr-TR" smtClean="0"/>
              <a:t>‹#›</a:t>
            </a:fld>
            <a:endParaRPr lang="tr-TR"/>
          </a:p>
        </p:txBody>
      </p:sp>
    </p:spTree>
    <p:extLst>
      <p:ext uri="{BB962C8B-B14F-4D97-AF65-F5344CB8AC3E}">
        <p14:creationId xmlns:p14="http://schemas.microsoft.com/office/powerpoint/2010/main" val="3412624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9286A34-146D-496C-AEAB-AFD3A1DECF71}"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4F678E-F681-40CC-8EAD-02581EF7C2EA}" type="slidenum">
              <a:rPr lang="tr-TR" smtClean="0"/>
              <a:t>‹#›</a:t>
            </a:fld>
            <a:endParaRPr lang="tr-TR"/>
          </a:p>
        </p:txBody>
      </p:sp>
    </p:spTree>
    <p:extLst>
      <p:ext uri="{BB962C8B-B14F-4D97-AF65-F5344CB8AC3E}">
        <p14:creationId xmlns:p14="http://schemas.microsoft.com/office/powerpoint/2010/main" val="2117481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9286A34-146D-496C-AEAB-AFD3A1DECF71}"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4F678E-F681-40CC-8EAD-02581EF7C2EA}" type="slidenum">
              <a:rPr lang="tr-TR" smtClean="0"/>
              <a:t>‹#›</a:t>
            </a:fld>
            <a:endParaRPr lang="tr-TR"/>
          </a:p>
        </p:txBody>
      </p:sp>
    </p:spTree>
    <p:extLst>
      <p:ext uri="{BB962C8B-B14F-4D97-AF65-F5344CB8AC3E}">
        <p14:creationId xmlns:p14="http://schemas.microsoft.com/office/powerpoint/2010/main" val="2086877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9286A34-146D-496C-AEAB-AFD3A1DECF71}"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4F678E-F681-40CC-8EAD-02581EF7C2EA}" type="slidenum">
              <a:rPr lang="tr-TR" smtClean="0"/>
              <a:t>‹#›</a:t>
            </a:fld>
            <a:endParaRPr lang="tr-TR"/>
          </a:p>
        </p:txBody>
      </p:sp>
    </p:spTree>
    <p:extLst>
      <p:ext uri="{BB962C8B-B14F-4D97-AF65-F5344CB8AC3E}">
        <p14:creationId xmlns:p14="http://schemas.microsoft.com/office/powerpoint/2010/main" val="3917380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9286A34-146D-496C-AEAB-AFD3A1DECF71}"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4F678E-F681-40CC-8EAD-02581EF7C2EA}" type="slidenum">
              <a:rPr lang="tr-TR" smtClean="0"/>
              <a:t>‹#›</a:t>
            </a:fld>
            <a:endParaRPr lang="tr-TR"/>
          </a:p>
        </p:txBody>
      </p:sp>
    </p:spTree>
    <p:extLst>
      <p:ext uri="{BB962C8B-B14F-4D97-AF65-F5344CB8AC3E}">
        <p14:creationId xmlns:p14="http://schemas.microsoft.com/office/powerpoint/2010/main" val="3231946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9286A34-146D-496C-AEAB-AFD3A1DECF71}" type="datetimeFigureOut">
              <a:rPr lang="tr-TR" smtClean="0"/>
              <a:t>10.04.2018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4F678E-F681-40CC-8EAD-02581EF7C2EA}" type="slidenum">
              <a:rPr lang="tr-TR" smtClean="0"/>
              <a:t>‹#›</a:t>
            </a:fld>
            <a:endParaRPr lang="tr-TR"/>
          </a:p>
        </p:txBody>
      </p:sp>
    </p:spTree>
    <p:extLst>
      <p:ext uri="{BB962C8B-B14F-4D97-AF65-F5344CB8AC3E}">
        <p14:creationId xmlns:p14="http://schemas.microsoft.com/office/powerpoint/2010/main" val="3897411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9286A34-146D-496C-AEAB-AFD3A1DECF71}" type="datetimeFigureOut">
              <a:rPr lang="tr-TR" smtClean="0"/>
              <a:t>10.04.2018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4F678E-F681-40CC-8EAD-02581EF7C2EA}" type="slidenum">
              <a:rPr lang="tr-TR" smtClean="0"/>
              <a:t>‹#›</a:t>
            </a:fld>
            <a:endParaRPr lang="tr-TR"/>
          </a:p>
        </p:txBody>
      </p:sp>
    </p:spTree>
    <p:extLst>
      <p:ext uri="{BB962C8B-B14F-4D97-AF65-F5344CB8AC3E}">
        <p14:creationId xmlns:p14="http://schemas.microsoft.com/office/powerpoint/2010/main" val="1015995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9286A34-146D-496C-AEAB-AFD3A1DECF71}" type="datetimeFigureOut">
              <a:rPr lang="tr-TR" smtClean="0"/>
              <a:t>10.04.2018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4F678E-F681-40CC-8EAD-02581EF7C2EA}" type="slidenum">
              <a:rPr lang="tr-TR" smtClean="0"/>
              <a:t>‹#›</a:t>
            </a:fld>
            <a:endParaRPr lang="tr-TR"/>
          </a:p>
        </p:txBody>
      </p:sp>
    </p:spTree>
    <p:extLst>
      <p:ext uri="{BB962C8B-B14F-4D97-AF65-F5344CB8AC3E}">
        <p14:creationId xmlns:p14="http://schemas.microsoft.com/office/powerpoint/2010/main" val="241479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9286A34-146D-496C-AEAB-AFD3A1DECF71}"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4F678E-F681-40CC-8EAD-02581EF7C2EA}" type="slidenum">
              <a:rPr lang="tr-TR" smtClean="0"/>
              <a:t>‹#›</a:t>
            </a:fld>
            <a:endParaRPr lang="tr-TR"/>
          </a:p>
        </p:txBody>
      </p:sp>
    </p:spTree>
    <p:extLst>
      <p:ext uri="{BB962C8B-B14F-4D97-AF65-F5344CB8AC3E}">
        <p14:creationId xmlns:p14="http://schemas.microsoft.com/office/powerpoint/2010/main" val="1982616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9286A34-146D-496C-AEAB-AFD3A1DECF71}"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4F678E-F681-40CC-8EAD-02581EF7C2EA}" type="slidenum">
              <a:rPr lang="tr-TR" smtClean="0"/>
              <a:t>‹#›</a:t>
            </a:fld>
            <a:endParaRPr lang="tr-TR"/>
          </a:p>
        </p:txBody>
      </p:sp>
    </p:spTree>
    <p:extLst>
      <p:ext uri="{BB962C8B-B14F-4D97-AF65-F5344CB8AC3E}">
        <p14:creationId xmlns:p14="http://schemas.microsoft.com/office/powerpoint/2010/main" val="3747760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86A34-146D-496C-AEAB-AFD3A1DECF71}" type="datetimeFigureOut">
              <a:rPr lang="tr-TR" smtClean="0"/>
              <a:t>10.04.2018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4F678E-F681-40CC-8EAD-02581EF7C2EA}" type="slidenum">
              <a:rPr lang="tr-TR" smtClean="0"/>
              <a:t>‹#›</a:t>
            </a:fld>
            <a:endParaRPr lang="tr-TR"/>
          </a:p>
        </p:txBody>
      </p:sp>
    </p:spTree>
    <p:extLst>
      <p:ext uri="{BB962C8B-B14F-4D97-AF65-F5344CB8AC3E}">
        <p14:creationId xmlns:p14="http://schemas.microsoft.com/office/powerpoint/2010/main" val="3952018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757471"/>
          </a:xfrm>
        </p:spPr>
        <p:txBody>
          <a:bodyPr/>
          <a:lstStyle/>
          <a:p>
            <a:r>
              <a:rPr lang="tr-TR" b="1" dirty="0" smtClean="0"/>
              <a:t>Kefir </a:t>
            </a:r>
            <a:r>
              <a:rPr lang="tr-TR" b="1" dirty="0" err="1" smtClean="0"/>
              <a:t>Production</a:t>
            </a:r>
            <a:endParaRPr lang="tr-TR" b="1" dirty="0"/>
          </a:p>
        </p:txBody>
      </p:sp>
      <p:sp>
        <p:nvSpPr>
          <p:cNvPr id="3" name="Alt Başlık 2"/>
          <p:cNvSpPr>
            <a:spLocks noGrp="1"/>
          </p:cNvSpPr>
          <p:nvPr>
            <p:ph type="subTitle" idx="1"/>
          </p:nvPr>
        </p:nvSpPr>
        <p:spPr>
          <a:xfrm>
            <a:off x="4508938" y="3993930"/>
            <a:ext cx="6159062" cy="1263869"/>
          </a:xfrm>
        </p:spPr>
        <p:txBody>
          <a:bodyPr>
            <a:normAutofit fontScale="92500"/>
          </a:bodyPr>
          <a:lstStyle/>
          <a:p>
            <a:r>
              <a:rPr lang="en-US" b="1" dirty="0" smtClean="0"/>
              <a:t>Res. </a:t>
            </a:r>
            <a:r>
              <a:rPr lang="en-US" b="1" dirty="0" err="1" smtClean="0"/>
              <a:t>Asst</a:t>
            </a:r>
            <a:r>
              <a:rPr lang="en-US" b="1" dirty="0" smtClean="0"/>
              <a:t>, DVM Bahar ONARAN</a:t>
            </a:r>
          </a:p>
          <a:p>
            <a:r>
              <a:rPr lang="en-US" dirty="0" smtClean="0"/>
              <a:t>Ankara University, Faculty of Veterinary Medicine</a:t>
            </a:r>
          </a:p>
          <a:p>
            <a:r>
              <a:rPr lang="en-US" dirty="0" smtClean="0"/>
              <a:t>Department of Food Hygiene and Technology</a:t>
            </a:r>
          </a:p>
          <a:p>
            <a:endParaRPr lang="en-US" dirty="0" smtClean="0"/>
          </a:p>
          <a:p>
            <a:endParaRPr lang="tr-TR" dirty="0"/>
          </a:p>
        </p:txBody>
      </p:sp>
    </p:spTree>
    <p:extLst>
      <p:ext uri="{BB962C8B-B14F-4D97-AF65-F5344CB8AC3E}">
        <p14:creationId xmlns:p14="http://schemas.microsoft.com/office/powerpoint/2010/main" val="1848054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Interactions between Kefir </a:t>
            </a:r>
            <a:r>
              <a:rPr lang="en-US" b="1" dirty="0" smtClean="0">
                <a:solidFill>
                  <a:srgbClr val="FF0000"/>
                </a:solidFill>
              </a:rPr>
              <a:t>Microorganisms</a:t>
            </a:r>
            <a:endParaRPr lang="tr-TR" b="1"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endParaRPr lang="en-US" dirty="0"/>
          </a:p>
          <a:p>
            <a:r>
              <a:rPr lang="en-US" dirty="0"/>
              <a:t>The complex interactions between yeast and bacteria and their interdependence in kefir grains are not completely understood. However, when the bacteria are separated from the grain, yeast will not grow as efficiently (</a:t>
            </a:r>
            <a:r>
              <a:rPr lang="en-US" dirty="0" err="1"/>
              <a:t>Cheirsilp</a:t>
            </a:r>
            <a:r>
              <a:rPr lang="en-US" dirty="0"/>
              <a:t> et al., 2003; Farnworth and </a:t>
            </a:r>
            <a:r>
              <a:rPr lang="en-US" dirty="0" err="1"/>
              <a:t>Mainville</a:t>
            </a:r>
            <a:r>
              <a:rPr lang="en-US" dirty="0"/>
              <a:t>, 2008; Rattray and </a:t>
            </a:r>
            <a:r>
              <a:rPr lang="en-US" dirty="0" err="1"/>
              <a:t>O'Connel</a:t>
            </a:r>
            <a:r>
              <a:rPr lang="en-US" dirty="0"/>
              <a:t>, 2011).</a:t>
            </a:r>
          </a:p>
          <a:p>
            <a:endParaRPr lang="en-US" dirty="0"/>
          </a:p>
          <a:p>
            <a:r>
              <a:rPr lang="en-US" dirty="0"/>
              <a:t>Due to its high capacity to metabolize lactose (Rea et al., 1996), the genus </a:t>
            </a:r>
            <a:r>
              <a:rPr lang="en-US" dirty="0" err="1"/>
              <a:t>Lactococcus</a:t>
            </a:r>
            <a:r>
              <a:rPr lang="en-US" dirty="0"/>
              <a:t> tends to grow faster than yeast in milk (Rea et al., 1996; </a:t>
            </a:r>
            <a:r>
              <a:rPr lang="en-US" dirty="0" err="1"/>
              <a:t>Tamime</a:t>
            </a:r>
            <a:r>
              <a:rPr lang="en-US" dirty="0"/>
              <a:t>, 2006). This genus hydrolyzes lactose, producing lactic acid and a suitable environment for yeast growth (</a:t>
            </a:r>
            <a:r>
              <a:rPr lang="en-US" dirty="0" err="1"/>
              <a:t>Tamime</a:t>
            </a:r>
            <a:r>
              <a:rPr lang="en-US" dirty="0"/>
              <a:t>, 2006). </a:t>
            </a:r>
          </a:p>
          <a:p>
            <a:r>
              <a:rPr lang="en-US" dirty="0"/>
              <a:t> </a:t>
            </a:r>
            <a:endParaRPr lang="tr-TR" dirty="0"/>
          </a:p>
        </p:txBody>
      </p:sp>
    </p:spTree>
    <p:extLst>
      <p:ext uri="{BB962C8B-B14F-4D97-AF65-F5344CB8AC3E}">
        <p14:creationId xmlns:p14="http://schemas.microsoft.com/office/powerpoint/2010/main" val="1763076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FF0000"/>
                </a:solidFill>
              </a:rPr>
              <a:t>Interactions</a:t>
            </a:r>
            <a:r>
              <a:rPr lang="tr-TR" b="1" dirty="0">
                <a:solidFill>
                  <a:srgbClr val="FF0000"/>
                </a:solidFill>
              </a:rPr>
              <a:t> </a:t>
            </a:r>
            <a:r>
              <a:rPr lang="tr-TR" b="1" dirty="0" err="1">
                <a:solidFill>
                  <a:srgbClr val="FF0000"/>
                </a:solidFill>
              </a:rPr>
              <a:t>between</a:t>
            </a:r>
            <a:r>
              <a:rPr lang="tr-TR" b="1" dirty="0">
                <a:solidFill>
                  <a:srgbClr val="FF0000"/>
                </a:solidFill>
              </a:rPr>
              <a:t> Kefir </a:t>
            </a:r>
            <a:r>
              <a:rPr lang="tr-TR" b="1" dirty="0" err="1">
                <a:solidFill>
                  <a:srgbClr val="FF0000"/>
                </a:solidFill>
              </a:rPr>
              <a:t>Microorganisms</a:t>
            </a:r>
            <a:endParaRPr lang="tr-TR" b="1"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r>
              <a:rPr lang="tr-TR" dirty="0" smtClean="0"/>
              <a:t>Y</a:t>
            </a:r>
            <a:r>
              <a:rPr lang="en-US" dirty="0" smtClean="0"/>
              <a:t>easts </a:t>
            </a:r>
            <a:r>
              <a:rPr lang="en-US" dirty="0"/>
              <a:t>synthesize complex B vitamins and hydrolyze milk proteins, using oxygen to produce CO2 and </a:t>
            </a:r>
            <a:r>
              <a:rPr lang="en-US" dirty="0" smtClean="0"/>
              <a:t>ethanol. </a:t>
            </a:r>
            <a:endParaRPr lang="tr-TR" dirty="0" smtClean="0"/>
          </a:p>
          <a:p>
            <a:r>
              <a:rPr lang="en-US" dirty="0" smtClean="0"/>
              <a:t>The </a:t>
            </a:r>
            <a:r>
              <a:rPr lang="en-US" dirty="0"/>
              <a:t>interaction between yeast and lactic acid bacteria can be stimulated or inhibited by the growth of one or both, in co-cultures. </a:t>
            </a:r>
            <a:endParaRPr lang="tr-TR" dirty="0" smtClean="0"/>
          </a:p>
          <a:p>
            <a:r>
              <a:rPr lang="en-US" dirty="0" smtClean="0"/>
              <a:t>These </a:t>
            </a:r>
            <a:r>
              <a:rPr lang="en-US" dirty="0"/>
              <a:t>microorganisms can compete for nutrients for growth, or may produce metabolites that inhibit or stimulate one </a:t>
            </a:r>
            <a:r>
              <a:rPr lang="en-US" dirty="0" smtClean="0"/>
              <a:t>another. </a:t>
            </a:r>
            <a:r>
              <a:rPr lang="en-US" dirty="0"/>
              <a:t>Some yeast species are proteolytic or </a:t>
            </a:r>
            <a:r>
              <a:rPr lang="en-US" dirty="0" err="1"/>
              <a:t>lipolytic</a:t>
            </a:r>
            <a:r>
              <a:rPr lang="en-US" dirty="0"/>
              <a:t>, providing amino acids and fatty </a:t>
            </a:r>
            <a:r>
              <a:rPr lang="en-US" dirty="0" smtClean="0"/>
              <a:t>acids. </a:t>
            </a:r>
            <a:endParaRPr lang="tr-TR" dirty="0" smtClean="0"/>
          </a:p>
          <a:p>
            <a:r>
              <a:rPr lang="en-US" dirty="0" smtClean="0"/>
              <a:t>Species </a:t>
            </a:r>
            <a:r>
              <a:rPr lang="en-US" dirty="0"/>
              <a:t>such as </a:t>
            </a:r>
            <a:r>
              <a:rPr lang="en-US" dirty="0" err="1"/>
              <a:t>Debaryomyces</a:t>
            </a:r>
            <a:r>
              <a:rPr lang="en-US" dirty="0"/>
              <a:t> </a:t>
            </a:r>
            <a:r>
              <a:rPr lang="en-US" dirty="0" err="1"/>
              <a:t>hansenii</a:t>
            </a:r>
            <a:r>
              <a:rPr lang="en-US" dirty="0"/>
              <a:t> and </a:t>
            </a:r>
            <a:r>
              <a:rPr lang="en-US" dirty="0" err="1"/>
              <a:t>Yarrowia</a:t>
            </a:r>
            <a:r>
              <a:rPr lang="en-US" dirty="0"/>
              <a:t> </a:t>
            </a:r>
            <a:r>
              <a:rPr lang="en-US" dirty="0" err="1"/>
              <a:t>lipolytica</a:t>
            </a:r>
            <a:r>
              <a:rPr lang="en-US" dirty="0"/>
              <a:t> assimilate the lactic acid formed by LAB, raising the pH and stimulating bacteria growth. </a:t>
            </a:r>
            <a:endParaRPr lang="tr-TR" dirty="0" smtClean="0"/>
          </a:p>
          <a:p>
            <a:r>
              <a:rPr lang="en-US" dirty="0" smtClean="0"/>
              <a:t>The </a:t>
            </a:r>
            <a:r>
              <a:rPr lang="en-US" dirty="0"/>
              <a:t>production of vitamin B by </a:t>
            </a:r>
            <a:r>
              <a:rPr lang="en-US" dirty="0" err="1"/>
              <a:t>Acetobacter</a:t>
            </a:r>
            <a:r>
              <a:rPr lang="en-US" dirty="0"/>
              <a:t> spp. also favors the growth of other microorganisms present in kefir </a:t>
            </a:r>
            <a:r>
              <a:rPr lang="en-US" dirty="0" smtClean="0"/>
              <a:t>grains.</a:t>
            </a:r>
            <a:endParaRPr lang="en-US" dirty="0"/>
          </a:p>
          <a:p>
            <a:endParaRPr lang="tr-TR" dirty="0"/>
          </a:p>
        </p:txBody>
      </p:sp>
    </p:spTree>
    <p:extLst>
      <p:ext uri="{BB962C8B-B14F-4D97-AF65-F5344CB8AC3E}">
        <p14:creationId xmlns:p14="http://schemas.microsoft.com/office/powerpoint/2010/main" val="3208413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Technological </a:t>
            </a:r>
            <a:r>
              <a:rPr lang="en-US" b="1" dirty="0" smtClean="0">
                <a:solidFill>
                  <a:srgbClr val="FF0000"/>
                </a:solidFill>
              </a:rPr>
              <a:t>Aspects</a:t>
            </a:r>
            <a:endParaRPr lang="tr-TR" b="1" dirty="0">
              <a:solidFill>
                <a:srgbClr val="FF0000"/>
              </a:solidFill>
            </a:endParaRPr>
          </a:p>
        </p:txBody>
      </p:sp>
      <p:sp>
        <p:nvSpPr>
          <p:cNvPr id="3" name="İçerik Yer Tutucusu 2"/>
          <p:cNvSpPr>
            <a:spLocks noGrp="1"/>
          </p:cNvSpPr>
          <p:nvPr>
            <p:ph idx="1"/>
          </p:nvPr>
        </p:nvSpPr>
        <p:spPr/>
        <p:txBody>
          <a:bodyPr>
            <a:normAutofit/>
          </a:bodyPr>
          <a:lstStyle/>
          <a:p>
            <a:endParaRPr lang="en-US" dirty="0"/>
          </a:p>
          <a:p>
            <a:r>
              <a:rPr lang="en-US" dirty="0"/>
              <a:t>During fermentation, the grains increase in size and number, and are usually recovered from the fermented milk and </a:t>
            </a:r>
            <a:r>
              <a:rPr lang="en-US" dirty="0" smtClean="0"/>
              <a:t>reutilized. </a:t>
            </a:r>
            <a:endParaRPr lang="tr-TR" dirty="0" smtClean="0"/>
          </a:p>
          <a:p>
            <a:r>
              <a:rPr lang="en-US" dirty="0" smtClean="0"/>
              <a:t>If </a:t>
            </a:r>
            <a:r>
              <a:rPr lang="en-US" dirty="0"/>
              <a:t>carefully preserved, they may retain their activity for </a:t>
            </a:r>
            <a:r>
              <a:rPr lang="en-US" dirty="0" smtClean="0"/>
              <a:t>years. </a:t>
            </a:r>
            <a:endParaRPr lang="tr-TR" dirty="0" smtClean="0"/>
          </a:p>
          <a:p>
            <a:r>
              <a:rPr lang="en-US" dirty="0" smtClean="0"/>
              <a:t>The </a:t>
            </a:r>
            <a:r>
              <a:rPr lang="en-US" dirty="0"/>
              <a:t>main marker to assess the symbiotic relationship between the different microorganisms is increased biomass during </a:t>
            </a:r>
            <a:r>
              <a:rPr lang="en-US" dirty="0" smtClean="0"/>
              <a:t>fermentation.</a:t>
            </a:r>
            <a:endParaRPr lang="en-US" dirty="0"/>
          </a:p>
          <a:p>
            <a:endParaRPr lang="en-US" dirty="0"/>
          </a:p>
        </p:txBody>
      </p:sp>
    </p:spTree>
    <p:extLst>
      <p:ext uri="{BB962C8B-B14F-4D97-AF65-F5344CB8AC3E}">
        <p14:creationId xmlns:p14="http://schemas.microsoft.com/office/powerpoint/2010/main" val="2613472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Grain </a:t>
            </a:r>
            <a:r>
              <a:rPr lang="en-US" b="1" dirty="0" smtClean="0">
                <a:solidFill>
                  <a:srgbClr val="FF0000"/>
                </a:solidFill>
              </a:rPr>
              <a:t>Preservation</a:t>
            </a:r>
            <a:endParaRPr lang="tr-TR" b="1"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endParaRPr lang="en-US" dirty="0"/>
          </a:p>
          <a:p>
            <a:r>
              <a:rPr lang="en-US" dirty="0"/>
              <a:t>Kefir grains can be preserved lyophilized, dry or </a:t>
            </a:r>
            <a:r>
              <a:rPr lang="en-US" dirty="0" smtClean="0"/>
              <a:t>wet, </a:t>
            </a:r>
            <a:r>
              <a:rPr lang="en-US" dirty="0"/>
              <a:t>but constant washing reduces their </a:t>
            </a:r>
            <a:r>
              <a:rPr lang="en-US" dirty="0" smtClean="0"/>
              <a:t>viability. </a:t>
            </a:r>
            <a:endParaRPr lang="tr-TR" dirty="0" smtClean="0"/>
          </a:p>
          <a:p>
            <a:r>
              <a:rPr lang="en-US" dirty="0" smtClean="0"/>
              <a:t>However</a:t>
            </a:r>
            <a:r>
              <a:rPr lang="en-US" dirty="0"/>
              <a:t>, </a:t>
            </a:r>
            <a:r>
              <a:rPr lang="en-US" dirty="0" smtClean="0"/>
              <a:t>grain </a:t>
            </a:r>
            <a:r>
              <a:rPr lang="en-US" dirty="0"/>
              <a:t>stored in these conditions present different microbiological profiles than fresh grain. </a:t>
            </a:r>
            <a:endParaRPr lang="tr-TR" dirty="0" smtClean="0"/>
          </a:p>
          <a:p>
            <a:r>
              <a:rPr lang="en-US" dirty="0" smtClean="0"/>
              <a:t>Dried </a:t>
            </a:r>
            <a:r>
              <a:rPr lang="en-US" dirty="0"/>
              <a:t>grains maintain their activity for 12-18 months while wet grains maintain activity for 8-10 </a:t>
            </a:r>
            <a:r>
              <a:rPr lang="en-US" dirty="0" smtClean="0"/>
              <a:t>days. </a:t>
            </a:r>
            <a:endParaRPr lang="tr-TR" dirty="0" smtClean="0"/>
          </a:p>
          <a:p>
            <a:r>
              <a:rPr lang="en-US" dirty="0" smtClean="0"/>
              <a:t>Different </a:t>
            </a:r>
            <a:r>
              <a:rPr lang="en-US" dirty="0"/>
              <a:t>preservation methods have been </a:t>
            </a:r>
            <a:r>
              <a:rPr lang="en-US" dirty="0" smtClean="0"/>
              <a:t>tested, </a:t>
            </a:r>
            <a:r>
              <a:rPr lang="en-US" dirty="0"/>
              <a:t>with freezing being considered the best method. </a:t>
            </a:r>
            <a:endParaRPr lang="tr-TR" dirty="0" smtClean="0"/>
          </a:p>
          <a:p>
            <a:r>
              <a:rPr lang="en-US" dirty="0" smtClean="0"/>
              <a:t>Grain </a:t>
            </a:r>
            <a:r>
              <a:rPr lang="en-US" dirty="0" err="1"/>
              <a:t>lyophilization</a:t>
            </a:r>
            <a:r>
              <a:rPr lang="en-US" dirty="0"/>
              <a:t> has also been tested, but resulted in reduced lactose metabolism, as well as modifications in the bacterial profile, which was different from the original grain </a:t>
            </a:r>
            <a:r>
              <a:rPr lang="en-US" dirty="0" smtClean="0"/>
              <a:t>profile.</a:t>
            </a:r>
            <a:endParaRPr lang="en-US" dirty="0"/>
          </a:p>
          <a:p>
            <a:endParaRPr lang="en-US" dirty="0"/>
          </a:p>
          <a:p>
            <a:pPr marL="0" indent="0">
              <a:buNone/>
            </a:pPr>
            <a:endParaRPr lang="tr-TR" dirty="0"/>
          </a:p>
        </p:txBody>
      </p:sp>
    </p:spTree>
    <p:extLst>
      <p:ext uri="{BB962C8B-B14F-4D97-AF65-F5344CB8AC3E}">
        <p14:creationId xmlns:p14="http://schemas.microsoft.com/office/powerpoint/2010/main" val="2520124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Kefir </a:t>
            </a:r>
            <a:r>
              <a:rPr lang="en-US" b="1" dirty="0" smtClean="0">
                <a:solidFill>
                  <a:srgbClr val="FF0000"/>
                </a:solidFill>
              </a:rPr>
              <a:t>Production</a:t>
            </a:r>
            <a:endParaRPr lang="tr-TR" b="1" dirty="0">
              <a:solidFill>
                <a:srgbClr val="FF0000"/>
              </a:solidFill>
            </a:endParaRPr>
          </a:p>
        </p:txBody>
      </p:sp>
      <p:sp>
        <p:nvSpPr>
          <p:cNvPr id="3" name="İçerik Yer Tutucusu 2"/>
          <p:cNvSpPr>
            <a:spLocks noGrp="1"/>
          </p:cNvSpPr>
          <p:nvPr>
            <p:ph idx="1"/>
          </p:nvPr>
        </p:nvSpPr>
        <p:spPr>
          <a:xfrm>
            <a:off x="838200" y="1460810"/>
            <a:ext cx="10515600" cy="4716153"/>
          </a:xfrm>
        </p:spPr>
        <p:txBody>
          <a:bodyPr>
            <a:normAutofit fontScale="77500" lnSpcReduction="20000"/>
          </a:bodyPr>
          <a:lstStyle/>
          <a:p>
            <a:endParaRPr lang="en-US" dirty="0"/>
          </a:p>
          <a:p>
            <a:r>
              <a:rPr lang="en-US" dirty="0"/>
              <a:t>There are three main ways of producing kefir (I) the artisanal process, (II) the commercial process by the Russian method and (III) the commercial process using pure </a:t>
            </a:r>
            <a:r>
              <a:rPr lang="en-US" dirty="0" smtClean="0"/>
              <a:t>cultures. </a:t>
            </a:r>
            <a:endParaRPr lang="tr-TR" dirty="0" smtClean="0"/>
          </a:p>
          <a:p>
            <a:r>
              <a:rPr lang="en-US" dirty="0" smtClean="0"/>
              <a:t>Other </a:t>
            </a:r>
            <a:r>
              <a:rPr lang="en-US" dirty="0"/>
              <a:t>substrates may also be used, such as milk from other animal species, coconut milk, soybean milk, fruit juices and/or sugar and molasses </a:t>
            </a:r>
            <a:r>
              <a:rPr lang="en-US" dirty="0" smtClean="0"/>
              <a:t>solutions.</a:t>
            </a:r>
            <a:endParaRPr lang="en-US" dirty="0"/>
          </a:p>
          <a:p>
            <a:r>
              <a:rPr lang="en-US" dirty="0"/>
              <a:t>The traditional artisanal production involves milk inoculation with a variable amount of grains and fermentation for a period between 18-24 h at 20-25 ºC. </a:t>
            </a:r>
            <a:endParaRPr lang="tr-TR" dirty="0" smtClean="0"/>
          </a:p>
          <a:p>
            <a:r>
              <a:rPr lang="en-US" dirty="0" smtClean="0"/>
              <a:t>At </a:t>
            </a:r>
            <a:r>
              <a:rPr lang="en-US" dirty="0"/>
              <a:t>the end of the fermentation process the grains are sieved and can be used for a new fermentation or kept (1-7 days) in fresh milk, while the kefir beverage is stored at 4 ºC, ready for </a:t>
            </a:r>
            <a:r>
              <a:rPr lang="en-US" dirty="0" smtClean="0"/>
              <a:t>consumption.</a:t>
            </a:r>
            <a:endParaRPr lang="en-US" dirty="0"/>
          </a:p>
          <a:p>
            <a:r>
              <a:rPr lang="en-US" dirty="0"/>
              <a:t>The initial inoculum concentration of the grains (grain/milk proportion) affects the pH, viscosity, final lactose concentration and the microbiological profile of the final </a:t>
            </a:r>
            <a:r>
              <a:rPr lang="en-US" dirty="0" smtClean="0"/>
              <a:t>product. </a:t>
            </a:r>
            <a:endParaRPr lang="tr-TR" dirty="0" smtClean="0"/>
          </a:p>
          <a:p>
            <a:r>
              <a:rPr lang="en-US" dirty="0" smtClean="0"/>
              <a:t>Agitation </a:t>
            </a:r>
            <a:r>
              <a:rPr lang="en-US" dirty="0"/>
              <a:t>during fermentation also influences kefir microbial composition, favoring the development of </a:t>
            </a:r>
            <a:r>
              <a:rPr lang="en-US" dirty="0" err="1"/>
              <a:t>homofermentative</a:t>
            </a:r>
            <a:r>
              <a:rPr lang="en-US" dirty="0"/>
              <a:t> </a:t>
            </a:r>
            <a:r>
              <a:rPr lang="en-US" dirty="0" err="1"/>
              <a:t>lactococci</a:t>
            </a:r>
            <a:r>
              <a:rPr lang="en-US" dirty="0"/>
              <a:t> and </a:t>
            </a:r>
            <a:r>
              <a:rPr lang="en-US" dirty="0" smtClean="0"/>
              <a:t>yeast. </a:t>
            </a:r>
            <a:r>
              <a:rPr lang="en-US" dirty="0"/>
              <a:t>Incubation at temperatures above 30 ºC stimulates the growth of thermophilic LAB, while being a disadvantage for yeast growth and mesophilic </a:t>
            </a:r>
            <a:r>
              <a:rPr lang="en-US" dirty="0" smtClean="0"/>
              <a:t>LAB.</a:t>
            </a:r>
            <a:endParaRPr lang="en-US" dirty="0"/>
          </a:p>
          <a:p>
            <a:endParaRPr lang="en-US" dirty="0"/>
          </a:p>
        </p:txBody>
      </p:sp>
    </p:spTree>
    <p:extLst>
      <p:ext uri="{BB962C8B-B14F-4D97-AF65-F5344CB8AC3E}">
        <p14:creationId xmlns:p14="http://schemas.microsoft.com/office/powerpoint/2010/main" val="3053957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Kefir </a:t>
            </a:r>
            <a:r>
              <a:rPr lang="tr-TR" b="1" dirty="0" err="1">
                <a:solidFill>
                  <a:srgbClr val="FF0000"/>
                </a:solidFill>
              </a:rPr>
              <a:t>Production</a:t>
            </a:r>
            <a:endParaRPr lang="tr-TR" b="1" dirty="0">
              <a:solidFill>
                <a:srgbClr val="FF0000"/>
              </a:solidFill>
            </a:endParaRPr>
          </a:p>
        </p:txBody>
      </p:sp>
      <p:sp>
        <p:nvSpPr>
          <p:cNvPr id="3" name="İçerik Yer Tutucusu 2"/>
          <p:cNvSpPr>
            <a:spLocks noGrp="1"/>
          </p:cNvSpPr>
          <p:nvPr>
            <p:ph idx="1"/>
          </p:nvPr>
        </p:nvSpPr>
        <p:spPr>
          <a:xfrm>
            <a:off x="838200" y="1690688"/>
            <a:ext cx="10515600" cy="4486275"/>
          </a:xfrm>
        </p:spPr>
        <p:txBody>
          <a:bodyPr>
            <a:normAutofit fontScale="77500" lnSpcReduction="20000"/>
          </a:bodyPr>
          <a:lstStyle/>
          <a:p>
            <a:r>
              <a:rPr lang="en-US" dirty="0"/>
              <a:t>The second method, known as the "Russian method", allows for the production of kefir on a larger scale, and uses a process of fermentation in series, from the percolate resulting from the first fermentation of the grains (fermented without the grains or mother culture</a:t>
            </a:r>
            <a:r>
              <a:rPr lang="en-US" dirty="0" smtClean="0"/>
              <a:t>).</a:t>
            </a:r>
            <a:endParaRPr lang="en-US" dirty="0"/>
          </a:p>
          <a:p>
            <a:r>
              <a:rPr lang="en-US" dirty="0"/>
              <a:t>Different methods can be used in the industrial process of kefir production, but all based on the same principle. </a:t>
            </a:r>
            <a:endParaRPr lang="tr-TR" dirty="0" smtClean="0"/>
          </a:p>
          <a:p>
            <a:r>
              <a:rPr lang="en-US" dirty="0" smtClean="0"/>
              <a:t>The </a:t>
            </a:r>
            <a:r>
              <a:rPr lang="en-US" dirty="0"/>
              <a:t>milk is inoculated with pure cultures isolated from kefir grains and commercial </a:t>
            </a:r>
            <a:r>
              <a:rPr lang="en-US" dirty="0" smtClean="0"/>
              <a:t>cultures. </a:t>
            </a:r>
            <a:endParaRPr lang="tr-TR" dirty="0" smtClean="0"/>
          </a:p>
          <a:p>
            <a:r>
              <a:rPr lang="en-US" dirty="0" smtClean="0"/>
              <a:t>The </a:t>
            </a:r>
            <a:r>
              <a:rPr lang="en-US" dirty="0"/>
              <a:t>maturation phase can be performed or not, consisting of maintaining the kefir at 8-10 ºC for up to 24 </a:t>
            </a:r>
            <a:r>
              <a:rPr lang="en-US" dirty="0" smtClean="0"/>
              <a:t>h, </a:t>
            </a:r>
            <a:r>
              <a:rPr lang="en-US" dirty="0"/>
              <a:t>to allow microorganism, primarily yeast, growth, contributing to the specific </a:t>
            </a:r>
            <a:r>
              <a:rPr lang="en-US" dirty="0" err="1"/>
              <a:t>flavour</a:t>
            </a:r>
            <a:r>
              <a:rPr lang="en-US" dirty="0"/>
              <a:t> of the </a:t>
            </a:r>
            <a:r>
              <a:rPr lang="en-US" dirty="0" smtClean="0"/>
              <a:t>product. </a:t>
            </a:r>
            <a:endParaRPr lang="tr-TR" dirty="0" smtClean="0"/>
          </a:p>
          <a:p>
            <a:r>
              <a:rPr lang="en-US" dirty="0" smtClean="0"/>
              <a:t>Omission </a:t>
            </a:r>
            <a:r>
              <a:rPr lang="en-US" dirty="0"/>
              <a:t>of this step is associated with development of atypical </a:t>
            </a:r>
            <a:r>
              <a:rPr lang="en-US" dirty="0" err="1"/>
              <a:t>flavour</a:t>
            </a:r>
            <a:r>
              <a:rPr lang="en-US" dirty="0"/>
              <a:t> in </a:t>
            </a:r>
            <a:r>
              <a:rPr lang="en-US" dirty="0" smtClean="0"/>
              <a:t>kefir.</a:t>
            </a:r>
            <a:endParaRPr lang="en-US" dirty="0"/>
          </a:p>
          <a:p>
            <a:r>
              <a:rPr lang="en-US" dirty="0"/>
              <a:t>During storage, the CO2 production by yeast or </a:t>
            </a:r>
            <a:r>
              <a:rPr lang="en-US" dirty="0" err="1"/>
              <a:t>heterofermentative</a:t>
            </a:r>
            <a:r>
              <a:rPr lang="en-US" dirty="0"/>
              <a:t> LAB can cause bloating in the product package, a fact that should be considered in the choice of </a:t>
            </a:r>
            <a:r>
              <a:rPr lang="en-US" dirty="0" smtClean="0"/>
              <a:t>packaging.</a:t>
            </a:r>
            <a:endParaRPr lang="en-US" dirty="0"/>
          </a:p>
          <a:p>
            <a:endParaRPr lang="tr-TR" dirty="0"/>
          </a:p>
        </p:txBody>
      </p:sp>
    </p:spTree>
    <p:extLst>
      <p:ext uri="{BB962C8B-B14F-4D97-AF65-F5344CB8AC3E}">
        <p14:creationId xmlns:p14="http://schemas.microsoft.com/office/powerpoint/2010/main" val="1992543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Resim 3"/>
          <p:cNvPicPr>
            <a:picLocks noChangeAspect="1"/>
          </p:cNvPicPr>
          <p:nvPr/>
        </p:nvPicPr>
        <p:blipFill rotWithShape="1">
          <a:blip r:embed="rId2"/>
          <a:srcRect l="20388" t="20666" r="40657" b="33182"/>
          <a:stretch/>
        </p:blipFill>
        <p:spPr>
          <a:xfrm>
            <a:off x="2060811" y="696036"/>
            <a:ext cx="7506269" cy="5002238"/>
          </a:xfrm>
          <a:prstGeom prst="rect">
            <a:avLst/>
          </a:prstGeom>
        </p:spPr>
      </p:pic>
    </p:spTree>
    <p:extLst>
      <p:ext uri="{BB962C8B-B14F-4D97-AF65-F5344CB8AC3E}">
        <p14:creationId xmlns:p14="http://schemas.microsoft.com/office/powerpoint/2010/main" val="2238335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Resim 3"/>
          <p:cNvPicPr>
            <a:picLocks noChangeAspect="1"/>
          </p:cNvPicPr>
          <p:nvPr/>
        </p:nvPicPr>
        <p:blipFill rotWithShape="1">
          <a:blip r:embed="rId2"/>
          <a:srcRect l="20388" t="20826" r="55186" b="27274"/>
          <a:stretch/>
        </p:blipFill>
        <p:spPr>
          <a:xfrm>
            <a:off x="1951628" y="737955"/>
            <a:ext cx="5936777" cy="5439008"/>
          </a:xfrm>
          <a:prstGeom prst="rect">
            <a:avLst/>
          </a:prstGeom>
        </p:spPr>
      </p:pic>
    </p:spTree>
    <p:extLst>
      <p:ext uri="{BB962C8B-B14F-4D97-AF65-F5344CB8AC3E}">
        <p14:creationId xmlns:p14="http://schemas.microsoft.com/office/powerpoint/2010/main" val="1283267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solidFill>
                  <a:srgbClr val="FF0000"/>
                </a:solidFill>
              </a:rPr>
              <a:t>History</a:t>
            </a:r>
            <a:r>
              <a:rPr lang="tr-TR" b="1" dirty="0" smtClean="0">
                <a:solidFill>
                  <a:srgbClr val="FF0000"/>
                </a:solidFill>
              </a:rPr>
              <a:t> of Kefir</a:t>
            </a:r>
            <a:endParaRPr lang="tr-TR" b="1" dirty="0">
              <a:solidFill>
                <a:srgbClr val="FF0000"/>
              </a:solidFill>
            </a:endParaRPr>
          </a:p>
        </p:txBody>
      </p:sp>
      <p:sp>
        <p:nvSpPr>
          <p:cNvPr id="3" name="İçerik Yer Tutucusu 2"/>
          <p:cNvSpPr>
            <a:spLocks noGrp="1"/>
          </p:cNvSpPr>
          <p:nvPr>
            <p:ph idx="1"/>
          </p:nvPr>
        </p:nvSpPr>
        <p:spPr/>
        <p:txBody>
          <a:bodyPr>
            <a:normAutofit fontScale="70000" lnSpcReduction="20000"/>
          </a:bodyPr>
          <a:lstStyle/>
          <a:p>
            <a:r>
              <a:rPr lang="en-US" dirty="0"/>
              <a:t>The word kefir is derived from the Turkish word </a:t>
            </a:r>
            <a:r>
              <a:rPr lang="en-US" i="1" dirty="0" err="1"/>
              <a:t>keyif</a:t>
            </a:r>
            <a:r>
              <a:rPr lang="en-US" dirty="0"/>
              <a:t>, which means "feeling good" after its </a:t>
            </a:r>
            <a:r>
              <a:rPr lang="en-US" dirty="0" smtClean="0"/>
              <a:t>ingestion. </a:t>
            </a:r>
            <a:endParaRPr lang="tr-TR" dirty="0" smtClean="0"/>
          </a:p>
          <a:p>
            <a:r>
              <a:rPr lang="en-US" dirty="0" smtClean="0"/>
              <a:t>The </a:t>
            </a:r>
            <a:r>
              <a:rPr lang="en-US" dirty="0"/>
              <a:t>kefir beverage is originally from the Caucasus Mountains, a </a:t>
            </a:r>
            <a:r>
              <a:rPr lang="en-US" dirty="0" smtClean="0"/>
              <a:t>traditional </a:t>
            </a:r>
            <a:r>
              <a:rPr lang="en-US" dirty="0"/>
              <a:t>product highly consumed in Eastern Europe, Russia and Southwest </a:t>
            </a:r>
            <a:r>
              <a:rPr lang="en-US" dirty="0" smtClean="0"/>
              <a:t>Asia. </a:t>
            </a:r>
            <a:endParaRPr lang="tr-TR" dirty="0" smtClean="0"/>
          </a:p>
          <a:p>
            <a:r>
              <a:rPr lang="en-US" dirty="0" smtClean="0"/>
              <a:t>Currently</a:t>
            </a:r>
            <a:r>
              <a:rPr lang="en-US" dirty="0"/>
              <a:t>, an increase in kefir consumption in many countries has been reported, due to its unique sensory properties and long history associated with beneficial effects on human </a:t>
            </a:r>
            <a:r>
              <a:rPr lang="en-US" dirty="0" smtClean="0"/>
              <a:t>health. </a:t>
            </a:r>
            <a:endParaRPr lang="tr-TR" dirty="0" smtClean="0"/>
          </a:p>
          <a:p>
            <a:r>
              <a:rPr lang="en-US" dirty="0" smtClean="0"/>
              <a:t>Kefir </a:t>
            </a:r>
            <a:r>
              <a:rPr lang="en-US" dirty="0"/>
              <a:t>is characterized by its distinct </a:t>
            </a:r>
            <a:r>
              <a:rPr lang="en-US" dirty="0" err="1"/>
              <a:t>flavour</a:t>
            </a:r>
            <a:r>
              <a:rPr lang="en-US" dirty="0"/>
              <a:t>, typical of yeast, and an effervescent effect felt in the </a:t>
            </a:r>
            <a:r>
              <a:rPr lang="en-US" dirty="0" smtClean="0"/>
              <a:t>mouth. </a:t>
            </a:r>
            <a:endParaRPr lang="tr-TR" dirty="0" smtClean="0"/>
          </a:p>
          <a:p>
            <a:r>
              <a:rPr lang="en-US" dirty="0" smtClean="0"/>
              <a:t>The </a:t>
            </a:r>
            <a:r>
              <a:rPr lang="en-US" dirty="0"/>
              <a:t>main products of kefir fermentation are lactic acid, ethanol and CO</a:t>
            </a:r>
            <a:r>
              <a:rPr lang="en-US" baseline="-25000" dirty="0"/>
              <a:t>2</a:t>
            </a:r>
            <a:r>
              <a:rPr lang="en-US" dirty="0"/>
              <a:t>, which confer this beverage viscosity, acidity and low alcohol content. </a:t>
            </a:r>
            <a:endParaRPr lang="tr-TR" dirty="0" smtClean="0"/>
          </a:p>
          <a:p>
            <a:r>
              <a:rPr lang="en-US" dirty="0" smtClean="0"/>
              <a:t>Minor </a:t>
            </a:r>
            <a:r>
              <a:rPr lang="en-US" dirty="0"/>
              <a:t>components can also be found, including </a:t>
            </a:r>
            <a:r>
              <a:rPr lang="en-US" dirty="0" err="1"/>
              <a:t>diacetyl</a:t>
            </a:r>
            <a:r>
              <a:rPr lang="en-US" dirty="0"/>
              <a:t>, acetaldehyde, ethyl and amino acids contributing to the </a:t>
            </a:r>
            <a:r>
              <a:rPr lang="en-US" dirty="0" err="1"/>
              <a:t>flavour</a:t>
            </a:r>
            <a:r>
              <a:rPr lang="en-US" dirty="0"/>
              <a:t> </a:t>
            </a:r>
            <a:r>
              <a:rPr lang="en-US" dirty="0" smtClean="0"/>
              <a:t>composition. </a:t>
            </a:r>
            <a:endParaRPr lang="tr-TR" dirty="0" smtClean="0"/>
          </a:p>
          <a:p>
            <a:r>
              <a:rPr lang="en-US" dirty="0" smtClean="0"/>
              <a:t>This </a:t>
            </a:r>
            <a:r>
              <a:rPr lang="en-US" dirty="0"/>
              <a:t>drink differs from other fermented dairy products because it is not the result of the metabolic activity of a single or a few microbial </a:t>
            </a:r>
            <a:r>
              <a:rPr lang="en-US" dirty="0" smtClean="0"/>
              <a:t>species.</a:t>
            </a:r>
            <a:endParaRPr lang="en-US" dirty="0"/>
          </a:p>
          <a:p>
            <a:endParaRPr lang="tr-TR" dirty="0"/>
          </a:p>
        </p:txBody>
      </p:sp>
    </p:spTree>
    <p:extLst>
      <p:ext uri="{BB962C8B-B14F-4D97-AF65-F5344CB8AC3E}">
        <p14:creationId xmlns:p14="http://schemas.microsoft.com/office/powerpoint/2010/main" val="1308753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Kefir </a:t>
            </a:r>
            <a:r>
              <a:rPr lang="en-US" b="1" dirty="0" smtClean="0">
                <a:solidFill>
                  <a:srgbClr val="FF0000"/>
                </a:solidFill>
              </a:rPr>
              <a:t>Grains</a:t>
            </a:r>
            <a:endParaRPr lang="tr-TR" b="1" dirty="0">
              <a:solidFill>
                <a:srgbClr val="FF0000"/>
              </a:solidFill>
            </a:endParaRPr>
          </a:p>
        </p:txBody>
      </p:sp>
      <p:sp>
        <p:nvSpPr>
          <p:cNvPr id="3" name="İçerik Yer Tutucusu 2"/>
          <p:cNvSpPr>
            <a:spLocks noGrp="1"/>
          </p:cNvSpPr>
          <p:nvPr>
            <p:ph idx="1"/>
          </p:nvPr>
        </p:nvSpPr>
        <p:spPr/>
        <p:txBody>
          <a:bodyPr>
            <a:normAutofit fontScale="92500"/>
          </a:bodyPr>
          <a:lstStyle/>
          <a:p>
            <a:r>
              <a:rPr lang="en-US" dirty="0" smtClean="0"/>
              <a:t>Kefir </a:t>
            </a:r>
            <a:r>
              <a:rPr lang="en-US" dirty="0"/>
              <a:t>grains play a natural starter culture role during the production of kefir and are recovered after the fermentation process by milk </a:t>
            </a:r>
            <a:r>
              <a:rPr lang="en-US" dirty="0" smtClean="0"/>
              <a:t>straining. </a:t>
            </a:r>
            <a:endParaRPr lang="tr-TR" dirty="0" smtClean="0"/>
          </a:p>
          <a:p>
            <a:r>
              <a:rPr lang="en-US" dirty="0" smtClean="0"/>
              <a:t>These </a:t>
            </a:r>
            <a:r>
              <a:rPr lang="en-US" dirty="0"/>
              <a:t>grains are composed of microorganisms immobilized on a polysaccharide and protein matrix, where several species of bacteria and yeast coexist in symbiotic </a:t>
            </a:r>
            <a:r>
              <a:rPr lang="en-US" dirty="0" smtClean="0"/>
              <a:t>association. </a:t>
            </a:r>
            <a:endParaRPr lang="tr-TR" dirty="0" smtClean="0"/>
          </a:p>
          <a:p>
            <a:r>
              <a:rPr lang="en-US" dirty="0" smtClean="0"/>
              <a:t>In </a:t>
            </a:r>
            <a:r>
              <a:rPr lang="en-US" dirty="0"/>
              <a:t>this ecosystem there is a relatively stable microorganism population, which interacts with and influences other members of the community. </a:t>
            </a:r>
            <a:endParaRPr lang="tr-TR" dirty="0" smtClean="0"/>
          </a:p>
          <a:p>
            <a:r>
              <a:rPr lang="en-US" dirty="0" smtClean="0"/>
              <a:t>This </a:t>
            </a:r>
            <a:r>
              <a:rPr lang="en-US" dirty="0"/>
              <a:t>population provides the synthesis of bioactive metabolites, which are essential for grain growth and microorganism inhibition, such as food pathogens and </a:t>
            </a:r>
            <a:r>
              <a:rPr lang="en-US" dirty="0" smtClean="0"/>
              <a:t>contaminants.</a:t>
            </a:r>
            <a:endParaRPr lang="en-US" dirty="0"/>
          </a:p>
        </p:txBody>
      </p:sp>
    </p:spTree>
    <p:extLst>
      <p:ext uri="{BB962C8B-B14F-4D97-AF65-F5344CB8AC3E}">
        <p14:creationId xmlns:p14="http://schemas.microsoft.com/office/powerpoint/2010/main" val="2716347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Kefir grains vary in size, from 0.3 to 3.0 cm in diameter, are characterized by an irregular, </a:t>
            </a:r>
            <a:r>
              <a:rPr lang="en-US" dirty="0" err="1"/>
              <a:t>multilobular</a:t>
            </a:r>
            <a:r>
              <a:rPr lang="en-US" dirty="0"/>
              <a:t> surface, united by a single central section, and their color varies from white to yellowish white. The grains are elastic and have a viscous and firm </a:t>
            </a:r>
            <a:r>
              <a:rPr lang="en-US" dirty="0" smtClean="0"/>
              <a:t>texture</a:t>
            </a:r>
            <a:r>
              <a:rPr lang="tr-TR" dirty="0" smtClean="0"/>
              <a:t>.</a:t>
            </a:r>
          </a:p>
          <a:p>
            <a:r>
              <a:rPr lang="en-US" dirty="0" smtClean="0"/>
              <a:t>Although </a:t>
            </a:r>
            <a:r>
              <a:rPr lang="en-US" dirty="0"/>
              <a:t>the kefir drink can be found in many countries, in Brazil the grains are not available commercially, and are culturally donated from person to person.</a:t>
            </a:r>
            <a:endParaRPr lang="tr-TR" dirty="0"/>
          </a:p>
        </p:txBody>
      </p:sp>
    </p:spTree>
    <p:extLst>
      <p:ext uri="{BB962C8B-B14F-4D97-AF65-F5344CB8AC3E}">
        <p14:creationId xmlns:p14="http://schemas.microsoft.com/office/powerpoint/2010/main" val="2478294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Microbiological </a:t>
            </a:r>
            <a:r>
              <a:rPr lang="en-US" b="1" dirty="0" smtClean="0">
                <a:solidFill>
                  <a:srgbClr val="FF0000"/>
                </a:solidFill>
              </a:rPr>
              <a:t>Aspects</a:t>
            </a:r>
            <a:endParaRPr lang="tr-TR" b="1"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r>
              <a:rPr lang="en-US" dirty="0" smtClean="0"/>
              <a:t>In </a:t>
            </a:r>
            <a:r>
              <a:rPr lang="en-US" dirty="0"/>
              <a:t>kefir, lactic acid bacteria (LAB) are primarily responsible for the conversion of the lactose present in milk into lactic acid, which results in a pH decrease and milk preservation. </a:t>
            </a:r>
            <a:endParaRPr lang="tr-TR" dirty="0" smtClean="0"/>
          </a:p>
          <a:p>
            <a:r>
              <a:rPr lang="en-US" dirty="0" smtClean="0"/>
              <a:t>Other </a:t>
            </a:r>
            <a:r>
              <a:rPr lang="en-US" dirty="0"/>
              <a:t>kefir microbial constituents include lactose-fermenting yeasts that produce ethanol and CO2. Non-lactose fermenting yeast and acetic acid bacteria (AAB) also participate in the </a:t>
            </a:r>
            <a:r>
              <a:rPr lang="en-US" dirty="0" smtClean="0"/>
              <a:t>process. </a:t>
            </a:r>
            <a:endParaRPr lang="tr-TR" dirty="0" smtClean="0"/>
          </a:p>
          <a:p>
            <a:r>
              <a:rPr lang="en-US" dirty="0" smtClean="0"/>
              <a:t>After </a:t>
            </a:r>
            <a:r>
              <a:rPr lang="en-US" dirty="0"/>
              <a:t>fermentation the grains increase in about 5-7% of their biomass. </a:t>
            </a:r>
            <a:endParaRPr lang="tr-TR" dirty="0" smtClean="0"/>
          </a:p>
          <a:p>
            <a:r>
              <a:rPr lang="en-US" dirty="0" smtClean="0"/>
              <a:t>During </a:t>
            </a:r>
            <a:r>
              <a:rPr lang="en-US" dirty="0"/>
              <a:t>their growth in milk, the microorganism proportions in the grains differ from those present in the final </a:t>
            </a:r>
            <a:r>
              <a:rPr lang="en-US" dirty="0" smtClean="0"/>
              <a:t>product. </a:t>
            </a:r>
            <a:endParaRPr lang="tr-TR" dirty="0" smtClean="0"/>
          </a:p>
          <a:p>
            <a:r>
              <a:rPr lang="en-US" dirty="0" smtClean="0"/>
              <a:t>This </a:t>
            </a:r>
            <a:r>
              <a:rPr lang="en-US" dirty="0"/>
              <a:t>difference is associated with the fermentation process conditions such as fermentation time, temperature, degree of agitation, type of milk, grain/milk inoculum ratio and microorganism distribution, among </a:t>
            </a:r>
            <a:r>
              <a:rPr lang="en-US" dirty="0" smtClean="0"/>
              <a:t>others</a:t>
            </a:r>
            <a:r>
              <a:rPr lang="tr-TR" dirty="0" smtClean="0"/>
              <a:t>.</a:t>
            </a:r>
            <a:r>
              <a:rPr lang="en-US" dirty="0" smtClean="0"/>
              <a:t> </a:t>
            </a:r>
            <a:endParaRPr lang="tr-TR" dirty="0"/>
          </a:p>
        </p:txBody>
      </p:sp>
    </p:spTree>
    <p:extLst>
      <p:ext uri="{BB962C8B-B14F-4D97-AF65-F5344CB8AC3E}">
        <p14:creationId xmlns:p14="http://schemas.microsoft.com/office/powerpoint/2010/main" val="2171019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FF0000"/>
                </a:solidFill>
              </a:rPr>
              <a:t>Microbiological</a:t>
            </a:r>
            <a:r>
              <a:rPr lang="tr-TR" b="1" dirty="0">
                <a:solidFill>
                  <a:srgbClr val="FF0000"/>
                </a:solidFill>
              </a:rPr>
              <a:t> </a:t>
            </a:r>
            <a:r>
              <a:rPr lang="tr-TR" b="1" dirty="0" err="1">
                <a:solidFill>
                  <a:srgbClr val="FF0000"/>
                </a:solidFill>
              </a:rPr>
              <a:t>Aspects</a:t>
            </a:r>
            <a:endParaRPr lang="tr-TR" b="1" dirty="0">
              <a:solidFill>
                <a:srgbClr val="FF0000"/>
              </a:solidFill>
            </a:endParaRPr>
          </a:p>
        </p:txBody>
      </p:sp>
      <p:sp>
        <p:nvSpPr>
          <p:cNvPr id="3" name="İçerik Yer Tutucusu 2"/>
          <p:cNvSpPr>
            <a:spLocks noGrp="1"/>
          </p:cNvSpPr>
          <p:nvPr>
            <p:ph idx="1"/>
          </p:nvPr>
        </p:nvSpPr>
        <p:spPr/>
        <p:txBody>
          <a:bodyPr>
            <a:normAutofit fontScale="70000" lnSpcReduction="20000"/>
          </a:bodyPr>
          <a:lstStyle/>
          <a:p>
            <a:r>
              <a:rPr lang="en-US" dirty="0"/>
              <a:t>Traditionally, classical microbiological methods are used to study kefir </a:t>
            </a:r>
            <a:r>
              <a:rPr lang="en-US" dirty="0" smtClean="0"/>
              <a:t>microbiota. </a:t>
            </a:r>
            <a:endParaRPr lang="tr-TR" dirty="0" smtClean="0"/>
          </a:p>
          <a:p>
            <a:r>
              <a:rPr lang="en-US" dirty="0" smtClean="0"/>
              <a:t>While </a:t>
            </a:r>
            <a:r>
              <a:rPr lang="en-US" dirty="0"/>
              <a:t>these methods are useful, in some cases they are not discriminating enough to identify closely related or new species. </a:t>
            </a:r>
            <a:endParaRPr lang="tr-TR" dirty="0" smtClean="0"/>
          </a:p>
          <a:p>
            <a:r>
              <a:rPr lang="en-US" dirty="0" smtClean="0"/>
              <a:t>Because </a:t>
            </a:r>
            <a:r>
              <a:rPr lang="en-US" dirty="0"/>
              <a:t>of the microbial symbiotic association present in the grains, the growth and survival of individual strains are dependent on the presence of each other. </a:t>
            </a:r>
            <a:endParaRPr lang="tr-TR" dirty="0" smtClean="0"/>
          </a:p>
          <a:p>
            <a:r>
              <a:rPr lang="en-US" dirty="0" smtClean="0"/>
              <a:t>Often</a:t>
            </a:r>
            <a:r>
              <a:rPr lang="en-US" dirty="0"/>
              <a:t>, when microorganisms are isolated from the grains, they do not grow well in milk and/or show reduced biochemical </a:t>
            </a:r>
            <a:r>
              <a:rPr lang="en-US" dirty="0" smtClean="0"/>
              <a:t>activity. </a:t>
            </a:r>
            <a:endParaRPr lang="tr-TR" dirty="0" smtClean="0"/>
          </a:p>
          <a:p>
            <a:r>
              <a:rPr lang="en-US" dirty="0" smtClean="0"/>
              <a:t>Therefore</a:t>
            </a:r>
            <a:r>
              <a:rPr lang="en-US" dirty="0"/>
              <a:t>, independent cultivation methods have been used as a complement to conventional methods in the study of kefir grain microbiota. </a:t>
            </a:r>
            <a:endParaRPr lang="tr-TR" dirty="0" smtClean="0"/>
          </a:p>
          <a:p>
            <a:r>
              <a:rPr lang="en-US" dirty="0" smtClean="0"/>
              <a:t>The </a:t>
            </a:r>
            <a:r>
              <a:rPr lang="en-US" dirty="0"/>
              <a:t>polymerase chain reaction technique, coupled to electrophoresis in denaturing gradient gel (PCR-DGGE) has proved appropriate for analyzing complex microbial </a:t>
            </a:r>
            <a:r>
              <a:rPr lang="en-US" dirty="0" smtClean="0"/>
              <a:t>consortia, </a:t>
            </a:r>
            <a:r>
              <a:rPr lang="en-US" dirty="0"/>
              <a:t>while the partial sequencing of the gene coding for 16S </a:t>
            </a:r>
            <a:r>
              <a:rPr lang="en-US" dirty="0" err="1"/>
              <a:t>rRNA</a:t>
            </a:r>
            <a:r>
              <a:rPr lang="en-US" dirty="0"/>
              <a:t> has been used for </a:t>
            </a:r>
            <a:r>
              <a:rPr lang="en-US" dirty="0" smtClean="0"/>
              <a:t>species. </a:t>
            </a:r>
            <a:endParaRPr lang="tr-TR" dirty="0" smtClean="0"/>
          </a:p>
          <a:p>
            <a:r>
              <a:rPr lang="en-US" dirty="0" smtClean="0"/>
              <a:t>However</a:t>
            </a:r>
            <a:r>
              <a:rPr lang="en-US" dirty="0"/>
              <a:t>, some studies show that the PCR-DGGE technique does not allow the detection of significant changes during kefir </a:t>
            </a:r>
            <a:r>
              <a:rPr lang="en-US" dirty="0" smtClean="0"/>
              <a:t>fermentation, </a:t>
            </a:r>
            <a:r>
              <a:rPr lang="en-US" dirty="0"/>
              <a:t>probably due to the relative stability of the dominant population in this community.</a:t>
            </a:r>
            <a:endParaRPr lang="tr-TR" dirty="0"/>
          </a:p>
        </p:txBody>
      </p:sp>
    </p:spTree>
    <p:extLst>
      <p:ext uri="{BB962C8B-B14F-4D97-AF65-F5344CB8AC3E}">
        <p14:creationId xmlns:p14="http://schemas.microsoft.com/office/powerpoint/2010/main" val="3442932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Kefir </a:t>
            </a:r>
            <a:r>
              <a:rPr lang="tr-TR" b="1" dirty="0" err="1">
                <a:solidFill>
                  <a:srgbClr val="FF0000"/>
                </a:solidFill>
              </a:rPr>
              <a:t>Bacteria</a:t>
            </a:r>
            <a:r>
              <a:rPr lang="tr-TR" b="1" dirty="0">
                <a:solidFill>
                  <a:srgbClr val="FF0000"/>
                </a:solidFill>
              </a:rPr>
              <a:t/>
            </a:r>
            <a:br>
              <a:rPr lang="tr-TR" b="1" dirty="0">
                <a:solidFill>
                  <a:srgbClr val="FF0000"/>
                </a:solidFill>
              </a:rPr>
            </a:br>
            <a:endParaRPr lang="tr-TR" b="1" dirty="0">
              <a:solidFill>
                <a:srgbClr val="FF0000"/>
              </a:solidFill>
            </a:endParaRPr>
          </a:p>
        </p:txBody>
      </p:sp>
      <p:sp>
        <p:nvSpPr>
          <p:cNvPr id="3" name="İçerik Yer Tutucusu 2"/>
          <p:cNvSpPr>
            <a:spLocks noGrp="1"/>
          </p:cNvSpPr>
          <p:nvPr>
            <p:ph idx="1"/>
          </p:nvPr>
        </p:nvSpPr>
        <p:spPr>
          <a:xfrm>
            <a:off x="838200" y="1449659"/>
            <a:ext cx="10515600" cy="4727304"/>
          </a:xfrm>
        </p:spPr>
        <p:txBody>
          <a:bodyPr>
            <a:normAutofit fontScale="92500" lnSpcReduction="20000"/>
          </a:bodyPr>
          <a:lstStyle/>
          <a:p>
            <a:pPr marL="0" indent="0" algn="just">
              <a:buNone/>
            </a:pPr>
            <a:r>
              <a:rPr lang="tr-TR" dirty="0" err="1" smtClean="0"/>
              <a:t>Homofermentative</a:t>
            </a:r>
            <a:r>
              <a:rPr lang="tr-TR" dirty="0" smtClean="0"/>
              <a:t> </a:t>
            </a:r>
            <a:r>
              <a:rPr lang="tr-TR" dirty="0"/>
              <a:t>LAB, </a:t>
            </a:r>
            <a:r>
              <a:rPr lang="tr-TR" dirty="0" err="1" smtClean="0"/>
              <a:t>including</a:t>
            </a:r>
            <a:r>
              <a:rPr lang="tr-TR" dirty="0" smtClean="0"/>
              <a:t>;</a:t>
            </a:r>
            <a:r>
              <a:rPr lang="tr-TR" dirty="0"/>
              <a:t> </a:t>
            </a:r>
            <a:endParaRPr lang="tr-TR" dirty="0" smtClean="0"/>
          </a:p>
          <a:p>
            <a:pPr algn="just"/>
            <a:r>
              <a:rPr lang="tr-TR" i="1" dirty="0" err="1" smtClean="0"/>
              <a:t>Lactobacillus</a:t>
            </a:r>
            <a:r>
              <a:rPr lang="tr-TR" i="1" dirty="0"/>
              <a:t> </a:t>
            </a:r>
            <a:r>
              <a:rPr lang="tr-TR" dirty="0" err="1"/>
              <a:t>species</a:t>
            </a:r>
            <a:r>
              <a:rPr lang="tr-TR" dirty="0"/>
              <a:t>, </a:t>
            </a:r>
            <a:r>
              <a:rPr lang="tr-TR" dirty="0" err="1" smtClean="0"/>
              <a:t>such</a:t>
            </a:r>
            <a:r>
              <a:rPr lang="tr-TR" dirty="0" smtClean="0"/>
              <a:t> </a:t>
            </a:r>
            <a:r>
              <a:rPr lang="tr-TR" dirty="0"/>
              <a:t>as </a:t>
            </a:r>
            <a:r>
              <a:rPr lang="tr-TR" i="1" dirty="0"/>
              <a:t>L. </a:t>
            </a:r>
            <a:r>
              <a:rPr lang="tr-TR" i="1" dirty="0" err="1"/>
              <a:t>delbrueckii</a:t>
            </a:r>
            <a:r>
              <a:rPr lang="tr-TR" i="1" dirty="0"/>
              <a:t> </a:t>
            </a:r>
            <a:r>
              <a:rPr lang="tr-TR" dirty="0" err="1"/>
              <a:t>subsp</a:t>
            </a:r>
            <a:r>
              <a:rPr lang="tr-TR" dirty="0"/>
              <a:t>. </a:t>
            </a:r>
            <a:r>
              <a:rPr lang="tr-TR" i="1" dirty="0" err="1"/>
              <a:t>bulgaricus</a:t>
            </a:r>
            <a:r>
              <a:rPr lang="tr-TR" i="1" dirty="0"/>
              <a:t>, L. </a:t>
            </a:r>
            <a:r>
              <a:rPr lang="tr-TR" i="1" dirty="0" err="1"/>
              <a:t>helveticus</a:t>
            </a:r>
            <a:r>
              <a:rPr lang="tr-TR" i="1" dirty="0"/>
              <a:t>, L. </a:t>
            </a:r>
            <a:r>
              <a:rPr lang="tr-TR" i="1" dirty="0" err="1"/>
              <a:t>kefiranofaciens</a:t>
            </a:r>
            <a:r>
              <a:rPr lang="tr-TR" i="1" dirty="0"/>
              <a:t> </a:t>
            </a:r>
            <a:r>
              <a:rPr lang="tr-TR" dirty="0" err="1"/>
              <a:t>subsp</a:t>
            </a:r>
            <a:r>
              <a:rPr lang="tr-TR" i="1" dirty="0"/>
              <a:t>. </a:t>
            </a:r>
            <a:r>
              <a:rPr lang="tr-TR" i="1" dirty="0" err="1"/>
              <a:t>kefiranofaciens</a:t>
            </a:r>
            <a:r>
              <a:rPr lang="tr-TR" i="1" dirty="0"/>
              <a:t>, L. </a:t>
            </a:r>
            <a:r>
              <a:rPr lang="tr-TR" i="1" dirty="0" err="1"/>
              <a:t>kefiranofaciens</a:t>
            </a:r>
            <a:r>
              <a:rPr lang="tr-TR" i="1" dirty="0"/>
              <a:t> </a:t>
            </a:r>
            <a:r>
              <a:rPr lang="tr-TR" dirty="0" err="1"/>
              <a:t>subsp</a:t>
            </a:r>
            <a:r>
              <a:rPr lang="tr-TR" i="1" dirty="0"/>
              <a:t>. </a:t>
            </a:r>
            <a:r>
              <a:rPr lang="tr-TR" i="1" dirty="0" err="1"/>
              <a:t>kefirgranum</a:t>
            </a:r>
            <a:r>
              <a:rPr lang="tr-TR" i="1" dirty="0"/>
              <a:t> </a:t>
            </a:r>
            <a:r>
              <a:rPr lang="tr-TR" dirty="0" err="1"/>
              <a:t>and</a:t>
            </a:r>
            <a:r>
              <a:rPr lang="tr-TR" dirty="0"/>
              <a:t> </a:t>
            </a:r>
            <a:r>
              <a:rPr lang="tr-TR" i="1" dirty="0"/>
              <a:t>L. </a:t>
            </a:r>
            <a:r>
              <a:rPr lang="tr-TR" i="1" dirty="0" err="1"/>
              <a:t>acidophilus</a:t>
            </a:r>
            <a:r>
              <a:rPr lang="tr-TR" dirty="0"/>
              <a:t>; </a:t>
            </a:r>
            <a:endParaRPr lang="tr-TR" dirty="0" smtClean="0"/>
          </a:p>
          <a:p>
            <a:pPr algn="just"/>
            <a:r>
              <a:rPr lang="tr-TR" i="1" dirty="0" err="1" smtClean="0"/>
              <a:t>Lactococcus</a:t>
            </a:r>
            <a:r>
              <a:rPr lang="tr-TR" i="1" dirty="0"/>
              <a:t> </a:t>
            </a:r>
            <a:r>
              <a:rPr lang="tr-TR" dirty="0" err="1"/>
              <a:t>spp</a:t>
            </a:r>
            <a:r>
              <a:rPr lang="tr-TR" dirty="0"/>
              <a:t>. </a:t>
            </a:r>
            <a:r>
              <a:rPr lang="tr-TR" dirty="0" err="1"/>
              <a:t>Such</a:t>
            </a:r>
            <a:r>
              <a:rPr lang="tr-TR" dirty="0"/>
              <a:t> as </a:t>
            </a:r>
            <a:r>
              <a:rPr lang="tr-TR" i="1" dirty="0"/>
              <a:t>L. </a:t>
            </a:r>
            <a:r>
              <a:rPr lang="tr-TR" i="1" dirty="0" err="1"/>
              <a:t>lactis</a:t>
            </a:r>
            <a:r>
              <a:rPr lang="tr-TR" i="1" dirty="0"/>
              <a:t> </a:t>
            </a:r>
            <a:r>
              <a:rPr lang="tr-TR" dirty="0" err="1"/>
              <a:t>subsp</a:t>
            </a:r>
            <a:r>
              <a:rPr lang="tr-TR" dirty="0"/>
              <a:t>. </a:t>
            </a:r>
            <a:r>
              <a:rPr lang="tr-TR" i="1" dirty="0" err="1"/>
              <a:t>lactis</a:t>
            </a:r>
            <a:r>
              <a:rPr lang="tr-TR" i="1" dirty="0"/>
              <a:t> </a:t>
            </a:r>
            <a:r>
              <a:rPr lang="tr-TR" dirty="0" err="1"/>
              <a:t>and</a:t>
            </a:r>
            <a:r>
              <a:rPr lang="tr-TR" dirty="0"/>
              <a:t> </a:t>
            </a:r>
            <a:r>
              <a:rPr lang="tr-TR" i="1" dirty="0"/>
              <a:t>L. </a:t>
            </a:r>
            <a:r>
              <a:rPr lang="tr-TR" i="1" dirty="0" err="1"/>
              <a:t>lacti</a:t>
            </a:r>
            <a:r>
              <a:rPr lang="tr-TR" dirty="0" err="1"/>
              <a:t>s</a:t>
            </a:r>
            <a:r>
              <a:rPr lang="tr-TR" dirty="0"/>
              <a:t> </a:t>
            </a:r>
            <a:r>
              <a:rPr lang="tr-TR" dirty="0" err="1"/>
              <a:t>subsp</a:t>
            </a:r>
            <a:r>
              <a:rPr lang="tr-TR" dirty="0"/>
              <a:t>. </a:t>
            </a:r>
            <a:r>
              <a:rPr lang="tr-TR" i="1" dirty="0" err="1"/>
              <a:t>cremoris</a:t>
            </a:r>
            <a:r>
              <a:rPr lang="tr-TR" i="1" dirty="0"/>
              <a:t> </a:t>
            </a:r>
            <a:r>
              <a:rPr lang="tr-TR" dirty="0" err="1"/>
              <a:t>and</a:t>
            </a:r>
            <a:r>
              <a:rPr lang="tr-TR" dirty="0"/>
              <a:t> </a:t>
            </a:r>
            <a:r>
              <a:rPr lang="tr-TR" i="1" dirty="0" err="1"/>
              <a:t>Streptococcus</a:t>
            </a:r>
            <a:r>
              <a:rPr lang="tr-TR" i="1" dirty="0"/>
              <a:t> </a:t>
            </a:r>
            <a:r>
              <a:rPr lang="tr-TR" i="1" dirty="0" err="1"/>
              <a:t>thermophilus</a:t>
            </a:r>
            <a:r>
              <a:rPr lang="tr-TR" i="1" dirty="0"/>
              <a:t> </a:t>
            </a:r>
            <a:r>
              <a:rPr lang="tr-TR" dirty="0" err="1"/>
              <a:t>have</a:t>
            </a:r>
            <a:r>
              <a:rPr lang="tr-TR" dirty="0"/>
              <a:t> </a:t>
            </a:r>
            <a:r>
              <a:rPr lang="tr-TR" dirty="0" err="1"/>
              <a:t>been</a:t>
            </a:r>
            <a:r>
              <a:rPr lang="tr-TR" dirty="0"/>
              <a:t> </a:t>
            </a:r>
            <a:r>
              <a:rPr lang="tr-TR" dirty="0" err="1"/>
              <a:t>identified</a:t>
            </a:r>
            <a:r>
              <a:rPr lang="tr-TR" dirty="0"/>
              <a:t> in kefir </a:t>
            </a:r>
            <a:r>
              <a:rPr lang="tr-TR" dirty="0" err="1"/>
              <a:t>grains</a:t>
            </a:r>
            <a:r>
              <a:rPr lang="tr-TR" dirty="0"/>
              <a:t> </a:t>
            </a:r>
            <a:r>
              <a:rPr lang="tr-TR" dirty="0" err="1"/>
              <a:t>and</a:t>
            </a:r>
            <a:r>
              <a:rPr lang="tr-TR" dirty="0"/>
              <a:t> in </a:t>
            </a:r>
            <a:r>
              <a:rPr lang="tr-TR" dirty="0" err="1"/>
              <a:t>the</a:t>
            </a:r>
            <a:r>
              <a:rPr lang="tr-TR" dirty="0"/>
              <a:t> </a:t>
            </a:r>
            <a:r>
              <a:rPr lang="tr-TR" dirty="0" err="1"/>
              <a:t>fermented</a:t>
            </a:r>
            <a:r>
              <a:rPr lang="tr-TR" dirty="0"/>
              <a:t> </a:t>
            </a:r>
            <a:r>
              <a:rPr lang="tr-TR" dirty="0" err="1"/>
              <a:t>beverage</a:t>
            </a:r>
            <a:r>
              <a:rPr lang="tr-TR" dirty="0"/>
              <a:t>, </a:t>
            </a:r>
            <a:endParaRPr lang="tr-TR" dirty="0" smtClean="0"/>
          </a:p>
          <a:p>
            <a:pPr algn="just"/>
            <a:r>
              <a:rPr lang="tr-TR" dirty="0" smtClean="0"/>
              <a:t>as </a:t>
            </a:r>
            <a:r>
              <a:rPr lang="tr-TR" dirty="0" err="1"/>
              <a:t>well</a:t>
            </a:r>
            <a:r>
              <a:rPr lang="tr-TR" dirty="0"/>
              <a:t> as </a:t>
            </a:r>
            <a:r>
              <a:rPr lang="tr-TR" dirty="0" err="1"/>
              <a:t>heterofermentative</a:t>
            </a:r>
            <a:r>
              <a:rPr lang="tr-TR" dirty="0"/>
              <a:t> LAB, </a:t>
            </a:r>
            <a:r>
              <a:rPr lang="tr-TR" dirty="0" err="1"/>
              <a:t>including</a:t>
            </a:r>
            <a:r>
              <a:rPr lang="tr-TR" dirty="0"/>
              <a:t> </a:t>
            </a:r>
            <a:r>
              <a:rPr lang="tr-TR" i="1" dirty="0"/>
              <a:t>L. kefiri, L. </a:t>
            </a:r>
            <a:r>
              <a:rPr lang="tr-TR" i="1" dirty="0" err="1"/>
              <a:t>parakefiri</a:t>
            </a:r>
            <a:r>
              <a:rPr lang="tr-TR" i="1" dirty="0"/>
              <a:t>, L. </a:t>
            </a:r>
            <a:r>
              <a:rPr lang="tr-TR" i="1" dirty="0" err="1"/>
              <a:t>fermentum</a:t>
            </a:r>
            <a:r>
              <a:rPr lang="tr-TR" i="1" dirty="0"/>
              <a:t> </a:t>
            </a:r>
            <a:r>
              <a:rPr lang="tr-TR" dirty="0" err="1"/>
              <a:t>and</a:t>
            </a:r>
            <a:r>
              <a:rPr lang="tr-TR" dirty="0"/>
              <a:t> </a:t>
            </a:r>
            <a:r>
              <a:rPr lang="tr-TR" i="1" dirty="0"/>
              <a:t>L. </a:t>
            </a:r>
            <a:r>
              <a:rPr lang="tr-TR" i="1" dirty="0" err="1" smtClean="0"/>
              <a:t>brevis</a:t>
            </a:r>
            <a:r>
              <a:rPr lang="tr-TR" dirty="0" smtClean="0"/>
              <a:t>, </a:t>
            </a:r>
            <a:r>
              <a:rPr lang="tr-TR" dirty="0" err="1"/>
              <a:t>and</a:t>
            </a:r>
            <a:r>
              <a:rPr lang="tr-TR" dirty="0"/>
              <a:t> </a:t>
            </a:r>
            <a:r>
              <a:rPr lang="tr-TR" dirty="0" err="1"/>
              <a:t>citrate-positive</a:t>
            </a:r>
            <a:r>
              <a:rPr lang="tr-TR" dirty="0"/>
              <a:t> </a:t>
            </a:r>
            <a:r>
              <a:rPr lang="tr-TR" dirty="0" err="1"/>
              <a:t>strains</a:t>
            </a:r>
            <a:r>
              <a:rPr lang="tr-TR" dirty="0"/>
              <a:t> of </a:t>
            </a:r>
            <a:r>
              <a:rPr lang="tr-TR" i="1" dirty="0"/>
              <a:t>L. </a:t>
            </a:r>
            <a:r>
              <a:rPr lang="tr-TR" i="1" dirty="0" err="1"/>
              <a:t>lactis</a:t>
            </a:r>
            <a:r>
              <a:rPr lang="tr-TR" i="1" dirty="0"/>
              <a:t> </a:t>
            </a:r>
            <a:r>
              <a:rPr lang="tr-TR" dirty="0"/>
              <a:t>(</a:t>
            </a:r>
            <a:r>
              <a:rPr lang="tr-TR" i="1" dirty="0"/>
              <a:t>L. </a:t>
            </a:r>
            <a:r>
              <a:rPr lang="tr-TR" i="1" dirty="0" err="1"/>
              <a:t>lactis</a:t>
            </a:r>
            <a:r>
              <a:rPr lang="tr-TR" i="1" dirty="0"/>
              <a:t> </a:t>
            </a:r>
            <a:r>
              <a:rPr lang="tr-TR" dirty="0" err="1"/>
              <a:t>subsp</a:t>
            </a:r>
            <a:r>
              <a:rPr lang="tr-TR" dirty="0"/>
              <a:t>. </a:t>
            </a:r>
            <a:r>
              <a:rPr lang="tr-TR" i="1" dirty="0" err="1"/>
              <a:t>lactis</a:t>
            </a:r>
            <a:r>
              <a:rPr lang="tr-TR" i="1" dirty="0"/>
              <a:t> </a:t>
            </a:r>
            <a:r>
              <a:rPr lang="tr-TR" i="1" dirty="0" err="1"/>
              <a:t>biovar</a:t>
            </a:r>
            <a:r>
              <a:rPr lang="tr-TR" i="1" dirty="0"/>
              <a:t> </a:t>
            </a:r>
            <a:r>
              <a:rPr lang="tr-TR" i="1" dirty="0" err="1"/>
              <a:t>diacetylactis</a:t>
            </a:r>
            <a:r>
              <a:rPr lang="tr-TR" dirty="0"/>
              <a:t>), </a:t>
            </a:r>
            <a:r>
              <a:rPr lang="tr-TR" i="1" dirty="0" err="1"/>
              <a:t>Leuconostoc</a:t>
            </a:r>
            <a:r>
              <a:rPr lang="tr-TR" i="1" dirty="0"/>
              <a:t> </a:t>
            </a:r>
            <a:r>
              <a:rPr lang="tr-TR" i="1" dirty="0" err="1"/>
              <a:t>mesenteroides</a:t>
            </a:r>
            <a:r>
              <a:rPr lang="tr-TR" i="1" dirty="0"/>
              <a:t> </a:t>
            </a:r>
            <a:r>
              <a:rPr lang="tr-TR" dirty="0" err="1"/>
              <a:t>subsp</a:t>
            </a:r>
            <a:r>
              <a:rPr lang="tr-TR" dirty="0"/>
              <a:t>. </a:t>
            </a:r>
            <a:r>
              <a:rPr lang="tr-TR" i="1" dirty="0" err="1"/>
              <a:t>cremoris</a:t>
            </a:r>
            <a:r>
              <a:rPr lang="tr-TR" dirty="0"/>
              <a:t>, </a:t>
            </a:r>
            <a:r>
              <a:rPr lang="tr-TR" dirty="0" err="1"/>
              <a:t>and</a:t>
            </a:r>
            <a:r>
              <a:rPr lang="tr-TR" dirty="0"/>
              <a:t> </a:t>
            </a:r>
            <a:r>
              <a:rPr lang="tr-TR" i="1" dirty="0" err="1"/>
              <a:t>Leuconostoc</a:t>
            </a:r>
            <a:r>
              <a:rPr lang="tr-TR" i="1" dirty="0"/>
              <a:t> </a:t>
            </a:r>
            <a:r>
              <a:rPr lang="tr-TR" i="1" dirty="0" err="1"/>
              <a:t>mesenteroides</a:t>
            </a:r>
            <a:r>
              <a:rPr lang="tr-TR" i="1" dirty="0"/>
              <a:t> </a:t>
            </a:r>
            <a:r>
              <a:rPr lang="tr-TR" dirty="0" err="1"/>
              <a:t>subsp</a:t>
            </a:r>
            <a:r>
              <a:rPr lang="tr-TR" dirty="0"/>
              <a:t>. </a:t>
            </a:r>
            <a:r>
              <a:rPr lang="tr-TR" i="1" dirty="0" err="1" smtClean="0"/>
              <a:t>mesenteroides</a:t>
            </a:r>
            <a:r>
              <a:rPr lang="tr-TR" dirty="0" smtClean="0"/>
              <a:t>. </a:t>
            </a:r>
          </a:p>
          <a:p>
            <a:pPr algn="just"/>
            <a:r>
              <a:rPr lang="tr-TR" dirty="0" err="1" smtClean="0"/>
              <a:t>The</a:t>
            </a:r>
            <a:r>
              <a:rPr lang="tr-TR" dirty="0" smtClean="0"/>
              <a:t> </a:t>
            </a:r>
            <a:r>
              <a:rPr lang="tr-TR" dirty="0" err="1"/>
              <a:t>use</a:t>
            </a:r>
            <a:r>
              <a:rPr lang="tr-TR" dirty="0"/>
              <a:t> of </a:t>
            </a:r>
            <a:r>
              <a:rPr lang="tr-TR" dirty="0" err="1"/>
              <a:t>citrate</a:t>
            </a:r>
            <a:r>
              <a:rPr lang="tr-TR" dirty="0"/>
              <a:t> </a:t>
            </a:r>
            <a:r>
              <a:rPr lang="tr-TR" dirty="0" err="1"/>
              <a:t>by</a:t>
            </a:r>
            <a:r>
              <a:rPr lang="tr-TR" dirty="0"/>
              <a:t> </a:t>
            </a:r>
            <a:r>
              <a:rPr lang="tr-TR" dirty="0" err="1"/>
              <a:t>citrate-positive</a:t>
            </a:r>
            <a:r>
              <a:rPr lang="tr-TR" dirty="0"/>
              <a:t> </a:t>
            </a:r>
            <a:r>
              <a:rPr lang="tr-TR" dirty="0" err="1"/>
              <a:t>strains</a:t>
            </a:r>
            <a:r>
              <a:rPr lang="tr-TR" dirty="0"/>
              <a:t> </a:t>
            </a:r>
            <a:r>
              <a:rPr lang="tr-TR" dirty="0" err="1"/>
              <a:t>results</a:t>
            </a:r>
            <a:r>
              <a:rPr lang="tr-TR" dirty="0"/>
              <a:t> in </a:t>
            </a:r>
            <a:r>
              <a:rPr lang="tr-TR" dirty="0" err="1"/>
              <a:t>the</a:t>
            </a:r>
            <a:r>
              <a:rPr lang="tr-TR" dirty="0"/>
              <a:t> </a:t>
            </a:r>
            <a:r>
              <a:rPr lang="tr-TR" dirty="0" err="1"/>
              <a:t>production</a:t>
            </a:r>
            <a:r>
              <a:rPr lang="tr-TR" dirty="0"/>
              <a:t> of </a:t>
            </a:r>
            <a:r>
              <a:rPr lang="tr-TR" dirty="0" err="1"/>
              <a:t>key</a:t>
            </a:r>
            <a:r>
              <a:rPr lang="tr-TR" dirty="0"/>
              <a:t> </a:t>
            </a:r>
            <a:r>
              <a:rPr lang="tr-TR" dirty="0" err="1"/>
              <a:t>compounds</a:t>
            </a:r>
            <a:r>
              <a:rPr lang="tr-TR" dirty="0"/>
              <a:t> </a:t>
            </a:r>
            <a:r>
              <a:rPr lang="tr-TR" dirty="0" err="1"/>
              <a:t>that</a:t>
            </a:r>
            <a:r>
              <a:rPr lang="tr-TR" dirty="0"/>
              <a:t> </a:t>
            </a:r>
            <a:r>
              <a:rPr lang="tr-TR" dirty="0" err="1"/>
              <a:t>contribute</a:t>
            </a:r>
            <a:r>
              <a:rPr lang="tr-TR" dirty="0"/>
              <a:t> </a:t>
            </a:r>
            <a:r>
              <a:rPr lang="tr-TR" dirty="0" err="1"/>
              <a:t>to</a:t>
            </a:r>
            <a:r>
              <a:rPr lang="tr-TR" dirty="0"/>
              <a:t> </a:t>
            </a:r>
            <a:r>
              <a:rPr lang="tr-TR" dirty="0" err="1"/>
              <a:t>typical</a:t>
            </a:r>
            <a:r>
              <a:rPr lang="tr-TR" dirty="0"/>
              <a:t> kefir </a:t>
            </a:r>
            <a:r>
              <a:rPr lang="tr-TR" dirty="0" err="1" smtClean="0"/>
              <a:t>flavour</a:t>
            </a:r>
            <a:r>
              <a:rPr lang="tr-TR" dirty="0" smtClean="0"/>
              <a:t>.</a:t>
            </a:r>
            <a:endParaRPr lang="tr-TR" dirty="0"/>
          </a:p>
          <a:p>
            <a:endParaRPr lang="tr-TR" dirty="0"/>
          </a:p>
        </p:txBody>
      </p:sp>
    </p:spTree>
    <p:extLst>
      <p:ext uri="{BB962C8B-B14F-4D97-AF65-F5344CB8AC3E}">
        <p14:creationId xmlns:p14="http://schemas.microsoft.com/office/powerpoint/2010/main" val="3198718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Kefir </a:t>
            </a:r>
            <a:r>
              <a:rPr lang="tr-TR" b="1" dirty="0" err="1" smtClean="0">
                <a:solidFill>
                  <a:srgbClr val="FF0000"/>
                </a:solidFill>
              </a:rPr>
              <a:t>Bacteria</a:t>
            </a:r>
            <a:endParaRPr lang="tr-TR" b="1" dirty="0">
              <a:solidFill>
                <a:srgbClr val="FF0000"/>
              </a:solidFill>
            </a:endParaRPr>
          </a:p>
        </p:txBody>
      </p:sp>
      <p:sp>
        <p:nvSpPr>
          <p:cNvPr id="3" name="İçerik Yer Tutucusu 2"/>
          <p:cNvSpPr>
            <a:spLocks noGrp="1"/>
          </p:cNvSpPr>
          <p:nvPr>
            <p:ph idx="1"/>
          </p:nvPr>
        </p:nvSpPr>
        <p:spPr/>
        <p:txBody>
          <a:bodyPr>
            <a:normAutofit/>
          </a:bodyPr>
          <a:lstStyle/>
          <a:p>
            <a:r>
              <a:rPr lang="en-US" dirty="0" err="1"/>
              <a:t>Kefiran</a:t>
            </a:r>
            <a:r>
              <a:rPr lang="en-US" dirty="0"/>
              <a:t> produced by L. </a:t>
            </a:r>
            <a:r>
              <a:rPr lang="en-US" dirty="0" err="1"/>
              <a:t>kefiranofaciens</a:t>
            </a:r>
            <a:r>
              <a:rPr lang="en-US" dirty="0"/>
              <a:t> is a branched, water-soluble polysaccharide, containing equal amounts of D-glucose and D-galactose. The production of this polysaccharide is stimulated when L. </a:t>
            </a:r>
            <a:r>
              <a:rPr lang="en-US" dirty="0" err="1"/>
              <a:t>kefiranofaciens</a:t>
            </a:r>
            <a:r>
              <a:rPr lang="en-US" dirty="0"/>
              <a:t> grows in co-culture with S. </a:t>
            </a:r>
            <a:r>
              <a:rPr lang="tr-TR" dirty="0"/>
              <a:t>c</a:t>
            </a:r>
            <a:r>
              <a:rPr lang="en-US" dirty="0" err="1" smtClean="0"/>
              <a:t>erevisiae</a:t>
            </a:r>
            <a:r>
              <a:rPr lang="tr-TR" dirty="0" smtClean="0"/>
              <a:t>.</a:t>
            </a:r>
            <a:endParaRPr lang="en-US" dirty="0"/>
          </a:p>
          <a:p>
            <a:r>
              <a:rPr lang="en-US" dirty="0"/>
              <a:t>AAB species have been isolated and identified in both kefir grain and the kefir beverage. </a:t>
            </a:r>
            <a:endParaRPr lang="tr-TR" dirty="0" smtClean="0"/>
          </a:p>
          <a:p>
            <a:r>
              <a:rPr lang="en-US" dirty="0" smtClean="0"/>
              <a:t>However</a:t>
            </a:r>
            <a:r>
              <a:rPr lang="en-US" dirty="0"/>
              <a:t>, in some countries, the presence of these species is considered undesirable </a:t>
            </a:r>
            <a:r>
              <a:rPr lang="en-US" dirty="0" smtClean="0"/>
              <a:t>and </a:t>
            </a:r>
            <a:r>
              <a:rPr lang="en-US" dirty="0"/>
              <a:t>has received less attention, even though they play an essential role in both the microbial consortium and the sensory characteristics of the final </a:t>
            </a:r>
            <a:r>
              <a:rPr lang="en-US" dirty="0" smtClean="0"/>
              <a:t>product</a:t>
            </a:r>
            <a:r>
              <a:rPr lang="tr-TR" dirty="0" smtClean="0"/>
              <a:t>.</a:t>
            </a:r>
            <a:endParaRPr lang="tr-TR" dirty="0"/>
          </a:p>
        </p:txBody>
      </p:sp>
    </p:spTree>
    <p:extLst>
      <p:ext uri="{BB962C8B-B14F-4D97-AF65-F5344CB8AC3E}">
        <p14:creationId xmlns:p14="http://schemas.microsoft.com/office/powerpoint/2010/main" val="3430164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Kefir </a:t>
            </a:r>
            <a:r>
              <a:rPr lang="tr-TR" b="1" dirty="0" err="1" smtClean="0">
                <a:solidFill>
                  <a:srgbClr val="FF0000"/>
                </a:solidFill>
              </a:rPr>
              <a:t>Yeast</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dirty="0" err="1" smtClean="0"/>
              <a:t>Although</a:t>
            </a:r>
            <a:r>
              <a:rPr lang="tr-TR" dirty="0" smtClean="0"/>
              <a:t> </a:t>
            </a:r>
            <a:r>
              <a:rPr lang="tr-TR" dirty="0" err="1"/>
              <a:t>they</a:t>
            </a:r>
            <a:r>
              <a:rPr lang="tr-TR" dirty="0"/>
              <a:t> </a:t>
            </a:r>
            <a:r>
              <a:rPr lang="tr-TR" dirty="0" err="1"/>
              <a:t>produce</a:t>
            </a:r>
            <a:r>
              <a:rPr lang="tr-TR" dirty="0"/>
              <a:t> </a:t>
            </a:r>
            <a:r>
              <a:rPr lang="tr-TR" dirty="0" err="1"/>
              <a:t>metabolites</a:t>
            </a:r>
            <a:r>
              <a:rPr lang="tr-TR" dirty="0"/>
              <a:t> </a:t>
            </a:r>
            <a:r>
              <a:rPr lang="tr-TR" dirty="0" err="1"/>
              <a:t>that</a:t>
            </a:r>
            <a:r>
              <a:rPr lang="tr-TR" dirty="0"/>
              <a:t> </a:t>
            </a:r>
            <a:r>
              <a:rPr lang="tr-TR" dirty="0" err="1"/>
              <a:t>contribute</a:t>
            </a:r>
            <a:r>
              <a:rPr lang="tr-TR" dirty="0"/>
              <a:t> </a:t>
            </a:r>
            <a:r>
              <a:rPr lang="tr-TR" dirty="0" err="1"/>
              <a:t>to</a:t>
            </a:r>
            <a:r>
              <a:rPr lang="tr-TR" dirty="0"/>
              <a:t> </a:t>
            </a:r>
            <a:r>
              <a:rPr lang="tr-TR" dirty="0" err="1"/>
              <a:t>the</a:t>
            </a:r>
            <a:r>
              <a:rPr lang="tr-TR" dirty="0"/>
              <a:t> </a:t>
            </a:r>
            <a:r>
              <a:rPr lang="tr-TR" dirty="0" err="1"/>
              <a:t>desirable</a:t>
            </a:r>
            <a:r>
              <a:rPr lang="tr-TR" dirty="0"/>
              <a:t> </a:t>
            </a:r>
            <a:r>
              <a:rPr lang="tr-TR" dirty="0" err="1"/>
              <a:t>and</a:t>
            </a:r>
            <a:r>
              <a:rPr lang="tr-TR" dirty="0"/>
              <a:t> </a:t>
            </a:r>
            <a:r>
              <a:rPr lang="tr-TR" dirty="0" err="1"/>
              <a:t>typical</a:t>
            </a:r>
            <a:r>
              <a:rPr lang="tr-TR" dirty="0"/>
              <a:t> kefir </a:t>
            </a:r>
            <a:r>
              <a:rPr lang="tr-TR" dirty="0" err="1"/>
              <a:t>sensory</a:t>
            </a:r>
            <a:r>
              <a:rPr lang="tr-TR" dirty="0"/>
              <a:t> </a:t>
            </a:r>
            <a:r>
              <a:rPr lang="tr-TR" dirty="0" err="1" smtClean="0"/>
              <a:t>properties</a:t>
            </a:r>
            <a:r>
              <a:rPr lang="tr-TR" dirty="0" smtClean="0"/>
              <a:t>, </a:t>
            </a:r>
            <a:r>
              <a:rPr lang="tr-TR" dirty="0"/>
              <a:t>kefir </a:t>
            </a:r>
            <a:r>
              <a:rPr lang="tr-TR" dirty="0" err="1"/>
              <a:t>yeast</a:t>
            </a:r>
            <a:r>
              <a:rPr lang="tr-TR" dirty="0"/>
              <a:t> </a:t>
            </a:r>
            <a:r>
              <a:rPr lang="tr-TR" dirty="0" err="1"/>
              <a:t>are</a:t>
            </a:r>
            <a:r>
              <a:rPr lang="tr-TR" dirty="0"/>
              <a:t> </a:t>
            </a:r>
            <a:r>
              <a:rPr lang="tr-TR" dirty="0" err="1"/>
              <a:t>less</a:t>
            </a:r>
            <a:r>
              <a:rPr lang="tr-TR" dirty="0"/>
              <a:t> </a:t>
            </a:r>
            <a:r>
              <a:rPr lang="tr-TR" dirty="0" err="1"/>
              <a:t>studied</a:t>
            </a:r>
            <a:r>
              <a:rPr lang="tr-TR" dirty="0"/>
              <a:t> </a:t>
            </a:r>
            <a:r>
              <a:rPr lang="tr-TR" dirty="0" err="1"/>
              <a:t>than</a:t>
            </a:r>
            <a:r>
              <a:rPr lang="tr-TR" dirty="0"/>
              <a:t> kefir </a:t>
            </a:r>
            <a:r>
              <a:rPr lang="tr-TR" dirty="0" err="1"/>
              <a:t>bacteria</a:t>
            </a:r>
            <a:r>
              <a:rPr lang="tr-TR" dirty="0"/>
              <a:t>. </a:t>
            </a:r>
            <a:endParaRPr lang="tr-TR" dirty="0" smtClean="0"/>
          </a:p>
          <a:p>
            <a:r>
              <a:rPr lang="tr-TR" dirty="0" err="1" smtClean="0"/>
              <a:t>The</a:t>
            </a:r>
            <a:r>
              <a:rPr lang="tr-TR" dirty="0" smtClean="0"/>
              <a:t> </a:t>
            </a:r>
            <a:r>
              <a:rPr lang="tr-TR" dirty="0"/>
              <a:t>main </a:t>
            </a:r>
            <a:r>
              <a:rPr lang="tr-TR" dirty="0" err="1"/>
              <a:t>yeast</a:t>
            </a:r>
            <a:r>
              <a:rPr lang="tr-TR" dirty="0"/>
              <a:t> </a:t>
            </a:r>
            <a:r>
              <a:rPr lang="tr-TR" dirty="0" err="1"/>
              <a:t>capable</a:t>
            </a:r>
            <a:r>
              <a:rPr lang="tr-TR" dirty="0"/>
              <a:t> of </a:t>
            </a:r>
            <a:r>
              <a:rPr lang="tr-TR" dirty="0" err="1"/>
              <a:t>fermenting</a:t>
            </a:r>
            <a:r>
              <a:rPr lang="tr-TR" dirty="0"/>
              <a:t> </a:t>
            </a:r>
            <a:r>
              <a:rPr lang="tr-TR" dirty="0" err="1"/>
              <a:t>lactose</a:t>
            </a:r>
            <a:r>
              <a:rPr lang="tr-TR" dirty="0"/>
              <a:t> </a:t>
            </a:r>
            <a:r>
              <a:rPr lang="tr-TR" dirty="0" err="1"/>
              <a:t>found</a:t>
            </a:r>
            <a:r>
              <a:rPr lang="tr-TR" dirty="0"/>
              <a:t> in kefir </a:t>
            </a:r>
            <a:r>
              <a:rPr lang="tr-TR" dirty="0" err="1"/>
              <a:t>and</a:t>
            </a:r>
            <a:r>
              <a:rPr lang="tr-TR" dirty="0"/>
              <a:t> kefir </a:t>
            </a:r>
            <a:r>
              <a:rPr lang="tr-TR" dirty="0" err="1"/>
              <a:t>grains</a:t>
            </a:r>
            <a:r>
              <a:rPr lang="tr-TR" dirty="0"/>
              <a:t> </a:t>
            </a:r>
            <a:r>
              <a:rPr lang="tr-TR" dirty="0" err="1"/>
              <a:t>are</a:t>
            </a:r>
            <a:r>
              <a:rPr lang="tr-TR" dirty="0"/>
              <a:t> </a:t>
            </a:r>
            <a:r>
              <a:rPr lang="tr-TR" i="1" dirty="0" err="1"/>
              <a:t>Kluyveromyces</a:t>
            </a:r>
            <a:r>
              <a:rPr lang="tr-TR" i="1" dirty="0"/>
              <a:t> </a:t>
            </a:r>
            <a:r>
              <a:rPr lang="tr-TR" i="1" dirty="0" err="1"/>
              <a:t>marxianus</a:t>
            </a:r>
            <a:r>
              <a:rPr lang="tr-TR" i="1" dirty="0"/>
              <a:t>/</a:t>
            </a:r>
            <a:r>
              <a:rPr lang="tr-TR" i="1" dirty="0" err="1"/>
              <a:t>Candida</a:t>
            </a:r>
            <a:r>
              <a:rPr lang="tr-TR" i="1" dirty="0"/>
              <a:t> </a:t>
            </a:r>
            <a:r>
              <a:rPr lang="tr-TR" i="1" dirty="0" err="1"/>
              <a:t>kefyr</a:t>
            </a:r>
            <a:r>
              <a:rPr lang="tr-TR" i="1" dirty="0"/>
              <a:t>, </a:t>
            </a:r>
            <a:r>
              <a:rPr lang="tr-TR" i="1" dirty="0" err="1"/>
              <a:t>Kluyveromyces</a:t>
            </a:r>
            <a:r>
              <a:rPr lang="tr-TR" i="1" dirty="0"/>
              <a:t> </a:t>
            </a:r>
            <a:r>
              <a:rPr lang="tr-TR" i="1" dirty="0" err="1"/>
              <a:t>lactis</a:t>
            </a:r>
            <a:r>
              <a:rPr lang="tr-TR" i="1" dirty="0"/>
              <a:t> </a:t>
            </a:r>
            <a:r>
              <a:rPr lang="tr-TR" dirty="0"/>
              <a:t>var. </a:t>
            </a:r>
            <a:r>
              <a:rPr lang="tr-TR" i="1" dirty="0" err="1"/>
              <a:t>lactis</a:t>
            </a:r>
            <a:r>
              <a:rPr lang="tr-TR" i="1" dirty="0"/>
              <a:t>, </a:t>
            </a:r>
            <a:r>
              <a:rPr lang="tr-TR" i="1" dirty="0" err="1"/>
              <a:t>Debaryomyces</a:t>
            </a:r>
            <a:r>
              <a:rPr lang="tr-TR" i="1" dirty="0"/>
              <a:t> </a:t>
            </a:r>
            <a:r>
              <a:rPr lang="tr-TR" i="1" dirty="0" err="1"/>
              <a:t>hansenii</a:t>
            </a:r>
            <a:r>
              <a:rPr lang="tr-TR" i="1" dirty="0"/>
              <a:t> </a:t>
            </a:r>
            <a:r>
              <a:rPr lang="tr-TR" dirty="0"/>
              <a:t>e </a:t>
            </a:r>
            <a:r>
              <a:rPr lang="tr-TR" i="1" dirty="0" err="1"/>
              <a:t>Dekkera</a:t>
            </a:r>
            <a:r>
              <a:rPr lang="tr-TR" i="1" dirty="0"/>
              <a:t> </a:t>
            </a:r>
            <a:r>
              <a:rPr lang="tr-TR" i="1" dirty="0" err="1"/>
              <a:t>anomala</a:t>
            </a:r>
            <a:r>
              <a:rPr lang="tr-TR" dirty="0"/>
              <a:t>, </a:t>
            </a:r>
            <a:r>
              <a:rPr lang="tr-TR" dirty="0" err="1"/>
              <a:t>while</a:t>
            </a:r>
            <a:r>
              <a:rPr lang="tr-TR" dirty="0"/>
              <a:t> </a:t>
            </a:r>
            <a:r>
              <a:rPr lang="tr-TR" dirty="0" err="1"/>
              <a:t>the</a:t>
            </a:r>
            <a:r>
              <a:rPr lang="tr-TR" dirty="0"/>
              <a:t> </a:t>
            </a:r>
            <a:r>
              <a:rPr lang="tr-TR" dirty="0" err="1"/>
              <a:t>non-lactose</a:t>
            </a:r>
            <a:r>
              <a:rPr lang="tr-TR" dirty="0"/>
              <a:t> </a:t>
            </a:r>
            <a:r>
              <a:rPr lang="tr-TR" dirty="0" err="1"/>
              <a:t>fermenters</a:t>
            </a:r>
            <a:r>
              <a:rPr lang="tr-TR" dirty="0"/>
              <a:t> </a:t>
            </a:r>
            <a:r>
              <a:rPr lang="tr-TR" dirty="0" err="1"/>
              <a:t>include</a:t>
            </a:r>
            <a:r>
              <a:rPr lang="tr-TR" dirty="0"/>
              <a:t> </a:t>
            </a:r>
            <a:r>
              <a:rPr lang="tr-TR" i="1" dirty="0" err="1"/>
              <a:t>Saccharomyces</a:t>
            </a:r>
            <a:r>
              <a:rPr lang="tr-TR" i="1" dirty="0"/>
              <a:t> </a:t>
            </a:r>
            <a:r>
              <a:rPr lang="tr-TR" i="1" dirty="0" err="1"/>
              <a:t>cerevisiae</a:t>
            </a:r>
            <a:r>
              <a:rPr lang="tr-TR" i="1" dirty="0"/>
              <a:t>, </a:t>
            </a:r>
            <a:r>
              <a:rPr lang="tr-TR" i="1" dirty="0" err="1"/>
              <a:t>Torulaspora</a:t>
            </a:r>
            <a:r>
              <a:rPr lang="tr-TR" i="1" dirty="0"/>
              <a:t> </a:t>
            </a:r>
            <a:r>
              <a:rPr lang="tr-TR" i="1" dirty="0" err="1"/>
              <a:t>delbrueckii</a:t>
            </a:r>
            <a:r>
              <a:rPr lang="tr-TR" i="1" dirty="0"/>
              <a:t>, </a:t>
            </a:r>
            <a:r>
              <a:rPr lang="tr-TR" i="1" dirty="0" err="1"/>
              <a:t>Pichia</a:t>
            </a:r>
            <a:r>
              <a:rPr lang="tr-TR" i="1" dirty="0"/>
              <a:t> </a:t>
            </a:r>
            <a:r>
              <a:rPr lang="tr-TR" i="1" dirty="0" err="1"/>
              <a:t>fermentans</a:t>
            </a:r>
            <a:r>
              <a:rPr lang="tr-TR" i="1" dirty="0"/>
              <a:t>, </a:t>
            </a:r>
            <a:r>
              <a:rPr lang="tr-TR" i="1" dirty="0" err="1"/>
              <a:t>Kazachstania</a:t>
            </a:r>
            <a:r>
              <a:rPr lang="tr-TR" i="1" dirty="0"/>
              <a:t> </a:t>
            </a:r>
            <a:r>
              <a:rPr lang="tr-TR" i="1" dirty="0" err="1"/>
              <a:t>unispora</a:t>
            </a:r>
            <a:r>
              <a:rPr lang="tr-TR" i="1" dirty="0"/>
              <a:t>, </a:t>
            </a:r>
            <a:r>
              <a:rPr lang="tr-TR" i="1" dirty="0" err="1"/>
              <a:t>Saccharomyces</a:t>
            </a:r>
            <a:r>
              <a:rPr lang="tr-TR" i="1" dirty="0"/>
              <a:t> </a:t>
            </a:r>
            <a:r>
              <a:rPr lang="tr-TR" i="1" dirty="0" err="1"/>
              <a:t>turicensis</a:t>
            </a:r>
            <a:r>
              <a:rPr lang="tr-TR" i="1" dirty="0"/>
              <a:t>, </a:t>
            </a:r>
            <a:r>
              <a:rPr lang="tr-TR" i="1" dirty="0" err="1"/>
              <a:t>Issatchenkia</a:t>
            </a:r>
            <a:r>
              <a:rPr lang="tr-TR" i="1" dirty="0"/>
              <a:t> </a:t>
            </a:r>
            <a:r>
              <a:rPr lang="tr-TR" i="1" dirty="0" err="1"/>
              <a:t>orientalis</a:t>
            </a:r>
            <a:r>
              <a:rPr lang="tr-TR" i="1" dirty="0"/>
              <a:t> </a:t>
            </a:r>
            <a:r>
              <a:rPr lang="tr-TR" dirty="0" err="1"/>
              <a:t>and</a:t>
            </a:r>
            <a:r>
              <a:rPr lang="tr-TR" dirty="0"/>
              <a:t> </a:t>
            </a:r>
            <a:r>
              <a:rPr lang="tr-TR" i="1" dirty="0" err="1"/>
              <a:t>Debaryomyces</a:t>
            </a:r>
            <a:r>
              <a:rPr lang="tr-TR" i="1" dirty="0"/>
              <a:t> </a:t>
            </a:r>
            <a:r>
              <a:rPr lang="tr-TR" i="1" dirty="0" err="1"/>
              <a:t>occidentalis</a:t>
            </a:r>
            <a:r>
              <a:rPr lang="tr-TR" dirty="0"/>
              <a:t>.</a:t>
            </a:r>
          </a:p>
          <a:p>
            <a:pPr marL="0" indent="0">
              <a:buNone/>
            </a:pPr>
            <a:endParaRPr lang="tr-TR" dirty="0"/>
          </a:p>
          <a:p>
            <a:endParaRPr lang="tr-TR" dirty="0"/>
          </a:p>
        </p:txBody>
      </p:sp>
    </p:spTree>
    <p:extLst>
      <p:ext uri="{BB962C8B-B14F-4D97-AF65-F5344CB8AC3E}">
        <p14:creationId xmlns:p14="http://schemas.microsoft.com/office/powerpoint/2010/main" val="41447887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1458</Words>
  <Application>Microsoft Office PowerPoint</Application>
  <PresentationFormat>Geniş ekran</PresentationFormat>
  <Paragraphs>85</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Calibri Light</vt:lpstr>
      <vt:lpstr>Office Teması</vt:lpstr>
      <vt:lpstr>Kefir Production</vt:lpstr>
      <vt:lpstr>History of Kefir</vt:lpstr>
      <vt:lpstr>Kefir Grains</vt:lpstr>
      <vt:lpstr>PowerPoint Sunusu</vt:lpstr>
      <vt:lpstr>Microbiological Aspects</vt:lpstr>
      <vt:lpstr>Microbiological Aspects</vt:lpstr>
      <vt:lpstr>Kefir Bacteria </vt:lpstr>
      <vt:lpstr>Kefir Bacteria</vt:lpstr>
      <vt:lpstr>Kefir Yeast</vt:lpstr>
      <vt:lpstr>Interactions between Kefir Microorganisms</vt:lpstr>
      <vt:lpstr>Interactions between Kefir Microorganisms</vt:lpstr>
      <vt:lpstr>Technological Aspects</vt:lpstr>
      <vt:lpstr>Grain Preservation</vt:lpstr>
      <vt:lpstr>Kefir Production</vt:lpstr>
      <vt:lpstr>Kefir Production</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Kefir Production</dc:title>
  <dc:creator>Bahar</dc:creator>
  <cp:lastModifiedBy>Bahar</cp:lastModifiedBy>
  <cp:revision>6</cp:revision>
  <dcterms:created xsi:type="dcterms:W3CDTF">2017-11-28T06:33:08Z</dcterms:created>
  <dcterms:modified xsi:type="dcterms:W3CDTF">2018-04-10T11:17:47Z</dcterms:modified>
</cp:coreProperties>
</file>