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310" r:id="rId3"/>
    <p:sldId id="282" r:id="rId4"/>
    <p:sldId id="289" r:id="rId5"/>
    <p:sldId id="287" r:id="rId6"/>
    <p:sldId id="288" r:id="rId7"/>
    <p:sldId id="290" r:id="rId8"/>
    <p:sldId id="291" r:id="rId9"/>
    <p:sldId id="292" r:id="rId10"/>
    <p:sldId id="293" r:id="rId11"/>
    <p:sldId id="297" r:id="rId12"/>
    <p:sldId id="299"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416BC"/>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9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1B2B9A2-01FD-4173-8023-ED23C5FDBF4D}" type="datetimeFigureOut">
              <a:rPr lang="tr-TR" smtClean="0"/>
              <a:pPr/>
              <a:t>8.2.2018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3F3EFD7-4C9F-4E62-856C-D525E0D1E362}" type="slidenum">
              <a:rPr lang="tr-TR" smtClean="0"/>
              <a:pPr/>
              <a:t>‹#›</a:t>
            </a:fld>
            <a:endParaRPr lang="tr-TR"/>
          </a:p>
        </p:txBody>
      </p:sp>
    </p:spTree>
    <p:extLst>
      <p:ext uri="{BB962C8B-B14F-4D97-AF65-F5344CB8AC3E}">
        <p14:creationId xmlns:p14="http://schemas.microsoft.com/office/powerpoint/2010/main" val="13201871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B719D66A-2267-432D-B7F4-34E9C85494CC}" type="datetimeFigureOut">
              <a:rPr lang="tr-TR" smtClean="0"/>
              <a:pPr/>
              <a:t>8.2.2018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635D3ED-45B3-46F1-A621-7202CD99D3DE}"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B719D66A-2267-432D-B7F4-34E9C85494CC}" type="datetimeFigureOut">
              <a:rPr lang="tr-TR" smtClean="0"/>
              <a:pPr/>
              <a:t>8.2.2018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635D3ED-45B3-46F1-A621-7202CD99D3DE}"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B719D66A-2267-432D-B7F4-34E9C85494CC}" type="datetimeFigureOut">
              <a:rPr lang="tr-TR" smtClean="0"/>
              <a:pPr/>
              <a:t>8.2.2018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635D3ED-45B3-46F1-A621-7202CD99D3DE}"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B719D66A-2267-432D-B7F4-34E9C85494CC}" type="datetimeFigureOut">
              <a:rPr lang="tr-TR" smtClean="0"/>
              <a:pPr/>
              <a:t>8.2.2018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635D3ED-45B3-46F1-A621-7202CD99D3DE}"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B719D66A-2267-432D-B7F4-34E9C85494CC}" type="datetimeFigureOut">
              <a:rPr lang="tr-TR" smtClean="0"/>
              <a:pPr/>
              <a:t>8.2.2018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635D3ED-45B3-46F1-A621-7202CD99D3DE}"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B719D66A-2267-432D-B7F4-34E9C85494CC}" type="datetimeFigureOut">
              <a:rPr lang="tr-TR" smtClean="0"/>
              <a:pPr/>
              <a:t>8.2.2018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7635D3ED-45B3-46F1-A621-7202CD99D3DE}"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B719D66A-2267-432D-B7F4-34E9C85494CC}" type="datetimeFigureOut">
              <a:rPr lang="tr-TR" smtClean="0"/>
              <a:pPr/>
              <a:t>8.2.2018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7635D3ED-45B3-46F1-A621-7202CD99D3DE}"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B719D66A-2267-432D-B7F4-34E9C85494CC}" type="datetimeFigureOut">
              <a:rPr lang="tr-TR" smtClean="0"/>
              <a:pPr/>
              <a:t>8.2.2018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7635D3ED-45B3-46F1-A621-7202CD99D3DE}"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B719D66A-2267-432D-B7F4-34E9C85494CC}" type="datetimeFigureOut">
              <a:rPr lang="tr-TR" smtClean="0"/>
              <a:pPr/>
              <a:t>8.2.2018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7635D3ED-45B3-46F1-A621-7202CD99D3DE}"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B719D66A-2267-432D-B7F4-34E9C85494CC}" type="datetimeFigureOut">
              <a:rPr lang="tr-TR" smtClean="0"/>
              <a:pPr/>
              <a:t>8.2.2018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7635D3ED-45B3-46F1-A621-7202CD99D3DE}"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B719D66A-2267-432D-B7F4-34E9C85494CC}" type="datetimeFigureOut">
              <a:rPr lang="tr-TR" smtClean="0"/>
              <a:pPr/>
              <a:t>8.2.2018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7635D3ED-45B3-46F1-A621-7202CD99D3DE}"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60000"/>
                <a:lumOff val="40000"/>
              </a:schemeClr>
            </a:gs>
            <a:gs pos="50000">
              <a:schemeClr val="accent5">
                <a:lumMod val="20000"/>
                <a:lumOff val="8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19D66A-2267-432D-B7F4-34E9C85494CC}" type="datetimeFigureOut">
              <a:rPr lang="tr-TR" smtClean="0"/>
              <a:pPr/>
              <a:t>8.2.2018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35D3ED-45B3-46F1-A621-7202CD99D3DE}"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714348" y="857232"/>
            <a:ext cx="8143932" cy="2214578"/>
          </a:xfrm>
        </p:spPr>
        <p:txBody>
          <a:bodyPr>
            <a:normAutofit/>
          </a:bodyPr>
          <a:lstStyle/>
          <a:p>
            <a:r>
              <a:rPr lang="tr-TR" sz="3200" smtClean="0">
                <a:solidFill>
                  <a:srgbClr val="0070C0"/>
                </a:solidFill>
                <a:latin typeface="Comic Sans MS" pitchFamily="66" charset="0"/>
              </a:rPr>
              <a:t>REHBERLİK  PSİKOLOJİKDANIŞMANLIK</a:t>
            </a:r>
            <a:br>
              <a:rPr lang="tr-TR" sz="3200" smtClean="0">
                <a:solidFill>
                  <a:srgbClr val="0070C0"/>
                </a:solidFill>
                <a:latin typeface="Comic Sans MS" pitchFamily="66" charset="0"/>
              </a:rPr>
            </a:br>
            <a:r>
              <a:rPr lang="tr-TR" sz="3200" smtClean="0">
                <a:solidFill>
                  <a:srgbClr val="0070C0"/>
                </a:solidFill>
                <a:latin typeface="Comic Sans MS" pitchFamily="66" charset="0"/>
              </a:rPr>
              <a:t> </a:t>
            </a:r>
            <a:r>
              <a:rPr lang="tr-TR" sz="3200" dirty="0" smtClean="0">
                <a:solidFill>
                  <a:srgbClr val="0070C0"/>
                </a:solidFill>
                <a:latin typeface="Comic Sans MS" pitchFamily="66" charset="0"/>
              </a:rPr>
              <a:t>VE </a:t>
            </a:r>
            <a:r>
              <a:rPr lang="tr-TR" sz="3200" smtClean="0">
                <a:solidFill>
                  <a:srgbClr val="0070C0"/>
                </a:solidFill>
                <a:latin typeface="Comic Sans MS" pitchFamily="66" charset="0"/>
              </a:rPr>
              <a:t>İLGİLİ BİLİMLER</a:t>
            </a:r>
            <a:endParaRPr lang="tr-TR" sz="3200" dirty="0">
              <a:solidFill>
                <a:srgbClr val="0070C0"/>
              </a:solidFill>
              <a:latin typeface="Comic Sans MS" pitchFamily="66" charset="0"/>
            </a:endParaRPr>
          </a:p>
        </p:txBody>
      </p:sp>
      <p:pic>
        <p:nvPicPr>
          <p:cNvPr id="4" name="Picture 2" descr="C:\Users\Saba Hoca\Desktop\rehberlik resimleri\teachers-day-2013-5303944771272704-hp.jpg"/>
          <p:cNvPicPr>
            <a:picLocks noChangeAspect="1" noChangeArrowheads="1"/>
          </p:cNvPicPr>
          <p:nvPr/>
        </p:nvPicPr>
        <p:blipFill>
          <a:blip r:embed="rId2"/>
          <a:srcRect/>
          <a:stretch>
            <a:fillRect/>
          </a:stretch>
        </p:blipFill>
        <p:spPr bwMode="auto">
          <a:xfrm>
            <a:off x="2143108" y="3000372"/>
            <a:ext cx="4924425" cy="2643206"/>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71472" y="714357"/>
            <a:ext cx="8229600" cy="2786082"/>
          </a:xfrm>
        </p:spPr>
        <p:txBody>
          <a:bodyPr>
            <a:normAutofit/>
          </a:bodyPr>
          <a:lstStyle/>
          <a:p>
            <a:pPr>
              <a:buNone/>
            </a:pPr>
            <a:r>
              <a:rPr lang="tr-TR" sz="2400" dirty="0" smtClean="0"/>
              <a:t>     </a:t>
            </a:r>
            <a:r>
              <a:rPr lang="tr-TR" sz="2400" b="1" i="1" dirty="0" smtClean="0"/>
              <a:t>Eğitim :</a:t>
            </a:r>
            <a:r>
              <a:rPr lang="tr-TR" sz="2400" b="1" dirty="0" smtClean="0"/>
              <a:t> </a:t>
            </a:r>
            <a:r>
              <a:rPr lang="tr-TR" sz="2400" dirty="0" smtClean="0"/>
              <a:t>Bu bilim</a:t>
            </a:r>
            <a:r>
              <a:rPr lang="tr-TR" sz="2400" dirty="0"/>
              <a:t>, toplumun eğitim sistemine göre oluşturulmuş okul örgütüne, programına, amaçlarına, yöntemlerine ve araçlarına ilişkin bilgiyi vererek, </a:t>
            </a:r>
            <a:r>
              <a:rPr lang="tr-TR" sz="2400" dirty="0" smtClean="0"/>
              <a:t>rehberlik </a:t>
            </a:r>
            <a:r>
              <a:rPr lang="tr-TR" sz="2400" dirty="0"/>
              <a:t>ve psikolojik danışmanlığa yardımcı olmaktadır. Türlü nedenlerle eğitim amaç ve uygulamaların değiştirilmesi, </a:t>
            </a:r>
            <a:r>
              <a:rPr lang="tr-TR" sz="2400" dirty="0" smtClean="0"/>
              <a:t>rehberlik </a:t>
            </a:r>
            <a:r>
              <a:rPr lang="tr-TR" sz="2400" dirty="0"/>
              <a:t>ve psikolojik danışma gereksiniminin ortaya çıkmasında önde gelen etkenlerden biri olmuştur. </a:t>
            </a:r>
          </a:p>
        </p:txBody>
      </p:sp>
      <p:pic>
        <p:nvPicPr>
          <p:cNvPr id="17410" name="Picture 2" descr="C:\Users\Saba Hoca\Desktop\rehberlik resimleri\34.jpg"/>
          <p:cNvPicPr>
            <a:picLocks noChangeAspect="1" noChangeArrowheads="1"/>
          </p:cNvPicPr>
          <p:nvPr/>
        </p:nvPicPr>
        <p:blipFill>
          <a:blip r:embed="rId2"/>
          <a:srcRect/>
          <a:stretch>
            <a:fillRect/>
          </a:stretch>
        </p:blipFill>
        <p:spPr bwMode="auto">
          <a:xfrm>
            <a:off x="3857620" y="3643314"/>
            <a:ext cx="2143140" cy="1857388"/>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500042"/>
            <a:ext cx="8229600" cy="4525963"/>
          </a:xfrm>
        </p:spPr>
        <p:txBody>
          <a:bodyPr>
            <a:normAutofit fontScale="85000" lnSpcReduction="20000"/>
          </a:bodyPr>
          <a:lstStyle/>
          <a:p>
            <a:pPr>
              <a:buNone/>
            </a:pPr>
            <a:r>
              <a:rPr lang="tr-TR" dirty="0" smtClean="0">
                <a:latin typeface="Comic Sans MS" pitchFamily="66" charset="0"/>
              </a:rPr>
              <a:t>     Öğretim </a:t>
            </a:r>
            <a:r>
              <a:rPr lang="tr-TR" dirty="0">
                <a:latin typeface="Comic Sans MS" pitchFamily="66" charset="0"/>
              </a:rPr>
              <a:t>zorunlu </a:t>
            </a:r>
            <a:r>
              <a:rPr lang="tr-TR" dirty="0" smtClean="0">
                <a:latin typeface="Comic Sans MS" pitchFamily="66" charset="0"/>
              </a:rPr>
              <a:t>ancak rehberlik </a:t>
            </a:r>
            <a:r>
              <a:rPr lang="tr-TR" dirty="0">
                <a:latin typeface="Comic Sans MS" pitchFamily="66" charset="0"/>
              </a:rPr>
              <a:t>hizmetlerinden yararlanmak zorunlu değildir.</a:t>
            </a:r>
          </a:p>
          <a:p>
            <a:pPr>
              <a:buNone/>
            </a:pPr>
            <a:r>
              <a:rPr lang="tr-TR" dirty="0" smtClean="0">
                <a:latin typeface="Comic Sans MS" pitchFamily="66" charset="0"/>
              </a:rPr>
              <a:t>     Rehberlikte </a:t>
            </a:r>
            <a:r>
              <a:rPr lang="tr-TR" dirty="0">
                <a:latin typeface="Comic Sans MS" pitchFamily="66" charset="0"/>
              </a:rPr>
              <a:t>gönüllülük ilkesi esastır. </a:t>
            </a:r>
            <a:r>
              <a:rPr lang="tr-TR" dirty="0" smtClean="0">
                <a:latin typeface="Comic Sans MS" pitchFamily="66" charset="0"/>
              </a:rPr>
              <a:t>Başka bir ifadeyle,bu </a:t>
            </a:r>
            <a:r>
              <a:rPr lang="tr-TR" dirty="0">
                <a:latin typeface="Comic Sans MS" pitchFamily="66" charset="0"/>
              </a:rPr>
              <a:t>hizmetten isteyenler yararlanır. Rehberlik hizmetlerinin ise sınıflarda yürütüldüğü; bir mesleki tanıtma programı, toplu test uygulamaları, öğrenci gözlem fişleri ve öğrenciyi tanıma işlemleri gibi durumlarda bütün öğrencileri kapsadığı görülür. Demek ki bu gönüllülük ilkesi daha çok psikolojik danışma hizmetleri için geçerlidir.</a:t>
            </a:r>
          </a:p>
          <a:p>
            <a:pPr>
              <a:buNone/>
            </a:pPr>
            <a:r>
              <a:rPr lang="tr-TR" dirty="0" smtClean="0">
                <a:latin typeface="Comic Sans MS" pitchFamily="66" charset="0"/>
              </a:rPr>
              <a:t>     </a:t>
            </a:r>
            <a:endParaRPr lang="tr-TR" dirty="0">
              <a:latin typeface="Comic Sans MS" pitchFamily="66" charset="0"/>
            </a:endParaRPr>
          </a:p>
        </p:txBody>
      </p:sp>
      <p:pic>
        <p:nvPicPr>
          <p:cNvPr id="19458" name="Picture 2" descr="C:\Users\Saba Hoca\Desktop\rehberlik resimleri\55.jpg"/>
          <p:cNvPicPr>
            <a:picLocks noChangeAspect="1" noChangeArrowheads="1"/>
          </p:cNvPicPr>
          <p:nvPr/>
        </p:nvPicPr>
        <p:blipFill>
          <a:blip r:embed="rId2"/>
          <a:srcRect/>
          <a:stretch>
            <a:fillRect/>
          </a:stretch>
        </p:blipFill>
        <p:spPr bwMode="auto">
          <a:xfrm>
            <a:off x="3500429" y="4429132"/>
            <a:ext cx="2934697" cy="2096212"/>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42625" y="696017"/>
            <a:ext cx="8229600" cy="1143000"/>
          </a:xfrm>
        </p:spPr>
        <p:txBody>
          <a:bodyPr>
            <a:normAutofit fontScale="90000"/>
          </a:bodyPr>
          <a:lstStyle/>
          <a:p>
            <a:r>
              <a:rPr lang="tr-TR" sz="2800" dirty="0" smtClean="0">
                <a:latin typeface="Comic Sans MS" pitchFamily="66" charset="0"/>
              </a:rPr>
              <a:t>OKULLARDA PSİKOLOJİK DANIŞMA VE REHBERLİK HİZMETLERİNE DUYULAN GEREKSİNİM</a:t>
            </a:r>
            <a:endParaRPr lang="tr-TR" sz="2800" dirty="0">
              <a:latin typeface="Comic Sans MS" pitchFamily="66" charset="0"/>
            </a:endParaRPr>
          </a:p>
        </p:txBody>
      </p:sp>
      <p:sp>
        <p:nvSpPr>
          <p:cNvPr id="3" name="2 İçerik Yer Tutucusu"/>
          <p:cNvSpPr>
            <a:spLocks noGrp="1"/>
          </p:cNvSpPr>
          <p:nvPr>
            <p:ph idx="1"/>
          </p:nvPr>
        </p:nvSpPr>
        <p:spPr>
          <a:xfrm>
            <a:off x="342625" y="2075075"/>
            <a:ext cx="8715436" cy="3257560"/>
          </a:xfrm>
        </p:spPr>
        <p:txBody>
          <a:bodyPr>
            <a:normAutofit/>
          </a:bodyPr>
          <a:lstStyle/>
          <a:p>
            <a:pPr>
              <a:buNone/>
            </a:pPr>
            <a:r>
              <a:rPr lang="tr-TR" sz="2200" dirty="0" smtClean="0">
                <a:latin typeface="Comic Sans MS" pitchFamily="66" charset="0"/>
              </a:rPr>
              <a:t>   </a:t>
            </a:r>
            <a:r>
              <a:rPr lang="tr-TR" sz="2200" dirty="0">
                <a:latin typeface="Comic Sans MS" pitchFamily="66" charset="0"/>
              </a:rPr>
              <a:t> </a:t>
            </a:r>
            <a:r>
              <a:rPr lang="tr-TR" sz="2200" b="1" dirty="0" smtClean="0">
                <a:latin typeface="Comic Sans MS" pitchFamily="66" charset="0"/>
              </a:rPr>
              <a:t>Okul </a:t>
            </a:r>
            <a:r>
              <a:rPr lang="tr-TR" sz="2200" b="1" dirty="0">
                <a:latin typeface="Comic Sans MS" pitchFamily="66" charset="0"/>
              </a:rPr>
              <a:t>çeşitlerinin artması</a:t>
            </a:r>
          </a:p>
          <a:p>
            <a:pPr>
              <a:buNone/>
            </a:pPr>
            <a:r>
              <a:rPr lang="tr-TR" sz="2400" dirty="0">
                <a:latin typeface="Comic Sans MS" pitchFamily="66" charset="0"/>
              </a:rPr>
              <a:t> </a:t>
            </a:r>
            <a:r>
              <a:rPr lang="tr-TR" sz="2400" dirty="0" smtClean="0">
                <a:latin typeface="Comic Sans MS" pitchFamily="66" charset="0"/>
              </a:rPr>
              <a:t>  </a:t>
            </a:r>
            <a:r>
              <a:rPr lang="tr-TR" sz="2000" b="1" dirty="0" smtClean="0">
                <a:latin typeface="Comic Sans MS" pitchFamily="66" charset="0"/>
              </a:rPr>
              <a:t>Okul </a:t>
            </a:r>
            <a:r>
              <a:rPr lang="tr-TR" sz="2000" b="1" dirty="0">
                <a:latin typeface="Comic Sans MS" pitchFamily="66" charset="0"/>
              </a:rPr>
              <a:t>yapısındaki değişme ve gelişmeler</a:t>
            </a:r>
            <a:endParaRPr lang="tr-TR" sz="2000" dirty="0">
              <a:latin typeface="Comic Sans MS" pitchFamily="66" charset="0"/>
            </a:endParaRPr>
          </a:p>
        </p:txBody>
      </p:sp>
      <p:pic>
        <p:nvPicPr>
          <p:cNvPr id="15362" name="Picture 2" descr="C:\Users\Saba Hoca\Desktop\PSİKOLOJİ RESİMLERİ\SOSYAL DAVRANIŞ ŞEKİL 10.png"/>
          <p:cNvPicPr>
            <a:picLocks noChangeAspect="1" noChangeArrowheads="1"/>
          </p:cNvPicPr>
          <p:nvPr/>
        </p:nvPicPr>
        <p:blipFill>
          <a:blip r:embed="rId2"/>
          <a:srcRect/>
          <a:stretch>
            <a:fillRect/>
          </a:stretch>
        </p:blipFill>
        <p:spPr bwMode="auto">
          <a:xfrm>
            <a:off x="5580112" y="4081843"/>
            <a:ext cx="2371725" cy="1933575"/>
          </a:xfrm>
          <a:prstGeom prst="rect">
            <a:avLst/>
          </a:prstGeom>
          <a:noFill/>
        </p:spPr>
      </p:pic>
      <p:sp>
        <p:nvSpPr>
          <p:cNvPr id="4" name="Dikdörtgen 3"/>
          <p:cNvSpPr/>
          <p:nvPr/>
        </p:nvSpPr>
        <p:spPr>
          <a:xfrm>
            <a:off x="611560" y="3240395"/>
            <a:ext cx="6984776" cy="369332"/>
          </a:xfrm>
          <a:prstGeom prst="rect">
            <a:avLst/>
          </a:prstGeom>
        </p:spPr>
        <p:txBody>
          <a:bodyPr wrap="square">
            <a:spAutoFit/>
          </a:bodyPr>
          <a:lstStyle/>
          <a:p>
            <a:pPr>
              <a:buNone/>
            </a:pPr>
            <a:r>
              <a:rPr lang="tr-TR" b="1" dirty="0">
                <a:latin typeface="Comic Sans MS" pitchFamily="66" charset="0"/>
              </a:rPr>
              <a:t>Boş zamanları değerlendirme gereksinimi</a:t>
            </a:r>
            <a:endParaRPr lang="tr-TR" b="1" dirty="0">
              <a:latin typeface="Comic Sans MS" pitchFamily="66" charset="0"/>
            </a:endParaRPr>
          </a:p>
        </p:txBody>
      </p:sp>
      <p:sp>
        <p:nvSpPr>
          <p:cNvPr id="5" name="Dikdörtgen 4"/>
          <p:cNvSpPr/>
          <p:nvPr/>
        </p:nvSpPr>
        <p:spPr>
          <a:xfrm>
            <a:off x="611560" y="3897177"/>
            <a:ext cx="2735044" cy="369332"/>
          </a:xfrm>
          <a:prstGeom prst="rect">
            <a:avLst/>
          </a:prstGeom>
        </p:spPr>
        <p:txBody>
          <a:bodyPr wrap="none">
            <a:spAutoFit/>
          </a:bodyPr>
          <a:lstStyle/>
          <a:p>
            <a:pPr>
              <a:buNone/>
            </a:pPr>
            <a:r>
              <a:rPr lang="tr-TR" b="1" dirty="0">
                <a:latin typeface="Comic Sans MS" pitchFamily="66" charset="0"/>
              </a:rPr>
              <a:t>Meslek seçiminin önemi</a:t>
            </a:r>
          </a:p>
        </p:txBody>
      </p:sp>
      <p:sp>
        <p:nvSpPr>
          <p:cNvPr id="6" name="Dikdörtgen 5"/>
          <p:cNvSpPr/>
          <p:nvPr/>
        </p:nvSpPr>
        <p:spPr>
          <a:xfrm>
            <a:off x="611560" y="4388402"/>
            <a:ext cx="3603872" cy="369332"/>
          </a:xfrm>
          <a:prstGeom prst="rect">
            <a:avLst/>
          </a:prstGeom>
        </p:spPr>
        <p:txBody>
          <a:bodyPr wrap="none">
            <a:spAutoFit/>
          </a:bodyPr>
          <a:lstStyle/>
          <a:p>
            <a:r>
              <a:rPr lang="tr-TR" b="1" dirty="0">
                <a:latin typeface="Comic Sans MS" pitchFamily="66" charset="0"/>
              </a:rPr>
              <a:t>Okullarda uyumsuzluk sorunları</a:t>
            </a:r>
            <a:endParaRPr lang="tr-TR" dirty="0"/>
          </a:p>
        </p:txBody>
      </p:sp>
      <p:sp>
        <p:nvSpPr>
          <p:cNvPr id="7" name="Dikdörtgen 6"/>
          <p:cNvSpPr/>
          <p:nvPr/>
        </p:nvSpPr>
        <p:spPr>
          <a:xfrm>
            <a:off x="683568" y="4963303"/>
            <a:ext cx="2730235" cy="369332"/>
          </a:xfrm>
          <a:prstGeom prst="rect">
            <a:avLst/>
          </a:prstGeom>
        </p:spPr>
        <p:txBody>
          <a:bodyPr wrap="none">
            <a:spAutoFit/>
          </a:bodyPr>
          <a:lstStyle/>
          <a:p>
            <a:r>
              <a:rPr lang="tr-TR" b="1" dirty="0">
                <a:latin typeface="Comic Sans MS" pitchFamily="66" charset="0"/>
              </a:rPr>
              <a:t>Öğrenci başarısızlıkları</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1000108"/>
            <a:ext cx="8229600" cy="4525963"/>
          </a:xfrm>
        </p:spPr>
        <p:txBody>
          <a:bodyPr>
            <a:normAutofit fontScale="92500" lnSpcReduction="20000"/>
          </a:bodyPr>
          <a:lstStyle/>
          <a:p>
            <a:pPr>
              <a:buNone/>
            </a:pPr>
            <a:r>
              <a:rPr lang="tr-TR" dirty="0" smtClean="0">
                <a:latin typeface="Comic Sans MS" pitchFamily="66" charset="0"/>
              </a:rPr>
              <a:t>      </a:t>
            </a:r>
            <a:r>
              <a:rPr lang="tr-TR" sz="2800" dirty="0" smtClean="0">
                <a:latin typeface="Comic Sans MS" pitchFamily="66" charset="0"/>
              </a:rPr>
              <a:t>REHBERLİK ALANININ BOYUTLARI;</a:t>
            </a:r>
          </a:p>
          <a:p>
            <a:pPr>
              <a:buNone/>
            </a:pPr>
            <a:r>
              <a:rPr lang="tr-TR" dirty="0" smtClean="0">
                <a:latin typeface="Comic Sans MS" pitchFamily="66" charset="0"/>
              </a:rPr>
              <a:t>    -Rehberliğin temel ilke ve kavramlarını anlama ile ilgili kavramsal</a:t>
            </a:r>
          </a:p>
          <a:p>
            <a:pPr>
              <a:buNone/>
            </a:pPr>
            <a:r>
              <a:rPr lang="tr-TR" dirty="0" smtClean="0">
                <a:latin typeface="Comic Sans MS" pitchFamily="66" charset="0"/>
              </a:rPr>
              <a:t>    -Rehberlikteki görev ve sorumlulukları kabul etmeye, hazır oluşla ilgili tutumsal</a:t>
            </a:r>
          </a:p>
          <a:p>
            <a:pPr>
              <a:buNone/>
            </a:pPr>
            <a:r>
              <a:rPr lang="tr-TR" dirty="0" smtClean="0">
                <a:latin typeface="Comic Sans MS" pitchFamily="66" charset="0"/>
              </a:rPr>
              <a:t>    -Kişiler arası beşeri ilişkilerle ilgili sosyal boyutları vardır. </a:t>
            </a:r>
            <a:endParaRPr lang="tr-TR" dirty="0" smtClean="0"/>
          </a:p>
          <a:p>
            <a:pPr>
              <a:buNone/>
            </a:pPr>
            <a:r>
              <a:rPr lang="tr-TR" dirty="0" smtClean="0"/>
              <a:t>     </a:t>
            </a:r>
            <a:r>
              <a:rPr lang="tr-TR" dirty="0" smtClean="0">
                <a:latin typeface="Comic Sans MS" pitchFamily="66" charset="0"/>
              </a:rPr>
              <a:t>Rehberlik anlayışı bu üç boyut arasında rehberlik ilke ve kavramlarını anlama ile ilgili olan kavramsal boyut içinde yer almaktadır.</a:t>
            </a:r>
          </a:p>
          <a:p>
            <a:pPr>
              <a:buNone/>
            </a:pPr>
            <a:endParaRPr lang="tr-TR" dirty="0" smtClean="0">
              <a:latin typeface="Comic Sans MS" pitchFamily="66" charset="0"/>
            </a:endParaRPr>
          </a:p>
          <a:p>
            <a:endParaRPr lang="tr-TR" dirty="0" smtClean="0">
              <a:latin typeface="Comic Sans MS" pitchFamily="66" charset="0"/>
            </a:endParaRPr>
          </a:p>
          <a:p>
            <a:endParaRPr lang="tr-TR" dirty="0">
              <a:latin typeface="Comic Sans MS" pitchFamily="66"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785786" y="642918"/>
            <a:ext cx="7858180" cy="3786214"/>
          </a:xfrm>
        </p:spPr>
        <p:txBody>
          <a:bodyPr>
            <a:noAutofit/>
          </a:bodyPr>
          <a:lstStyle/>
          <a:p>
            <a:pPr>
              <a:buNone/>
            </a:pPr>
            <a:r>
              <a:rPr lang="tr-TR" sz="2800" dirty="0" smtClean="0">
                <a:latin typeface="Comic Sans MS" pitchFamily="66" charset="0"/>
              </a:rPr>
              <a:t>      REHBERLİK </a:t>
            </a:r>
            <a:r>
              <a:rPr lang="tr-TR" sz="2800" dirty="0">
                <a:latin typeface="Comic Sans MS" pitchFamily="66" charset="0"/>
              </a:rPr>
              <a:t>VE PSİKOLOJİK </a:t>
            </a:r>
            <a:r>
              <a:rPr lang="tr-TR" sz="2800" dirty="0" smtClean="0">
                <a:latin typeface="Comic Sans MS" pitchFamily="66" charset="0"/>
              </a:rPr>
              <a:t>DANIŞMANLIĞIN </a:t>
            </a:r>
            <a:r>
              <a:rPr lang="tr-TR" sz="2800" dirty="0">
                <a:latin typeface="Comic Sans MS" pitchFamily="66" charset="0"/>
              </a:rPr>
              <a:t>SINIRLILIKLARI</a:t>
            </a:r>
          </a:p>
          <a:p>
            <a:pPr>
              <a:buNone/>
            </a:pPr>
            <a:r>
              <a:rPr lang="tr-TR" sz="2800" dirty="0" smtClean="0">
                <a:latin typeface="Comic Sans MS" pitchFamily="66" charset="0"/>
              </a:rPr>
              <a:t>        Rehberlik </a:t>
            </a:r>
            <a:r>
              <a:rPr lang="tr-TR" sz="2800" dirty="0">
                <a:latin typeface="Comic Sans MS" pitchFamily="66" charset="0"/>
              </a:rPr>
              <a:t>ve psikolojik danışmanlık </a:t>
            </a:r>
            <a:r>
              <a:rPr lang="tr-TR" sz="2800" dirty="0" smtClean="0">
                <a:latin typeface="Comic Sans MS" pitchFamily="66" charset="0"/>
              </a:rPr>
              <a:t>sınırlılıkları </a:t>
            </a:r>
            <a:r>
              <a:rPr lang="tr-TR" sz="2800" dirty="0">
                <a:latin typeface="Comic Sans MS" pitchFamily="66" charset="0"/>
              </a:rPr>
              <a:t>olan bir hizmet bütünüdür</a:t>
            </a:r>
            <a:r>
              <a:rPr lang="tr-TR" sz="2800" dirty="0" smtClean="0">
                <a:latin typeface="Comic Sans MS" pitchFamily="66" charset="0"/>
              </a:rPr>
              <a:t>. Sağlıklı bir </a:t>
            </a:r>
            <a:r>
              <a:rPr lang="tr-TR" sz="2800" dirty="0">
                <a:latin typeface="Comic Sans MS" pitchFamily="66" charset="0"/>
              </a:rPr>
              <a:t>kişilik geliştirmek için </a:t>
            </a:r>
            <a:r>
              <a:rPr lang="tr-TR" sz="2800" dirty="0" smtClean="0">
                <a:latin typeface="Comic Sans MS" pitchFamily="66" charset="0"/>
              </a:rPr>
              <a:t>psikolojik destekle birlikte</a:t>
            </a:r>
            <a:r>
              <a:rPr lang="tr-TR" sz="2800" dirty="0">
                <a:latin typeface="Comic Sans MS" pitchFamily="66" charset="0"/>
              </a:rPr>
              <a:t>, diğer kişilik hizmetlerinin de karşılanması gerekir.</a:t>
            </a:r>
          </a:p>
          <a:p>
            <a:pPr>
              <a:buNone/>
            </a:pPr>
            <a:endParaRPr lang="tr-TR" sz="2800" dirty="0">
              <a:latin typeface="Comic Sans MS" pitchFamily="66" charset="0"/>
            </a:endParaRPr>
          </a:p>
          <a:p>
            <a:endParaRPr lang="tr-TR" sz="2800" dirty="0">
              <a:latin typeface="Comic Sans MS" pitchFamily="66" charset="0"/>
            </a:endParaRPr>
          </a:p>
        </p:txBody>
      </p:sp>
      <p:pic>
        <p:nvPicPr>
          <p:cNvPr id="13314" name="Picture 2" descr="C:\Users\Saba Hoca\Desktop\PSİKOLOJİ RESİMLERİ\yaşam9.png"/>
          <p:cNvPicPr>
            <a:picLocks noChangeAspect="1" noChangeArrowheads="1"/>
          </p:cNvPicPr>
          <p:nvPr/>
        </p:nvPicPr>
        <p:blipFill>
          <a:blip r:embed="rId2"/>
          <a:srcRect/>
          <a:stretch>
            <a:fillRect/>
          </a:stretch>
        </p:blipFill>
        <p:spPr bwMode="auto">
          <a:xfrm>
            <a:off x="3571868" y="3929066"/>
            <a:ext cx="2357439" cy="2012446"/>
          </a:xfrm>
          <a:prstGeom prst="rect">
            <a:avLst/>
          </a:prstGeom>
          <a:ln>
            <a:noFill/>
          </a:ln>
          <a:effectLst>
            <a:softEdge rad="112500"/>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71472" y="1428736"/>
            <a:ext cx="8229600" cy="3786214"/>
          </a:xfrm>
        </p:spPr>
        <p:txBody>
          <a:bodyPr>
            <a:noAutofit/>
          </a:bodyPr>
          <a:lstStyle/>
          <a:p>
            <a:pPr>
              <a:buNone/>
            </a:pPr>
            <a:r>
              <a:rPr lang="tr-TR" sz="2400" dirty="0" smtClean="0">
                <a:latin typeface="Comic Sans MS" pitchFamily="66" charset="0"/>
              </a:rPr>
              <a:t>     REHBERLİK </a:t>
            </a:r>
            <a:r>
              <a:rPr lang="tr-TR" sz="2400" dirty="0">
                <a:latin typeface="Comic Sans MS" pitchFamily="66" charset="0"/>
              </a:rPr>
              <a:t>VE PSİKOLOJİK </a:t>
            </a:r>
            <a:r>
              <a:rPr lang="tr-TR" sz="2400" dirty="0" smtClean="0">
                <a:latin typeface="Comic Sans MS" pitchFamily="66" charset="0"/>
              </a:rPr>
              <a:t>DANIŞMANLIKLA İLİŞKİLİ BİLİM </a:t>
            </a:r>
            <a:r>
              <a:rPr lang="tr-TR" sz="2400" dirty="0">
                <a:latin typeface="Comic Sans MS" pitchFamily="66" charset="0"/>
              </a:rPr>
              <a:t>DALLARI</a:t>
            </a:r>
          </a:p>
          <a:p>
            <a:pPr>
              <a:buNone/>
            </a:pPr>
            <a:r>
              <a:rPr lang="tr-TR" sz="2400" dirty="0" smtClean="0">
                <a:latin typeface="Comic Sans MS" pitchFamily="66" charset="0"/>
              </a:rPr>
              <a:t>      Rehberlik </a:t>
            </a:r>
            <a:r>
              <a:rPr lang="tr-TR" sz="2400" dirty="0">
                <a:latin typeface="Comic Sans MS" pitchFamily="66" charset="0"/>
              </a:rPr>
              <a:t>ve psikolojik </a:t>
            </a:r>
            <a:r>
              <a:rPr lang="tr-TR" sz="2400" dirty="0" smtClean="0">
                <a:latin typeface="Comic Sans MS" pitchFamily="66" charset="0"/>
              </a:rPr>
              <a:t>danışmanlığın </a:t>
            </a:r>
            <a:r>
              <a:rPr lang="tr-TR" sz="2400" dirty="0">
                <a:latin typeface="Comic Sans MS" pitchFamily="66" charset="0"/>
              </a:rPr>
              <a:t>ilgilendiği konular gerçekten çok geniştir. Bireyin nitelikleri ve davranışları, içinde bulunduğu toplum ve kültürel çevre, </a:t>
            </a:r>
            <a:r>
              <a:rPr lang="tr-TR" sz="2400" dirty="0" smtClean="0">
                <a:latin typeface="Comic Sans MS" pitchFamily="66" charset="0"/>
              </a:rPr>
              <a:t>rehberliğin </a:t>
            </a:r>
            <a:r>
              <a:rPr lang="tr-TR" sz="2400" dirty="0">
                <a:latin typeface="Comic Sans MS" pitchFamily="66" charset="0"/>
              </a:rPr>
              <a:t>temelini oluşturan kuram, ilke ve kavramlar, kullanılan yöntem ve teknikler geniş bir konu listesini oluştururlar. </a:t>
            </a:r>
            <a:r>
              <a:rPr lang="tr-TR" sz="2400" dirty="0" smtClean="0">
                <a:latin typeface="Comic Sans MS" pitchFamily="66" charset="0"/>
              </a:rPr>
              <a:t>Rehberlik </a:t>
            </a:r>
            <a:r>
              <a:rPr lang="tr-TR" sz="2400" dirty="0">
                <a:latin typeface="Comic Sans MS" pitchFamily="66" charset="0"/>
              </a:rPr>
              <a:t>ve psikolojik </a:t>
            </a:r>
            <a:r>
              <a:rPr lang="tr-TR" sz="2400" dirty="0" smtClean="0">
                <a:latin typeface="Comic Sans MS" pitchFamily="66" charset="0"/>
              </a:rPr>
              <a:t>danışmanlık</a:t>
            </a:r>
            <a:r>
              <a:rPr lang="tr-TR" sz="2400" dirty="0">
                <a:latin typeface="Comic Sans MS" pitchFamily="66" charset="0"/>
              </a:rPr>
              <a:t>, “disiplinler arası” </a:t>
            </a:r>
            <a:r>
              <a:rPr lang="tr-TR" sz="2400" dirty="0" smtClean="0">
                <a:latin typeface="Comic Sans MS" pitchFamily="66" charset="0"/>
              </a:rPr>
              <a:t>bir alandır. </a:t>
            </a:r>
            <a:endParaRPr lang="tr-TR" sz="2400" dirty="0">
              <a:latin typeface="Comic Sans MS" pitchFamily="66"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28596" y="357166"/>
            <a:ext cx="8286776" cy="5715040"/>
          </a:xfrm>
        </p:spPr>
        <p:txBody>
          <a:bodyPr>
            <a:noAutofit/>
          </a:bodyPr>
          <a:lstStyle/>
          <a:p>
            <a:pPr>
              <a:buNone/>
            </a:pPr>
            <a:r>
              <a:rPr lang="tr-TR" sz="2400" dirty="0" smtClean="0">
                <a:latin typeface="Comic Sans MS" pitchFamily="66" charset="0"/>
              </a:rPr>
              <a:t>       Psikoloji, sosyoloji, sosyal psikoloji, </a:t>
            </a:r>
            <a:r>
              <a:rPr lang="tr-TR" sz="2400" dirty="0">
                <a:latin typeface="Comic Sans MS" pitchFamily="66" charset="0"/>
              </a:rPr>
              <a:t>ekonomi, </a:t>
            </a:r>
            <a:r>
              <a:rPr lang="tr-TR" sz="2400" dirty="0" smtClean="0">
                <a:latin typeface="Comic Sans MS" pitchFamily="66" charset="0"/>
              </a:rPr>
              <a:t>antropoloji </a:t>
            </a:r>
            <a:r>
              <a:rPr lang="tr-TR" sz="2400" dirty="0">
                <a:latin typeface="Comic Sans MS" pitchFamily="66" charset="0"/>
              </a:rPr>
              <a:t>ve </a:t>
            </a:r>
            <a:r>
              <a:rPr lang="tr-TR" sz="2400" dirty="0" smtClean="0">
                <a:latin typeface="Comic Sans MS" pitchFamily="66" charset="0"/>
              </a:rPr>
              <a:t>pedagoji ilgili bilimlerdir.Bunlardan </a:t>
            </a:r>
            <a:r>
              <a:rPr lang="tr-TR" sz="2400" dirty="0">
                <a:latin typeface="Comic Sans MS" pitchFamily="66" charset="0"/>
              </a:rPr>
              <a:t>özellikle psikoloji, sosyoloji, kültürel antropoloji ve ekonomi ile rehberlik arsında çok yakın ilişkiler vardır. </a:t>
            </a:r>
          </a:p>
          <a:p>
            <a:pPr>
              <a:buNone/>
            </a:pPr>
            <a:r>
              <a:rPr lang="tr-TR" sz="2400" dirty="0" smtClean="0">
                <a:latin typeface="Comic Sans MS" pitchFamily="66" charset="0"/>
              </a:rPr>
              <a:t>      </a:t>
            </a:r>
            <a:r>
              <a:rPr lang="tr-TR" sz="2400" b="1" i="1" dirty="0">
                <a:latin typeface="Comic Sans MS" pitchFamily="66" charset="0"/>
              </a:rPr>
              <a:t>Psikoloji:</a:t>
            </a:r>
            <a:r>
              <a:rPr lang="tr-TR" sz="2400" b="1" dirty="0">
                <a:latin typeface="Comic Sans MS" pitchFamily="66" charset="0"/>
              </a:rPr>
              <a:t> </a:t>
            </a:r>
            <a:r>
              <a:rPr lang="tr-TR" sz="2400" dirty="0">
                <a:latin typeface="Comic Sans MS" pitchFamily="66" charset="0"/>
              </a:rPr>
              <a:t>İnsanın iç dünyasını, davranışlarını inceleyen bir bilim olarak </a:t>
            </a:r>
            <a:r>
              <a:rPr lang="tr-TR" sz="2400" dirty="0" smtClean="0">
                <a:latin typeface="Comic Sans MS" pitchFamily="66" charset="0"/>
              </a:rPr>
              <a:t>rehberlik </a:t>
            </a:r>
            <a:r>
              <a:rPr lang="tr-TR" sz="2400" dirty="0">
                <a:latin typeface="Comic Sans MS" pitchFamily="66" charset="0"/>
              </a:rPr>
              <a:t>ve psikolojik danışmanlık alanı ile çok yakından ilgilidir. İnsan davranışlarının türlü yönlerini, rehberliğin temel ilke ve kavramlarını psikoloji açıklamaktadır. </a:t>
            </a:r>
            <a:r>
              <a:rPr lang="tr-TR" sz="2400" dirty="0" smtClean="0">
                <a:latin typeface="Comic Sans MS" pitchFamily="66" charset="0"/>
              </a:rPr>
              <a:t>Zeka,yetenek ve </a:t>
            </a:r>
            <a:r>
              <a:rPr lang="tr-TR" sz="2400" dirty="0">
                <a:latin typeface="Comic Sans MS" pitchFamily="66" charset="0"/>
              </a:rPr>
              <a:t>ilgi ölçülmesinden, kişilik yapısı ve dinamiği, bireylerin büyüme ve gelişme modellerine kadar </a:t>
            </a:r>
            <a:r>
              <a:rPr lang="tr-TR" sz="2400" dirty="0" smtClean="0">
                <a:latin typeface="Comic Sans MS" pitchFamily="66" charset="0"/>
              </a:rPr>
              <a:t>rehberlik </a:t>
            </a:r>
            <a:r>
              <a:rPr lang="tr-TR" sz="2400" dirty="0">
                <a:latin typeface="Comic Sans MS" pitchFamily="66" charset="0"/>
              </a:rPr>
              <a:t>ve psikolojik danışmanlık alanında kullanılan bilgilerin çoğu kaynağını psikolojiden alır.</a:t>
            </a:r>
          </a:p>
          <a:p>
            <a:endParaRPr lang="tr-TR" sz="2400" dirty="0">
              <a:latin typeface="Comic Sans MS" pitchFamily="66"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85720" y="357166"/>
            <a:ext cx="8229600" cy="4525963"/>
          </a:xfrm>
        </p:spPr>
        <p:txBody>
          <a:bodyPr>
            <a:normAutofit lnSpcReduction="10000"/>
          </a:bodyPr>
          <a:lstStyle/>
          <a:p>
            <a:pPr>
              <a:buNone/>
            </a:pPr>
            <a:r>
              <a:rPr lang="tr-TR" dirty="0" smtClean="0">
                <a:latin typeface="Comic Sans MS" pitchFamily="66" charset="0"/>
              </a:rPr>
              <a:t>     </a:t>
            </a:r>
            <a:r>
              <a:rPr lang="tr-TR" sz="2600" b="1" i="1" dirty="0" smtClean="0">
                <a:latin typeface="Comic Sans MS" pitchFamily="66" charset="0"/>
              </a:rPr>
              <a:t>Sosyoloji:</a:t>
            </a:r>
            <a:r>
              <a:rPr lang="tr-TR" sz="2600" dirty="0" smtClean="0">
                <a:latin typeface="Comic Sans MS" pitchFamily="66" charset="0"/>
              </a:rPr>
              <a:t> </a:t>
            </a:r>
            <a:r>
              <a:rPr lang="tr-TR" sz="2600" dirty="0">
                <a:latin typeface="Comic Sans MS" pitchFamily="66" charset="0"/>
              </a:rPr>
              <a:t>Rehberlik ve psikolojik danışmanlık sosyoloji bulgularından faydalanmakla, kişiyi daha gerçekçi bir biçimde ele almış olur. Kişiyi grup içindeki yaşantılarıyla inceleyen sosyoloji </a:t>
            </a:r>
            <a:r>
              <a:rPr lang="tr-TR" sz="2600" dirty="0" smtClean="0">
                <a:latin typeface="Comic Sans MS" pitchFamily="66" charset="0"/>
              </a:rPr>
              <a:t>bireyin </a:t>
            </a:r>
            <a:r>
              <a:rPr lang="tr-TR" sz="2600" dirty="0">
                <a:latin typeface="Comic Sans MS" pitchFamily="66" charset="0"/>
              </a:rPr>
              <a:t>toplum içindeki rollerini bireylerle olan karşılıklı ilişkilerini inceleyerek bireyi davranışlarını etkileyen toplumsal etmenlerin neler olduğunu ortaya koyar. </a:t>
            </a:r>
            <a:endParaRPr lang="tr-TR" sz="2600" dirty="0" smtClean="0">
              <a:latin typeface="Comic Sans MS" pitchFamily="66" charset="0"/>
            </a:endParaRPr>
          </a:p>
          <a:p>
            <a:pPr>
              <a:buNone/>
            </a:pPr>
            <a:r>
              <a:rPr lang="tr-TR" sz="2600" dirty="0" smtClean="0">
                <a:latin typeface="Comic Sans MS" pitchFamily="66" charset="0"/>
              </a:rPr>
              <a:t>    Rehberlik </a:t>
            </a:r>
            <a:r>
              <a:rPr lang="tr-TR" sz="2600" dirty="0">
                <a:latin typeface="Comic Sans MS" pitchFamily="66" charset="0"/>
              </a:rPr>
              <a:t>ve psikolojik danışmanlık bireyin “dış dünyası” ile ilgili olan bilgilerin kaynağını sosyolojiden alır.</a:t>
            </a:r>
          </a:p>
          <a:p>
            <a:endParaRPr lang="tr-TR" dirty="0">
              <a:latin typeface="Comic Sans MS" pitchFamily="66" charset="0"/>
            </a:endParaRPr>
          </a:p>
        </p:txBody>
      </p:sp>
      <p:pic>
        <p:nvPicPr>
          <p:cNvPr id="7170" name="Picture 2" descr="C:\Users\Saba Hoca\Desktop\REH RESİMLERİ\12.jpg"/>
          <p:cNvPicPr>
            <a:picLocks noChangeAspect="1" noChangeArrowheads="1"/>
          </p:cNvPicPr>
          <p:nvPr/>
        </p:nvPicPr>
        <p:blipFill>
          <a:blip r:embed="rId2"/>
          <a:srcRect/>
          <a:stretch>
            <a:fillRect/>
          </a:stretch>
        </p:blipFill>
        <p:spPr bwMode="auto">
          <a:xfrm>
            <a:off x="6215074" y="4500570"/>
            <a:ext cx="2190750" cy="2085975"/>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642918"/>
            <a:ext cx="8229600" cy="2357454"/>
          </a:xfrm>
        </p:spPr>
        <p:txBody>
          <a:bodyPr>
            <a:normAutofit/>
          </a:bodyPr>
          <a:lstStyle/>
          <a:p>
            <a:pPr>
              <a:buNone/>
            </a:pPr>
            <a:r>
              <a:rPr lang="tr-TR" sz="2400" dirty="0" smtClean="0">
                <a:latin typeface="Comic Sans MS" pitchFamily="66" charset="0"/>
              </a:rPr>
              <a:t>     </a:t>
            </a:r>
            <a:r>
              <a:rPr lang="tr-TR" sz="2400" b="1" i="1" dirty="0" smtClean="0">
                <a:latin typeface="Comic Sans MS" pitchFamily="66" charset="0"/>
              </a:rPr>
              <a:t>Sosyal </a:t>
            </a:r>
            <a:r>
              <a:rPr lang="tr-TR" sz="2400" b="1" i="1" dirty="0">
                <a:latin typeface="Comic Sans MS" pitchFamily="66" charset="0"/>
              </a:rPr>
              <a:t>psikoloji: </a:t>
            </a:r>
            <a:r>
              <a:rPr lang="tr-TR" sz="2400" dirty="0">
                <a:latin typeface="Comic Sans MS" pitchFamily="66" charset="0"/>
              </a:rPr>
              <a:t>Psikoloji, sosyoloji ve antropoloji alanları arası bir disiplin olan sosyal </a:t>
            </a:r>
            <a:r>
              <a:rPr lang="tr-TR" sz="2400" dirty="0" smtClean="0">
                <a:latin typeface="Comic Sans MS" pitchFamily="66" charset="0"/>
              </a:rPr>
              <a:t>psikoloji, </a:t>
            </a:r>
            <a:r>
              <a:rPr lang="tr-TR" sz="2400" dirty="0">
                <a:latin typeface="Comic Sans MS" pitchFamily="66" charset="0"/>
              </a:rPr>
              <a:t>incelediği </a:t>
            </a:r>
            <a:r>
              <a:rPr lang="tr-TR" sz="2400" dirty="0" smtClean="0">
                <a:latin typeface="Comic Sans MS" pitchFamily="66" charset="0"/>
              </a:rPr>
              <a:t>sosyal etki,uyum, </a:t>
            </a:r>
            <a:r>
              <a:rPr lang="tr-TR" sz="2400" dirty="0">
                <a:latin typeface="Comic Sans MS" pitchFamily="66" charset="0"/>
              </a:rPr>
              <a:t>tutumlar, grup yapısı ve dinamizm, iletişim, toplumsallaşma, kültür ve kişilik, toplumsal değişim ve kültür değişimi gibi konularda </a:t>
            </a:r>
            <a:r>
              <a:rPr lang="tr-TR" sz="2400" dirty="0" smtClean="0">
                <a:latin typeface="Comic Sans MS" pitchFamily="66" charset="0"/>
              </a:rPr>
              <a:t>rehberlik </a:t>
            </a:r>
            <a:r>
              <a:rPr lang="tr-TR" sz="2400" dirty="0">
                <a:latin typeface="Comic Sans MS" pitchFamily="66" charset="0"/>
              </a:rPr>
              <a:t>ve psikolojik danışmanlığa yardımcı olur.</a:t>
            </a:r>
          </a:p>
          <a:p>
            <a:endParaRPr lang="tr-TR" sz="2400" dirty="0">
              <a:latin typeface="Comic Sans MS" pitchFamily="66" charset="0"/>
            </a:endParaRPr>
          </a:p>
        </p:txBody>
      </p:sp>
      <p:pic>
        <p:nvPicPr>
          <p:cNvPr id="15363" name="Picture 3" descr="C:\Users\Saba Hoca\Desktop\rehberlik resimleri\28.jpg"/>
          <p:cNvPicPr>
            <a:picLocks noChangeAspect="1" noChangeArrowheads="1"/>
          </p:cNvPicPr>
          <p:nvPr/>
        </p:nvPicPr>
        <p:blipFill>
          <a:blip r:embed="rId2"/>
          <a:srcRect/>
          <a:stretch>
            <a:fillRect/>
          </a:stretch>
        </p:blipFill>
        <p:spPr bwMode="auto">
          <a:xfrm>
            <a:off x="3143240" y="3286124"/>
            <a:ext cx="2571768" cy="1609733"/>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42910" y="571480"/>
            <a:ext cx="8229600" cy="2928958"/>
          </a:xfrm>
        </p:spPr>
        <p:txBody>
          <a:bodyPr>
            <a:normAutofit fontScale="92500"/>
          </a:bodyPr>
          <a:lstStyle/>
          <a:p>
            <a:pPr>
              <a:buNone/>
            </a:pPr>
            <a:r>
              <a:rPr lang="tr-TR" sz="2400" dirty="0" smtClean="0">
                <a:latin typeface="Comic Sans MS" pitchFamily="66" charset="0"/>
              </a:rPr>
              <a:t>      </a:t>
            </a:r>
            <a:r>
              <a:rPr lang="tr-TR" sz="2400" b="1" i="1" dirty="0" smtClean="0">
                <a:latin typeface="Comic Sans MS" pitchFamily="66" charset="0"/>
              </a:rPr>
              <a:t>Ekonomi</a:t>
            </a:r>
            <a:r>
              <a:rPr lang="tr-TR" sz="2400" b="1" i="1" dirty="0">
                <a:latin typeface="Comic Sans MS" pitchFamily="66" charset="0"/>
              </a:rPr>
              <a:t>:</a:t>
            </a:r>
            <a:r>
              <a:rPr lang="tr-TR" sz="2400" i="1" dirty="0">
                <a:latin typeface="Comic Sans MS" pitchFamily="66" charset="0"/>
              </a:rPr>
              <a:t> </a:t>
            </a:r>
            <a:r>
              <a:rPr lang="tr-TR" sz="2400" dirty="0">
                <a:latin typeface="Comic Sans MS" pitchFamily="66" charset="0"/>
              </a:rPr>
              <a:t>Toplumların insan gücü ihtiyacı, iş ve mesleklerin gerekli otomasyon bilgileri, gelecekte iş ve meslek alanında ortaya çıkacak yeni gelişmeler ve eğilimler konusunda geçerli bilgileri sağlar.(</a:t>
            </a:r>
            <a:r>
              <a:rPr lang="tr-TR" sz="2400" dirty="0" err="1">
                <a:latin typeface="Comic Sans MS" pitchFamily="66" charset="0"/>
              </a:rPr>
              <a:t>Kepçeoğlu</a:t>
            </a:r>
            <a:r>
              <a:rPr lang="tr-TR" sz="2400" dirty="0">
                <a:latin typeface="Comic Sans MS" pitchFamily="66" charset="0"/>
              </a:rPr>
              <a:t>; 1992, s.34) </a:t>
            </a:r>
            <a:endParaRPr lang="tr-TR" sz="2400" dirty="0" smtClean="0">
              <a:latin typeface="Comic Sans MS" pitchFamily="66" charset="0"/>
            </a:endParaRPr>
          </a:p>
          <a:p>
            <a:pPr>
              <a:buNone/>
            </a:pPr>
            <a:r>
              <a:rPr lang="tr-TR" sz="2400" dirty="0" smtClean="0">
                <a:latin typeface="Comic Sans MS" pitchFamily="66" charset="0"/>
              </a:rPr>
              <a:t>       Kişinin benlik algısını, </a:t>
            </a:r>
            <a:r>
              <a:rPr lang="tr-TR" sz="2400" dirty="0">
                <a:latin typeface="Comic Sans MS" pitchFamily="66" charset="0"/>
              </a:rPr>
              <a:t>eğitimini, yöneleceği iş ya da </a:t>
            </a:r>
            <a:r>
              <a:rPr lang="tr-TR" sz="2400" dirty="0" smtClean="0">
                <a:latin typeface="Comic Sans MS" pitchFamily="66" charset="0"/>
              </a:rPr>
              <a:t>mesleğin özellikleri etkilemektedir. Ekonomi</a:t>
            </a:r>
            <a:r>
              <a:rPr lang="tr-TR" sz="2400" dirty="0">
                <a:latin typeface="Comic Sans MS" pitchFamily="66" charset="0"/>
              </a:rPr>
              <a:t>, </a:t>
            </a:r>
            <a:r>
              <a:rPr lang="tr-TR" sz="2400" dirty="0" smtClean="0">
                <a:latin typeface="Comic Sans MS" pitchFamily="66" charset="0"/>
              </a:rPr>
              <a:t>rehberlik </a:t>
            </a:r>
            <a:r>
              <a:rPr lang="tr-TR" sz="2400" dirty="0">
                <a:latin typeface="Comic Sans MS" pitchFamily="66" charset="0"/>
              </a:rPr>
              <a:t>ve psikolojik danışmanlık alanında önemli </a:t>
            </a:r>
            <a:r>
              <a:rPr lang="tr-TR" sz="2400" dirty="0" smtClean="0">
                <a:latin typeface="Comic Sans MS" pitchFamily="66" charset="0"/>
              </a:rPr>
              <a:t>yararlar </a:t>
            </a:r>
            <a:r>
              <a:rPr lang="tr-TR" sz="2400" dirty="0">
                <a:latin typeface="Comic Sans MS" pitchFamily="66" charset="0"/>
              </a:rPr>
              <a:t>sağlayan bir daldır. </a:t>
            </a:r>
          </a:p>
          <a:p>
            <a:endParaRPr lang="tr-TR" sz="2400" dirty="0">
              <a:latin typeface="Comic Sans MS" pitchFamily="66" charset="0"/>
            </a:endParaRPr>
          </a:p>
        </p:txBody>
      </p:sp>
      <p:pic>
        <p:nvPicPr>
          <p:cNvPr id="16388" name="Picture 4" descr="C:\Users\Saba Hoca\Desktop\rehberlik resimleri\stres3.jpg"/>
          <p:cNvPicPr>
            <a:picLocks noChangeAspect="1" noChangeArrowheads="1"/>
          </p:cNvPicPr>
          <p:nvPr/>
        </p:nvPicPr>
        <p:blipFill>
          <a:blip r:embed="rId2"/>
          <a:srcRect/>
          <a:stretch>
            <a:fillRect/>
          </a:stretch>
        </p:blipFill>
        <p:spPr bwMode="auto">
          <a:xfrm>
            <a:off x="3286116" y="3429000"/>
            <a:ext cx="2500330" cy="1657352"/>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71472" y="857232"/>
            <a:ext cx="8229600" cy="2214578"/>
          </a:xfrm>
        </p:spPr>
        <p:txBody>
          <a:bodyPr>
            <a:normAutofit lnSpcReduction="10000"/>
          </a:bodyPr>
          <a:lstStyle/>
          <a:p>
            <a:pPr>
              <a:buNone/>
            </a:pPr>
            <a:r>
              <a:rPr lang="tr-TR" sz="2400" dirty="0" smtClean="0">
                <a:latin typeface="Comic Sans MS" pitchFamily="66" charset="0"/>
              </a:rPr>
              <a:t>       </a:t>
            </a:r>
            <a:r>
              <a:rPr lang="tr-TR" sz="2400" b="1" i="1" dirty="0" smtClean="0">
                <a:latin typeface="Comic Sans MS" pitchFamily="66" charset="0"/>
              </a:rPr>
              <a:t>Antropoloji</a:t>
            </a:r>
            <a:r>
              <a:rPr lang="tr-TR" sz="2400" b="1" i="1" dirty="0">
                <a:latin typeface="Comic Sans MS" pitchFamily="66" charset="0"/>
              </a:rPr>
              <a:t>:</a:t>
            </a:r>
            <a:r>
              <a:rPr lang="tr-TR" sz="2400" dirty="0">
                <a:latin typeface="Comic Sans MS" pitchFamily="66" charset="0"/>
              </a:rPr>
              <a:t> toplumların </a:t>
            </a:r>
            <a:r>
              <a:rPr lang="tr-TR" sz="2400" dirty="0" smtClean="0">
                <a:latin typeface="Comic Sans MS" pitchFamily="66" charset="0"/>
              </a:rPr>
              <a:t>kültürlerini </a:t>
            </a:r>
            <a:r>
              <a:rPr lang="tr-TR" sz="2400" dirty="0">
                <a:latin typeface="Comic Sans MS" pitchFamily="66" charset="0"/>
              </a:rPr>
              <a:t>inceler. </a:t>
            </a:r>
            <a:r>
              <a:rPr lang="tr-TR" sz="2400" dirty="0" smtClean="0">
                <a:latin typeface="Comic Sans MS" pitchFamily="66" charset="0"/>
              </a:rPr>
              <a:t>İçinde </a:t>
            </a:r>
            <a:r>
              <a:rPr lang="tr-TR" sz="2400" dirty="0">
                <a:latin typeface="Comic Sans MS" pitchFamily="66" charset="0"/>
              </a:rPr>
              <a:t>doğup büyüdüğü kültürel </a:t>
            </a:r>
            <a:r>
              <a:rPr lang="tr-TR" sz="2400" dirty="0" smtClean="0">
                <a:latin typeface="Comic Sans MS" pitchFamily="66" charset="0"/>
              </a:rPr>
              <a:t>çevre, </a:t>
            </a:r>
            <a:r>
              <a:rPr lang="tr-TR" sz="2400" dirty="0">
                <a:latin typeface="Comic Sans MS" pitchFamily="66" charset="0"/>
              </a:rPr>
              <a:t>insan kişiliği, benliği üzerinde </a:t>
            </a:r>
            <a:r>
              <a:rPr lang="tr-TR" sz="2400" dirty="0" smtClean="0">
                <a:latin typeface="Comic Sans MS" pitchFamily="66" charset="0"/>
              </a:rPr>
              <a:t>önemli etkilere sahiptir. Rehberlik </a:t>
            </a:r>
            <a:r>
              <a:rPr lang="tr-TR" sz="2400" dirty="0">
                <a:latin typeface="Comic Sans MS" pitchFamily="66" charset="0"/>
              </a:rPr>
              <a:t>ve psikolojik danışmanlık </a:t>
            </a:r>
            <a:r>
              <a:rPr lang="tr-TR" sz="2400" dirty="0" smtClean="0">
                <a:latin typeface="Comic Sans MS" pitchFamily="66" charset="0"/>
              </a:rPr>
              <a:t>hizmetleri kültürü </a:t>
            </a:r>
            <a:r>
              <a:rPr lang="tr-TR" sz="2400" dirty="0">
                <a:latin typeface="Comic Sans MS" pitchFamily="66" charset="0"/>
              </a:rPr>
              <a:t>ve oluşum sürecini çalışma alanı olarak seçen antropolojiden, önemli </a:t>
            </a:r>
            <a:r>
              <a:rPr lang="tr-TR" sz="2400" dirty="0" smtClean="0">
                <a:latin typeface="Comic Sans MS" pitchFamily="66" charset="0"/>
              </a:rPr>
              <a:t>yararlar </a:t>
            </a:r>
            <a:r>
              <a:rPr lang="tr-TR" sz="2400" dirty="0">
                <a:latin typeface="Comic Sans MS" pitchFamily="66" charset="0"/>
              </a:rPr>
              <a:t>sağlamaktadır.</a:t>
            </a:r>
          </a:p>
          <a:p>
            <a:endParaRPr lang="tr-TR" sz="2400" dirty="0">
              <a:latin typeface="Comic Sans MS" pitchFamily="66" charset="0"/>
            </a:endParaRPr>
          </a:p>
        </p:txBody>
      </p:sp>
      <p:pic>
        <p:nvPicPr>
          <p:cNvPr id="8194" name="Picture 2" descr="C:\Users\Saba Hoca\Desktop\REH RESİMLERİ\14.jpg"/>
          <p:cNvPicPr>
            <a:picLocks noChangeAspect="1" noChangeArrowheads="1"/>
          </p:cNvPicPr>
          <p:nvPr/>
        </p:nvPicPr>
        <p:blipFill>
          <a:blip r:embed="rId2"/>
          <a:srcRect/>
          <a:stretch>
            <a:fillRect/>
          </a:stretch>
        </p:blipFill>
        <p:spPr bwMode="auto">
          <a:xfrm>
            <a:off x="3714744" y="3143248"/>
            <a:ext cx="1914525" cy="2390775"/>
          </a:xfrm>
          <a:prstGeom prst="rect">
            <a:avLst/>
          </a:prstGeom>
          <a:noFill/>
        </p:spPr>
      </p:pic>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874</TotalTime>
  <Words>621</Words>
  <Application>Microsoft Office PowerPoint</Application>
  <PresentationFormat>Ekran Gösterisi (4:3)</PresentationFormat>
  <Paragraphs>30</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Calibri</vt:lpstr>
      <vt:lpstr>Comic Sans MS</vt:lpstr>
      <vt:lpstr>Ofis Teması</vt:lpstr>
      <vt:lpstr>REHBERLİK  PSİKOLOJİKDANIŞMANLIK  VE İLGİLİ BİLİMLER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OKULLARDA PSİKOLOJİK DANIŞMA VE REHBERLİK HİZMETLERİNE DUYULAN GEREKSİNİM</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Saba Hoca</dc:creator>
  <cp:lastModifiedBy>saba</cp:lastModifiedBy>
  <cp:revision>92</cp:revision>
  <dcterms:created xsi:type="dcterms:W3CDTF">2013-12-17T13:57:14Z</dcterms:created>
  <dcterms:modified xsi:type="dcterms:W3CDTF">2018-02-08T07:47:16Z</dcterms:modified>
</cp:coreProperties>
</file>