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doc" ContentType="application/msword"/>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9" r:id="rId32"/>
    <p:sldId id="290" r:id="rId33"/>
    <p:sldId id="291" r:id="rId34"/>
    <p:sldId id="292" r:id="rId35"/>
    <p:sldId id="294" r:id="rId36"/>
    <p:sldId id="295" r:id="rId37"/>
    <p:sldId id="296" r:id="rId38"/>
    <p:sldId id="297" r:id="rId39"/>
    <p:sldId id="298" r:id="rId40"/>
    <p:sldId id="299" r:id="rId41"/>
    <p:sldId id="300" r:id="rId42"/>
    <p:sldId id="302" r:id="rId43"/>
    <p:sldId id="303" r:id="rId44"/>
    <p:sldId id="304" r:id="rId45"/>
    <p:sldId id="305" r:id="rId46"/>
    <p:sldId id="306" r:id="rId47"/>
    <p:sldId id="308" r:id="rId48"/>
    <p:sldId id="309" r:id="rId49"/>
    <p:sldId id="311" r:id="rId50"/>
    <p:sldId id="312" r:id="rId51"/>
    <p:sldId id="313" r:id="rId52"/>
    <p:sldId id="314" r:id="rId53"/>
    <p:sldId id="315" r:id="rId54"/>
    <p:sldId id="316" r:id="rId55"/>
    <p:sldId id="317" r:id="rId56"/>
    <p:sldId id="318" r:id="rId57"/>
    <p:sldId id="319" r:id="rId58"/>
    <p:sldId id="320" r:id="rId59"/>
    <p:sldId id="321" r:id="rId60"/>
    <p:sldId id="322" r:id="rId61"/>
    <p:sldId id="323" r:id="rId62"/>
    <p:sldId id="324" r:id="rId63"/>
    <p:sldId id="325" r:id="rId64"/>
    <p:sldId id="326" r:id="rId65"/>
    <p:sldId id="327" r:id="rId66"/>
    <p:sldId id="328" r:id="rId67"/>
    <p:sldId id="329" r:id="rId68"/>
    <p:sldId id="330" r:id="rId69"/>
    <p:sldId id="331" r:id="rId70"/>
    <p:sldId id="332" r:id="rId7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ECC53C6-7486-47F7-8210-2A2B8152593C}"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721C71-3EA9-4D62-8EAB-8EA1F506491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C53C6-7486-47F7-8210-2A2B8152593C}"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21C71-3EA9-4D62-8EAB-8EA1F506491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Microsoft_Office_Word_97_-_2003_Belgesi1.doc"/><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Microsoft_Office_Word_97_-_2003_Belgesi2.doc"/><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990600" y="2286000"/>
            <a:ext cx="7010400" cy="1738313"/>
          </a:xfrm>
          <a:prstGeom prst="rect">
            <a:avLst/>
          </a:prstGeom>
          <a:noFill/>
          <a:ln w="9525">
            <a:noFill/>
            <a:miter lim="800000"/>
            <a:headEnd/>
            <a:tailEnd/>
          </a:ln>
          <a:effectLst/>
        </p:spPr>
        <p:txBody>
          <a:bodyPr>
            <a:spAutoFit/>
          </a:bodyPr>
          <a:lstStyle/>
          <a:p>
            <a:pPr lvl="2" algn="ctr">
              <a:spcBef>
                <a:spcPts val="1975"/>
              </a:spcBef>
            </a:pPr>
            <a:r>
              <a:rPr lang="tr-TR" b="1">
                <a:solidFill>
                  <a:srgbClr val="000000"/>
                </a:solidFill>
                <a:latin typeface="Times New Roman" pitchFamily="18" charset="0"/>
              </a:rPr>
              <a:t>Yağ Asitlerinin Farklı Oksidasyonları</a:t>
            </a:r>
            <a:endParaRPr lang="tr-TR">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228600" y="685800"/>
            <a:ext cx="7991475" cy="3697288"/>
          </a:xfrm>
          <a:prstGeom prst="rect">
            <a:avLst/>
          </a:prstGeom>
          <a:noFill/>
          <a:ln w="9525">
            <a:noFill/>
            <a:miter lim="800000"/>
            <a:headEnd/>
            <a:tailEnd/>
          </a:ln>
          <a:effectLst/>
        </p:spPr>
        <p:txBody>
          <a:bodyPr>
            <a:spAutoFit/>
          </a:bodyPr>
          <a:lstStyle/>
          <a:p>
            <a:pPr lvl="2" algn="just">
              <a:lnSpc>
                <a:spcPct val="329000"/>
              </a:lnSpc>
              <a:spcBef>
                <a:spcPts val="1725"/>
              </a:spcBef>
            </a:pPr>
            <a:r>
              <a:rPr lang="tr-TR" sz="2400">
                <a:solidFill>
                  <a:srgbClr val="000000"/>
                </a:solidFill>
                <a:latin typeface="Times New Roman" pitchFamily="18" charset="0"/>
              </a:rPr>
              <a:t>Açlık ve şeker hastalığı durumunda okzalasetat glukoneogenez yolunda kullanılacağından asetil CoA ile birleşebilecek seviyenin altına düşer. </a:t>
            </a:r>
            <a:endParaRPr lang="tr-TR" sz="2400">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Text Box 2"/>
          <p:cNvSpPr txBox="1">
            <a:spLocks noChangeArrowheads="1"/>
          </p:cNvSpPr>
          <p:nvPr/>
        </p:nvSpPr>
        <p:spPr bwMode="auto">
          <a:xfrm>
            <a:off x="304800" y="609600"/>
            <a:ext cx="8001000" cy="5008563"/>
          </a:xfrm>
          <a:prstGeom prst="rect">
            <a:avLst/>
          </a:prstGeom>
          <a:noFill/>
          <a:ln w="9525">
            <a:noFill/>
            <a:miter lim="800000"/>
            <a:headEnd/>
            <a:tailEnd/>
          </a:ln>
          <a:effectLst/>
        </p:spPr>
        <p:txBody>
          <a:bodyPr>
            <a:spAutoFit/>
          </a:bodyPr>
          <a:lstStyle/>
          <a:p>
            <a:pPr lvl="2" algn="just">
              <a:lnSpc>
                <a:spcPct val="299000"/>
              </a:lnSpc>
              <a:spcBef>
                <a:spcPts val="1725"/>
              </a:spcBef>
            </a:pPr>
            <a:r>
              <a:rPr lang="tr-TR" sz="2400">
                <a:solidFill>
                  <a:srgbClr val="000000"/>
                </a:solidFill>
                <a:latin typeface="Times New Roman" pitchFamily="18" charset="0"/>
              </a:rPr>
              <a:t>Bu şartlar altında asetil CoA, asetoasetat ve D-3-hidroksibütirata dönüştürülür. işte bu mekanizma ile oluşan </a:t>
            </a:r>
            <a:r>
              <a:rPr lang="tr-TR" sz="2400" b="1">
                <a:solidFill>
                  <a:srgbClr val="000000"/>
                </a:solidFill>
                <a:latin typeface="Times New Roman" pitchFamily="18" charset="0"/>
              </a:rPr>
              <a:t>aseton, asetoasetat ve D-3-hidroksibütirat, </a:t>
            </a:r>
            <a:r>
              <a:rPr lang="tr-TR" sz="2400">
                <a:solidFill>
                  <a:srgbClr val="000000"/>
                </a:solidFill>
                <a:latin typeface="Times New Roman" pitchFamily="18" charset="0"/>
              </a:rPr>
              <a:t>keton cisimleri adını alır.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990600" y="1143000"/>
            <a:ext cx="7086600" cy="3925888"/>
          </a:xfrm>
          <a:prstGeom prst="rect">
            <a:avLst/>
          </a:prstGeom>
          <a:noFill/>
          <a:ln w="9525">
            <a:noFill/>
            <a:miter lim="800000"/>
            <a:headEnd/>
            <a:tailEnd/>
          </a:ln>
          <a:effectLst/>
        </p:spPr>
        <p:txBody>
          <a:bodyPr>
            <a:spAutoFit/>
          </a:bodyPr>
          <a:lstStyle/>
          <a:p>
            <a:pPr algn="just">
              <a:lnSpc>
                <a:spcPct val="210000"/>
              </a:lnSpc>
              <a:spcBef>
                <a:spcPct val="50000"/>
              </a:spcBef>
            </a:pPr>
            <a:r>
              <a:rPr lang="tr-TR" sz="2400">
                <a:solidFill>
                  <a:srgbClr val="000000"/>
                </a:solidFill>
                <a:latin typeface="Times New Roman" pitchFamily="18" charset="0"/>
              </a:rPr>
              <a:t>Asetoasetat asetil CoA'dan üç basamakta oluşur: Önce iki asetil CoA </a:t>
            </a:r>
            <a:r>
              <a:rPr lang="el-GR" sz="2400" b="1">
                <a:solidFill>
                  <a:srgbClr val="000000"/>
                </a:solidFill>
                <a:latin typeface="Times New Roman" pitchFamily="18" charset="0"/>
                <a:cs typeface="Times New Roman" pitchFamily="18" charset="0"/>
              </a:rPr>
              <a:t>β</a:t>
            </a:r>
            <a:r>
              <a:rPr lang="tr-TR" sz="2400" b="1">
                <a:solidFill>
                  <a:srgbClr val="000000"/>
                </a:solidFill>
                <a:latin typeface="Times New Roman" pitchFamily="18" charset="0"/>
              </a:rPr>
              <a:t>-ketotiyolaz </a:t>
            </a:r>
            <a:r>
              <a:rPr lang="tr-TR" sz="2400">
                <a:solidFill>
                  <a:srgbClr val="000000"/>
                </a:solidFill>
                <a:latin typeface="Times New Roman" pitchFamily="18" charset="0"/>
              </a:rPr>
              <a:t>(1) enzimi katalizörlüğünde birleşerek asetoasetil CoA oluşturur. Bu reaksiyon yağ asitleri oksidasyonunun tiyolitik parçalanma basamağının dönüşümünden ibarettir.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p:cNvSpPr txBox="1">
            <a:spLocks noChangeArrowheads="1"/>
          </p:cNvSpPr>
          <p:nvPr/>
        </p:nvSpPr>
        <p:spPr bwMode="auto">
          <a:xfrm>
            <a:off x="611188" y="1143000"/>
            <a:ext cx="7632700" cy="3889375"/>
          </a:xfrm>
          <a:prstGeom prst="rect">
            <a:avLst/>
          </a:prstGeom>
          <a:noFill/>
          <a:ln w="9525">
            <a:noFill/>
            <a:miter lim="800000"/>
            <a:headEnd/>
            <a:tailEnd/>
          </a:ln>
          <a:effectLst/>
        </p:spPr>
        <p:txBody>
          <a:bodyPr>
            <a:spAutoFit/>
          </a:bodyPr>
          <a:lstStyle/>
          <a:p>
            <a:pPr algn="just">
              <a:lnSpc>
                <a:spcPct val="260000"/>
              </a:lnSpc>
              <a:spcBef>
                <a:spcPct val="50000"/>
              </a:spcBef>
            </a:pPr>
            <a:r>
              <a:rPr lang="tr-TR" sz="2400">
                <a:solidFill>
                  <a:srgbClr val="000000"/>
                </a:solidFill>
                <a:latin typeface="Times New Roman" pitchFamily="18" charset="0"/>
              </a:rPr>
              <a:t>Daha sonra asetoasetil CoA, asetil CoA ile </a:t>
            </a:r>
            <a:r>
              <a:rPr lang="tr-TR" sz="2400" b="1">
                <a:solidFill>
                  <a:srgbClr val="000000"/>
                </a:solidFill>
                <a:latin typeface="Times New Roman" pitchFamily="18" charset="0"/>
              </a:rPr>
              <a:t>hidroksimetilglutaril CoA (HMGCoA) sentetaz </a:t>
            </a:r>
            <a:r>
              <a:rPr lang="tr-TR" sz="2400">
                <a:solidFill>
                  <a:srgbClr val="000000"/>
                </a:solidFill>
                <a:latin typeface="Times New Roman" pitchFamily="18" charset="0"/>
              </a:rPr>
              <a:t>(2) enzimi katalizörlüğünde 3-hidroksi 3-metil glutaril CoA'yı meydana getirir.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Text Box 2"/>
          <p:cNvSpPr txBox="1">
            <a:spLocks noChangeArrowheads="1"/>
          </p:cNvSpPr>
          <p:nvPr/>
        </p:nvSpPr>
        <p:spPr bwMode="auto">
          <a:xfrm>
            <a:off x="609600" y="533400"/>
            <a:ext cx="7696200" cy="5751513"/>
          </a:xfrm>
          <a:prstGeom prst="rect">
            <a:avLst/>
          </a:prstGeom>
          <a:noFill/>
          <a:ln w="9525">
            <a:noFill/>
            <a:miter lim="800000"/>
            <a:headEnd/>
            <a:tailEnd/>
          </a:ln>
          <a:effectLst/>
        </p:spPr>
        <p:txBody>
          <a:bodyPr>
            <a:spAutoFit/>
          </a:bodyPr>
          <a:lstStyle/>
          <a:p>
            <a:pPr algn="just">
              <a:lnSpc>
                <a:spcPct val="250000"/>
              </a:lnSpc>
              <a:spcBef>
                <a:spcPct val="50000"/>
              </a:spcBef>
            </a:pPr>
            <a:r>
              <a:rPr lang="tr-TR" sz="2400">
                <a:solidFill>
                  <a:srgbClr val="000000"/>
                </a:solidFill>
                <a:latin typeface="Times New Roman" pitchFamily="18" charset="0"/>
              </a:rPr>
              <a:t>Bu da daha sonra </a:t>
            </a:r>
            <a:r>
              <a:rPr lang="tr-TR" sz="2400" b="1">
                <a:solidFill>
                  <a:srgbClr val="000000"/>
                </a:solidFill>
                <a:latin typeface="Times New Roman" pitchFamily="18" charset="0"/>
              </a:rPr>
              <a:t>hidroksimetilglutaril CoA parçalayıcı enzim </a:t>
            </a:r>
            <a:r>
              <a:rPr lang="tr-TR" sz="2400">
                <a:solidFill>
                  <a:srgbClr val="000000"/>
                </a:solidFill>
                <a:latin typeface="Times New Roman" pitchFamily="18" charset="0"/>
              </a:rPr>
              <a:t>(3) vasıtasıyla asetil CoA ve asetoasetata ayrılır. D-3-Hidroksibütirat, </a:t>
            </a:r>
            <a:r>
              <a:rPr lang="tr-TR" sz="2400" b="1">
                <a:solidFill>
                  <a:srgbClr val="000000"/>
                </a:solidFill>
                <a:latin typeface="Times New Roman" pitchFamily="18" charset="0"/>
              </a:rPr>
              <a:t>D-3-hidroksibütirat dehidrogenaz </a:t>
            </a:r>
            <a:r>
              <a:rPr lang="tr-TR" sz="2400">
                <a:solidFill>
                  <a:srgbClr val="000000"/>
                </a:solidFill>
                <a:latin typeface="Times New Roman" pitchFamily="18" charset="0"/>
              </a:rPr>
              <a:t>(4) katalizörlüğünde asetoasetatın mitokondri matriksinde indirgenmesi sonucu oluşur. </a:t>
            </a:r>
          </a:p>
          <a:p>
            <a:pPr>
              <a:lnSpc>
                <a:spcPct val="250000"/>
              </a:lnSpc>
              <a:spcBef>
                <a:spcPct val="50000"/>
              </a:spcBef>
            </a:pPr>
            <a:endParaRPr lang="tr-TR" sz="240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p:cNvSpPr txBox="1">
            <a:spLocks noChangeArrowheads="1"/>
          </p:cNvSpPr>
          <p:nvPr/>
        </p:nvSpPr>
        <p:spPr bwMode="auto">
          <a:xfrm>
            <a:off x="762000" y="1143000"/>
            <a:ext cx="7626350" cy="5662613"/>
          </a:xfrm>
          <a:prstGeom prst="rect">
            <a:avLst/>
          </a:prstGeom>
          <a:noFill/>
          <a:ln w="9525">
            <a:noFill/>
            <a:miter lim="800000"/>
            <a:headEnd/>
            <a:tailEnd/>
          </a:ln>
          <a:effectLst/>
        </p:spPr>
        <p:txBody>
          <a:bodyPr>
            <a:spAutoFit/>
          </a:bodyPr>
          <a:lstStyle/>
          <a:p>
            <a:pPr algn="just">
              <a:lnSpc>
                <a:spcPct val="249000"/>
              </a:lnSpc>
              <a:spcBef>
                <a:spcPts val="25"/>
              </a:spcBef>
            </a:pPr>
            <a:r>
              <a:rPr lang="tr-TR" sz="2400">
                <a:solidFill>
                  <a:srgbClr val="000000"/>
                </a:solidFill>
                <a:latin typeface="Times New Roman" pitchFamily="18" charset="0"/>
              </a:rPr>
              <a:t>Hidroksibütirat / asetoasetat oram mitokondri içinde NADH/NAD</a:t>
            </a:r>
            <a:r>
              <a:rPr lang="tr-TR" sz="2400" baseline="30000">
                <a:solidFill>
                  <a:srgbClr val="000000"/>
                </a:solidFill>
                <a:latin typeface="Times New Roman" pitchFamily="18" charset="0"/>
              </a:rPr>
              <a:t>+</a:t>
            </a:r>
            <a:r>
              <a:rPr lang="tr-TR" sz="2400">
                <a:solidFill>
                  <a:srgbClr val="000000"/>
                </a:solidFill>
                <a:latin typeface="Times New Roman" pitchFamily="18" charset="0"/>
              </a:rPr>
              <a:t> oranına bağlıdır. Asetoasetat yavaş ve kendiliğinden bir dekarboksilasyonla asetona çevrilir. Kanında yüksek asetoasetat seviyesi olan şahısların nefesleri aseton kokar.</a:t>
            </a:r>
            <a:endParaRPr lang="tr-TR" sz="2400">
              <a:latin typeface="Times New Roman" pitchFamily="18" charset="0"/>
            </a:endParaRPr>
          </a:p>
          <a:p>
            <a:pPr algn="just">
              <a:lnSpc>
                <a:spcPct val="129000"/>
              </a:lnSpc>
              <a:spcBef>
                <a:spcPts val="25"/>
              </a:spcBef>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p:cNvSpPr txBox="1">
            <a:spLocks noChangeArrowheads="1"/>
          </p:cNvSpPr>
          <p:nvPr/>
        </p:nvSpPr>
        <p:spPr bwMode="auto">
          <a:xfrm>
            <a:off x="533400" y="533400"/>
            <a:ext cx="7772400" cy="5021263"/>
          </a:xfrm>
          <a:prstGeom prst="rect">
            <a:avLst/>
          </a:prstGeom>
          <a:noFill/>
          <a:ln w="9525">
            <a:noFill/>
            <a:miter lim="800000"/>
            <a:headEnd/>
            <a:tailEnd/>
          </a:ln>
          <a:effectLst/>
        </p:spPr>
        <p:txBody>
          <a:bodyPr>
            <a:spAutoFit/>
          </a:bodyPr>
          <a:lstStyle/>
          <a:p>
            <a:pPr algn="just">
              <a:lnSpc>
                <a:spcPct val="270000"/>
              </a:lnSpc>
              <a:spcBef>
                <a:spcPct val="50000"/>
              </a:spcBef>
            </a:pPr>
            <a:r>
              <a:rPr lang="tr-TR" sz="2400">
                <a:solidFill>
                  <a:srgbClr val="000000"/>
                </a:solidFill>
                <a:latin typeface="Times New Roman" pitchFamily="18" charset="0"/>
              </a:rPr>
              <a:t>Asetoasetat ve D-3-hidroksibütiratın üretildiği başlıca organ karaciğerdir. Daha sonra karaciğer mitokondrilerinden difuze olarak periferal dokulara kan dolaşımıyla taşınırlar. Önceleri keton cisimlerinin patolojik bir ürün olduğu düşünülmekteydi. Bu bileşiklerin fizyolojik önemi sonradan aydınlatılmıştır.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2"/>
          <p:cNvSpPr txBox="1">
            <a:spLocks noChangeArrowheads="1"/>
          </p:cNvSpPr>
          <p:nvPr/>
        </p:nvSpPr>
        <p:spPr bwMode="auto">
          <a:xfrm>
            <a:off x="533400" y="762000"/>
            <a:ext cx="7848600" cy="4454525"/>
          </a:xfrm>
          <a:prstGeom prst="rect">
            <a:avLst/>
          </a:prstGeom>
          <a:noFill/>
          <a:ln w="9525">
            <a:noFill/>
            <a:miter lim="800000"/>
            <a:headEnd/>
            <a:tailEnd/>
          </a:ln>
          <a:effectLst/>
        </p:spPr>
        <p:txBody>
          <a:bodyPr>
            <a:spAutoFit/>
          </a:bodyPr>
          <a:lstStyle/>
          <a:p>
            <a:pPr algn="just">
              <a:lnSpc>
                <a:spcPct val="199000"/>
              </a:lnSpc>
              <a:spcBef>
                <a:spcPts val="650"/>
              </a:spcBef>
            </a:pPr>
            <a:r>
              <a:rPr lang="tr-TR" sz="2400">
                <a:solidFill>
                  <a:srgbClr val="000000"/>
                </a:solidFill>
                <a:latin typeface="Times New Roman" pitchFamily="18" charset="0"/>
              </a:rPr>
              <a:t>George Cahill ve diğer bazı araştırmacılar bu bileşiklerin enerji metabolizmasında önemli rolleri olduğunu göstermişlerdir. Asetoasetat ve D-3-hidroksibütirat bazı dokuların normal yakıt maddeleri şeklinde enerji kaynağı olarak önemli miktarda kullanılmaktadır. Gerçekten kalp kası ve böbrek korteksi asetoasetatı glukoza tercih eder. </a:t>
            </a:r>
            <a:endParaRPr lang="tr-TR" sz="2400">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2" name="Text Box 4"/>
          <p:cNvSpPr txBox="1">
            <a:spLocks noChangeArrowheads="1"/>
          </p:cNvSpPr>
          <p:nvPr/>
        </p:nvSpPr>
        <p:spPr bwMode="auto">
          <a:xfrm>
            <a:off x="533400" y="533400"/>
            <a:ext cx="8001000" cy="5553075"/>
          </a:xfrm>
          <a:prstGeom prst="rect">
            <a:avLst/>
          </a:prstGeom>
          <a:noFill/>
          <a:ln w="9525">
            <a:noFill/>
            <a:miter lim="800000"/>
            <a:headEnd/>
            <a:tailEnd/>
          </a:ln>
          <a:effectLst/>
        </p:spPr>
        <p:txBody>
          <a:bodyPr>
            <a:spAutoFit/>
          </a:bodyPr>
          <a:lstStyle/>
          <a:p>
            <a:pPr algn="just">
              <a:lnSpc>
                <a:spcPct val="269000"/>
              </a:lnSpc>
              <a:spcBef>
                <a:spcPts val="650"/>
              </a:spcBef>
            </a:pPr>
            <a:r>
              <a:rPr lang="tr-TR" sz="2400">
                <a:solidFill>
                  <a:srgbClr val="000000"/>
                </a:solidFill>
                <a:latin typeface="Times New Roman" pitchFamily="18" charset="0"/>
              </a:rPr>
              <a:t>Beyin dokusu ise, başlıca yakıt kaynağı olarak, dengeli beslenme durumunda  glukoz kullanılır.  Bununla birlikte açlık ve şeker hastalığında  asetoasetattan  faydalanacak  şekle  adapte  olur.   Uzun  açlık döneminde beynin yakıt ihtiyacının % 75'i asetoasetat tarafından sağlanır.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ext Box 2"/>
          <p:cNvSpPr txBox="1">
            <a:spLocks noChangeArrowheads="1"/>
          </p:cNvSpPr>
          <p:nvPr/>
        </p:nvSpPr>
        <p:spPr bwMode="auto">
          <a:xfrm>
            <a:off x="685800" y="457200"/>
            <a:ext cx="7848600" cy="5911850"/>
          </a:xfrm>
          <a:prstGeom prst="rect">
            <a:avLst/>
          </a:prstGeom>
          <a:noFill/>
          <a:ln w="9525">
            <a:noFill/>
            <a:miter lim="800000"/>
            <a:headEnd/>
            <a:tailEnd/>
          </a:ln>
          <a:effectLst/>
        </p:spPr>
        <p:txBody>
          <a:bodyPr>
            <a:spAutoFit/>
          </a:bodyPr>
          <a:lstStyle/>
          <a:p>
            <a:pPr algn="just">
              <a:lnSpc>
                <a:spcPct val="229000"/>
              </a:lnSpc>
            </a:pPr>
            <a:r>
              <a:rPr lang="tr-TR" sz="2400">
                <a:solidFill>
                  <a:srgbClr val="000000"/>
                </a:solidFill>
                <a:latin typeface="Times New Roman" pitchFamily="18" charset="0"/>
              </a:rPr>
              <a:t>Kanda D-3-hidroksi bütirat olarak taşman ve girdiği periferal doku hücrelerinde tekrar asetoasetata yükseltgenen keton cisimleri, spesifik bir </a:t>
            </a:r>
            <a:r>
              <a:rPr lang="tr-TR" sz="2400" b="1">
                <a:solidFill>
                  <a:srgbClr val="000000"/>
                </a:solidFill>
                <a:effectLst>
                  <a:outerShdw blurRad="38100" dist="38100" dir="2700000" algn="tl">
                    <a:srgbClr val="C0C0C0"/>
                  </a:outerShdw>
                </a:effectLst>
                <a:latin typeface="Times New Roman" pitchFamily="18" charset="0"/>
              </a:rPr>
              <a:t>CoA</a:t>
            </a:r>
            <a:r>
              <a:rPr lang="tr-TR" sz="2400">
                <a:solidFill>
                  <a:srgbClr val="000000"/>
                </a:solidFill>
                <a:latin typeface="Times New Roman" pitchFamily="18" charset="0"/>
              </a:rPr>
              <a:t> </a:t>
            </a:r>
            <a:r>
              <a:rPr lang="tr-TR" sz="2400" b="1">
                <a:solidFill>
                  <a:srgbClr val="000000"/>
                </a:solidFill>
                <a:latin typeface="Times New Roman" pitchFamily="18" charset="0"/>
              </a:rPr>
              <a:t>transferaz </a:t>
            </a:r>
            <a:r>
              <a:rPr lang="tr-TR" sz="2400">
                <a:solidFill>
                  <a:srgbClr val="000000"/>
                </a:solidFill>
                <a:latin typeface="Times New Roman" pitchFamily="18" charset="0"/>
              </a:rPr>
              <a:t>enzimi tarafından katalizlenen bir reaksiyonla, süksinil CoA'dan CoA transferi sonucu aktifîeştirilir. Asetoasetil CoA daha sonra iki molekül asetil CoA vermek üzere parçalanır.</a:t>
            </a:r>
            <a:endParaRPr lang="tr-TR" sz="2400">
              <a:latin typeface="Times New Roman" pitchFamily="18" charset="0"/>
            </a:endParaRPr>
          </a:p>
          <a:p>
            <a:pPr>
              <a:lnSpc>
                <a:spcPct val="169000"/>
              </a:lnSpc>
              <a:spcBef>
                <a:spcPct val="50000"/>
              </a:spcBef>
            </a:pPr>
            <a:endParaRPr lang="tr-TR" sz="2400">
              <a:latin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838200" y="990600"/>
            <a:ext cx="7620000" cy="5003800"/>
          </a:xfrm>
          <a:prstGeom prst="rect">
            <a:avLst/>
          </a:prstGeom>
          <a:noFill/>
          <a:ln w="9525">
            <a:noFill/>
            <a:miter lim="800000"/>
            <a:headEnd/>
            <a:tailEnd/>
          </a:ln>
          <a:effectLst/>
        </p:spPr>
        <p:txBody>
          <a:bodyPr>
            <a:spAutoFit/>
          </a:bodyPr>
          <a:lstStyle/>
          <a:p>
            <a:pPr algn="just">
              <a:lnSpc>
                <a:spcPct val="192000"/>
              </a:lnSpc>
              <a:spcBef>
                <a:spcPts val="1688"/>
              </a:spcBef>
            </a:pPr>
            <a:r>
              <a:rPr lang="tr-TR" sz="2400">
                <a:solidFill>
                  <a:srgbClr val="000000"/>
                </a:solidFill>
                <a:latin typeface="Times New Roman" pitchFamily="18" charset="0"/>
              </a:rPr>
              <a:t>22-26 karbonlu, doymuş ve dallanmamış uzun yağ asitlerinin önemli bir bölümü </a:t>
            </a:r>
            <a:r>
              <a:rPr lang="tr-TR" sz="2400" b="1">
                <a:solidFill>
                  <a:srgbClr val="000000"/>
                </a:solidFill>
                <a:latin typeface="Times New Roman" pitchFamily="18" charset="0"/>
              </a:rPr>
              <a:t>perosizomlar</a:t>
            </a:r>
            <a:r>
              <a:rPr lang="tr-TR" sz="2400">
                <a:solidFill>
                  <a:srgbClr val="000000"/>
                </a:solidFill>
                <a:latin typeface="Times New Roman" pitchFamily="18" charset="0"/>
              </a:rPr>
              <a:t>da yıkılır. Bu yağ asitlerinin açil CoA türevleri, karnitine ihtiyaç göstermeksizin, peroksizom içine girer. 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O</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ve asetil CoA ürünleri oluşturan flavinli (FAD veya FMN‘li) dehidrogenazlar marifetiyle zincir oktanoil CoA'ya kadar kısaltılır. </a:t>
            </a:r>
            <a:endParaRPr lang="tr-TR" sz="2400">
              <a:latin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Text Box 3"/>
          <p:cNvSpPr txBox="1">
            <a:spLocks noChangeArrowheads="1"/>
          </p:cNvSpPr>
          <p:nvPr/>
        </p:nvSpPr>
        <p:spPr bwMode="auto">
          <a:xfrm>
            <a:off x="228600" y="2590800"/>
            <a:ext cx="8305800" cy="3544888"/>
          </a:xfrm>
          <a:prstGeom prst="rect">
            <a:avLst/>
          </a:prstGeom>
          <a:noFill/>
          <a:ln w="9525">
            <a:noFill/>
            <a:miter lim="800000"/>
            <a:headEnd/>
            <a:tailEnd/>
          </a:ln>
          <a:effectLst/>
        </p:spPr>
        <p:txBody>
          <a:bodyPr>
            <a:spAutoFit/>
          </a:bodyPr>
          <a:lstStyle/>
          <a:p>
            <a:pPr lvl="2" algn="just">
              <a:lnSpc>
                <a:spcPct val="179000"/>
              </a:lnSpc>
              <a:spcBef>
                <a:spcPts val="1650"/>
              </a:spcBef>
            </a:pPr>
            <a:r>
              <a:rPr lang="tr-TR" sz="2400">
                <a:solidFill>
                  <a:srgbClr val="000000"/>
                </a:solidFill>
                <a:latin typeface="Times New Roman" pitchFamily="18" charset="0"/>
              </a:rPr>
              <a:t>Asetil CoA'lar daha sonra sitrik asit devrine girerler. Karaciğerde spesifik CoA transferaz enzimi bulunmadığı ve eritrositlerde de mitokondri olmadığı için keton cisimlerini yakıt olarak kullanamazlar.</a:t>
            </a:r>
            <a:endParaRPr lang="tr-TR" sz="2400">
              <a:latin typeface="Times New Roman" pitchFamily="18" charset="0"/>
            </a:endParaRPr>
          </a:p>
          <a:p>
            <a:pPr>
              <a:lnSpc>
                <a:spcPct val="179000"/>
              </a:lnSpc>
              <a:spcBef>
                <a:spcPct val="50000"/>
              </a:spcBef>
            </a:pPr>
            <a:endParaRPr lang="tr-TR" sz="2400">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323850" y="990600"/>
            <a:ext cx="8134350" cy="4022725"/>
          </a:xfrm>
          <a:prstGeom prst="rect">
            <a:avLst/>
          </a:prstGeom>
          <a:noFill/>
          <a:ln w="9525">
            <a:noFill/>
            <a:miter lim="800000"/>
            <a:headEnd/>
            <a:tailEnd/>
          </a:ln>
          <a:effectLst/>
        </p:spPr>
        <p:txBody>
          <a:bodyPr>
            <a:spAutoFit/>
          </a:bodyPr>
          <a:lstStyle/>
          <a:p>
            <a:pPr lvl="2" algn="just">
              <a:lnSpc>
                <a:spcPct val="269000"/>
              </a:lnSpc>
              <a:spcBef>
                <a:spcPts val="25"/>
              </a:spcBef>
            </a:pPr>
            <a:r>
              <a:rPr lang="tr-TR" sz="2400">
                <a:solidFill>
                  <a:srgbClr val="000000"/>
                </a:solidFill>
                <a:latin typeface="Times New Roman" pitchFamily="18" charset="0"/>
              </a:rPr>
              <a:t>Asetoasetat, asetil CoA'nm suda çözünebilir ve taşınabilir bir şekli olarak değerlendirilebilir. Yağ asitleri adipoz doku tarafından salıverilir, karaciğer tarafından asetoasetata çevrilerek diğer dokulara gönderilir. </a:t>
            </a:r>
            <a:endParaRPr lang="tr-TR" sz="2400">
              <a:latin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Text Box 2"/>
          <p:cNvSpPr txBox="1">
            <a:spLocks noChangeArrowheads="1"/>
          </p:cNvSpPr>
          <p:nvPr/>
        </p:nvSpPr>
        <p:spPr bwMode="auto">
          <a:xfrm>
            <a:off x="228600" y="1066800"/>
            <a:ext cx="8077200" cy="4464050"/>
          </a:xfrm>
          <a:prstGeom prst="rect">
            <a:avLst/>
          </a:prstGeom>
          <a:noFill/>
          <a:ln w="9525">
            <a:noFill/>
            <a:miter lim="800000"/>
            <a:headEnd/>
            <a:tailEnd/>
          </a:ln>
          <a:effectLst/>
        </p:spPr>
        <p:txBody>
          <a:bodyPr>
            <a:spAutoFit/>
          </a:bodyPr>
          <a:lstStyle/>
          <a:p>
            <a:pPr lvl="2" algn="just">
              <a:lnSpc>
                <a:spcPct val="349000"/>
              </a:lnSpc>
              <a:spcBef>
                <a:spcPts val="25"/>
              </a:spcBef>
            </a:pPr>
            <a:r>
              <a:rPr lang="tr-TR" sz="2400">
                <a:solidFill>
                  <a:srgbClr val="000000"/>
                </a:solidFill>
                <a:latin typeface="Times New Roman" pitchFamily="18" charset="0"/>
              </a:rPr>
              <a:t>Asetoasetatın düzenleyici bir rolü de vardır. Kandaki yüksek asetoasetat seviyesi asetil birimlerinin bolluğuna işarettir ve adipoz dokuda lipolizin azalmasına yol açar.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2"/>
          <p:cNvSpPr txBox="1">
            <a:spLocks noChangeArrowheads="1"/>
          </p:cNvSpPr>
          <p:nvPr/>
        </p:nvSpPr>
        <p:spPr bwMode="auto">
          <a:xfrm>
            <a:off x="609600" y="2514600"/>
            <a:ext cx="7010400" cy="1738313"/>
          </a:xfrm>
          <a:prstGeom prst="rect">
            <a:avLst/>
          </a:prstGeom>
          <a:noFill/>
          <a:ln w="9525">
            <a:noFill/>
            <a:miter lim="800000"/>
            <a:headEnd/>
            <a:tailEnd/>
          </a:ln>
          <a:effectLst/>
        </p:spPr>
        <p:txBody>
          <a:bodyPr>
            <a:spAutoFit/>
          </a:bodyPr>
          <a:lstStyle/>
          <a:p>
            <a:pPr lvl="2" algn="ctr">
              <a:spcBef>
                <a:spcPts val="1975"/>
              </a:spcBef>
            </a:pPr>
            <a:r>
              <a:rPr lang="tr-TR" b="1">
                <a:solidFill>
                  <a:srgbClr val="000000"/>
                </a:solidFill>
                <a:latin typeface="Times New Roman" pitchFamily="18" charset="0"/>
              </a:rPr>
              <a:t>YAĞ ASİTLERİNİN SENTEZİ</a:t>
            </a:r>
            <a:endParaRPr lang="tr-TR" b="1">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914400" y="1371600"/>
            <a:ext cx="7543800" cy="4533900"/>
          </a:xfrm>
          <a:prstGeom prst="rect">
            <a:avLst/>
          </a:prstGeom>
          <a:noFill/>
          <a:ln w="9525">
            <a:noFill/>
            <a:miter lim="800000"/>
            <a:headEnd/>
            <a:tailEnd/>
          </a:ln>
          <a:effectLst/>
        </p:spPr>
        <p:txBody>
          <a:bodyPr>
            <a:spAutoFit/>
          </a:bodyPr>
          <a:lstStyle/>
          <a:p>
            <a:pPr algn="just">
              <a:lnSpc>
                <a:spcPct val="309000"/>
              </a:lnSpc>
              <a:spcBef>
                <a:spcPts val="1688"/>
              </a:spcBef>
            </a:pPr>
            <a:r>
              <a:rPr lang="tr-TR" sz="2400">
                <a:solidFill>
                  <a:srgbClr val="000000"/>
                </a:solidFill>
                <a:latin typeface="Times New Roman" pitchFamily="18" charset="0"/>
              </a:rPr>
              <a:t>Yağ asitlerinin sentezi aynen glikojen ve glukozda olduğu gibi, yıkımdan farklı reaksiyonlarla gerçekleşir. Bu reaksiyon serisinin başlıca özellikleri şunlardır:</a:t>
            </a:r>
            <a:endParaRPr lang="tr-TR" sz="2400">
              <a:latin typeface="Times New Roman" pitchFamily="18" charset="0"/>
            </a:endParaRPr>
          </a:p>
          <a:p>
            <a:pPr>
              <a:lnSpc>
                <a:spcPct val="239000"/>
              </a:lnSpc>
              <a:spcBef>
                <a:spcPct val="50000"/>
              </a:spcBef>
            </a:pPr>
            <a:endParaRPr lang="tr-TR" sz="2400">
              <a:latin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762000" y="1143000"/>
            <a:ext cx="7467600" cy="5476875"/>
          </a:xfrm>
          <a:prstGeom prst="rect">
            <a:avLst/>
          </a:prstGeom>
          <a:noFill/>
          <a:ln w="9525">
            <a:noFill/>
            <a:miter lim="800000"/>
            <a:headEnd/>
            <a:tailEnd/>
          </a:ln>
          <a:effectLst/>
        </p:spPr>
        <p:txBody>
          <a:bodyPr>
            <a:spAutoFit/>
          </a:bodyPr>
          <a:lstStyle/>
          <a:p>
            <a:pPr algn="just">
              <a:lnSpc>
                <a:spcPct val="239000"/>
              </a:lnSpc>
            </a:pPr>
            <a:r>
              <a:rPr lang="tr-TR" sz="2400" b="1">
                <a:solidFill>
                  <a:srgbClr val="000000"/>
                </a:solidFill>
                <a:latin typeface="Times New Roman" pitchFamily="18" charset="0"/>
              </a:rPr>
              <a:t>l.</a:t>
            </a:r>
            <a:r>
              <a:rPr lang="tr-TR" sz="2400">
                <a:solidFill>
                  <a:srgbClr val="000000"/>
                </a:solidFill>
                <a:latin typeface="Times New Roman" pitchFamily="18" charset="0"/>
              </a:rPr>
              <a:t>Yağ</a:t>
            </a:r>
            <a:r>
              <a:rPr lang="tr-TR" sz="2400" b="1">
                <a:solidFill>
                  <a:srgbClr val="000000"/>
                </a:solidFill>
                <a:latin typeface="Times New Roman" pitchFamily="18" charset="0"/>
              </a:rPr>
              <a:t> </a:t>
            </a:r>
            <a:r>
              <a:rPr lang="tr-TR" sz="2400">
                <a:solidFill>
                  <a:srgbClr val="000000"/>
                </a:solidFill>
                <a:latin typeface="Times New Roman" pitchFamily="18" charset="0"/>
              </a:rPr>
              <a:t>asitlerinin yıkımı mitokondri matriksinde cereyan ederken, biyosentezi sitozolde gerçekleşir.</a:t>
            </a:r>
            <a:endParaRPr lang="tr-TR" sz="2400">
              <a:latin typeface="Times New Roman" pitchFamily="18" charset="0"/>
            </a:endParaRPr>
          </a:p>
          <a:p>
            <a:pPr algn="just">
              <a:lnSpc>
                <a:spcPct val="239000"/>
              </a:lnSpc>
            </a:pPr>
            <a:r>
              <a:rPr lang="tr-TR" sz="2400" b="1">
                <a:solidFill>
                  <a:srgbClr val="000000"/>
                </a:solidFill>
                <a:latin typeface="Times New Roman" pitchFamily="18" charset="0"/>
              </a:rPr>
              <a:t>2.</a:t>
            </a:r>
            <a:r>
              <a:rPr lang="tr-TR" sz="2400">
                <a:solidFill>
                  <a:srgbClr val="000000"/>
                </a:solidFill>
                <a:latin typeface="Times New Roman" pitchFamily="18" charset="0"/>
              </a:rPr>
              <a:t>Yağ asidi sentezinin ara bileşikleri bir taşıyıcı proteinin (ACP) sülfhidril gruplarına kovalent bağlıdır. Yıkımda ise CoA'ya takılıdır.</a:t>
            </a:r>
            <a:endParaRPr lang="tr-TR" sz="2400">
              <a:latin typeface="Times New Roman" pitchFamily="18" charset="0"/>
            </a:endParaRPr>
          </a:p>
          <a:p>
            <a:pPr lvl="2" algn="just">
              <a:lnSpc>
                <a:spcPct val="129000"/>
              </a:lnSpc>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2"/>
          <p:cNvSpPr txBox="1">
            <a:spLocks noChangeArrowheads="1"/>
          </p:cNvSpPr>
          <p:nvPr/>
        </p:nvSpPr>
        <p:spPr bwMode="auto">
          <a:xfrm>
            <a:off x="0" y="838200"/>
            <a:ext cx="8458200" cy="5187950"/>
          </a:xfrm>
          <a:prstGeom prst="rect">
            <a:avLst/>
          </a:prstGeom>
          <a:noFill/>
          <a:ln w="9525">
            <a:noFill/>
            <a:miter lim="800000"/>
            <a:headEnd/>
            <a:tailEnd/>
          </a:ln>
          <a:effectLst/>
        </p:spPr>
        <p:txBody>
          <a:bodyPr>
            <a:spAutoFit/>
          </a:bodyPr>
          <a:lstStyle/>
          <a:p>
            <a:pPr lvl="2" algn="just">
              <a:lnSpc>
                <a:spcPct val="269000"/>
              </a:lnSpc>
              <a:spcBef>
                <a:spcPts val="2125"/>
              </a:spcBef>
            </a:pPr>
            <a:r>
              <a:rPr lang="tr-TR" sz="2400" b="1">
                <a:solidFill>
                  <a:srgbClr val="000000"/>
                </a:solidFill>
                <a:latin typeface="Times New Roman" pitchFamily="18" charset="0"/>
              </a:rPr>
              <a:t>3.</a:t>
            </a:r>
            <a:r>
              <a:rPr lang="tr-TR" sz="2400">
                <a:solidFill>
                  <a:srgbClr val="000000"/>
                </a:solidFill>
                <a:latin typeface="Times New Roman" pitchFamily="18" charset="0"/>
              </a:rPr>
              <a:t>Yağ asidi biyosentezi enzimlerinin çoğu yağ asidi sentetaz kompleksi adı verilen bir multienzim sistemi şeklinde organize olmuşlardır. Yıkım enzimlerinde ise böyle bir durum söz konusu değildir.</a:t>
            </a:r>
            <a:endParaRPr lang="tr-TR" sz="2400">
              <a:latin typeface="Times New Roman" pitchFamily="18" charset="0"/>
            </a:endParaRPr>
          </a:p>
          <a:p>
            <a:pPr>
              <a:lnSpc>
                <a:spcPct val="269000"/>
              </a:lnSpc>
              <a:spcBef>
                <a:spcPct val="50000"/>
              </a:spcBef>
            </a:pPr>
            <a:endParaRPr lang="tr-TR" sz="2400">
              <a:latin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6" name="Text Box 4"/>
          <p:cNvSpPr txBox="1">
            <a:spLocks noChangeArrowheads="1"/>
          </p:cNvSpPr>
          <p:nvPr/>
        </p:nvSpPr>
        <p:spPr bwMode="auto">
          <a:xfrm>
            <a:off x="755650" y="1268413"/>
            <a:ext cx="7920038" cy="4603750"/>
          </a:xfrm>
          <a:prstGeom prst="rect">
            <a:avLst/>
          </a:prstGeom>
          <a:noFill/>
          <a:ln w="9525">
            <a:noFill/>
            <a:miter lim="800000"/>
            <a:headEnd/>
            <a:tailEnd/>
          </a:ln>
          <a:effectLst/>
        </p:spPr>
        <p:txBody>
          <a:bodyPr>
            <a:spAutoFit/>
          </a:bodyPr>
          <a:lstStyle/>
          <a:p>
            <a:pPr algn="just">
              <a:lnSpc>
                <a:spcPct val="249000"/>
              </a:lnSpc>
              <a:spcBef>
                <a:spcPts val="25"/>
              </a:spcBef>
            </a:pPr>
            <a:r>
              <a:rPr lang="tr-TR" sz="2400" b="1">
                <a:solidFill>
                  <a:srgbClr val="000000"/>
                </a:solidFill>
                <a:latin typeface="Times New Roman" pitchFamily="18" charset="0"/>
              </a:rPr>
              <a:t>4.</a:t>
            </a:r>
            <a:r>
              <a:rPr lang="tr-TR" sz="2400">
                <a:solidFill>
                  <a:srgbClr val="000000"/>
                </a:solidFill>
                <a:latin typeface="Times New Roman" pitchFamily="18" charset="0"/>
              </a:rPr>
              <a:t> Yağ asidine karbon atomları ikili birimler halinde asetil CoA'dan sağlanır.  Zincir uzaması basamağında iki karbon birimini veren aktifleşmiş bileşik malonil CoA'dır. C0</a:t>
            </a:r>
            <a:r>
              <a:rPr lang="tr-TR" sz="2400" baseline="-25000">
                <a:solidFill>
                  <a:srgbClr val="000000"/>
                </a:solidFill>
                <a:latin typeface="Times New Roman" pitchFamily="18" charset="0"/>
              </a:rPr>
              <a:t>2</a:t>
            </a:r>
            <a:r>
              <a:rPr lang="tr-TR" sz="2400">
                <a:solidFill>
                  <a:srgbClr val="000000"/>
                </a:solidFill>
                <a:latin typeface="Times New Roman" pitchFamily="18" charset="0"/>
              </a:rPr>
              <a:t>'nin uzaklaştırılması ile uzama reaksiyonu ilerler.	</a:t>
            </a:r>
            <a:endParaRPr lang="tr-TR" sz="2400">
              <a:latin typeface="Times New Roman" pitchFamily="18" charset="0"/>
            </a:endParaRPr>
          </a:p>
          <a:p>
            <a:pPr algn="just">
              <a:lnSpc>
                <a:spcPct val="189000"/>
              </a:lnSpc>
              <a:spcBef>
                <a:spcPct val="50000"/>
              </a:spcBef>
            </a:pPr>
            <a:endParaRPr lang="tr-TR" sz="2400">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0" y="685800"/>
            <a:ext cx="8534400" cy="5772150"/>
          </a:xfrm>
          <a:prstGeom prst="rect">
            <a:avLst/>
          </a:prstGeom>
          <a:noFill/>
          <a:ln w="9525">
            <a:noFill/>
            <a:miter lim="800000"/>
            <a:headEnd/>
            <a:tailEnd/>
          </a:ln>
          <a:effectLst/>
        </p:spPr>
        <p:txBody>
          <a:bodyPr>
            <a:spAutoFit/>
          </a:bodyPr>
          <a:lstStyle/>
          <a:p>
            <a:pPr lvl="2">
              <a:lnSpc>
                <a:spcPct val="259000"/>
              </a:lnSpc>
            </a:pPr>
            <a:r>
              <a:rPr lang="tr-TR" sz="2400" b="1">
                <a:solidFill>
                  <a:srgbClr val="000000"/>
                </a:solidFill>
                <a:latin typeface="Times New Roman" pitchFamily="18" charset="0"/>
              </a:rPr>
              <a:t>5.</a:t>
            </a:r>
            <a:r>
              <a:rPr lang="tr-TR" sz="2400">
                <a:solidFill>
                  <a:srgbClr val="000000"/>
                </a:solidFill>
                <a:latin typeface="Times New Roman" pitchFamily="18" charset="0"/>
              </a:rPr>
              <a:t>Yağ asidi sentezinde indirgeyici olarak NADPH kullanılır.</a:t>
            </a:r>
            <a:endParaRPr lang="tr-TR" sz="2400">
              <a:latin typeface="Times New Roman" pitchFamily="18" charset="0"/>
            </a:endParaRPr>
          </a:p>
          <a:p>
            <a:pPr lvl="2" algn="just">
              <a:lnSpc>
                <a:spcPct val="259000"/>
              </a:lnSpc>
              <a:spcBef>
                <a:spcPts val="25"/>
              </a:spcBef>
            </a:pPr>
            <a:r>
              <a:rPr lang="tr-TR" sz="2400" b="1">
                <a:solidFill>
                  <a:srgbClr val="000000"/>
                </a:solidFill>
                <a:latin typeface="Times New Roman" pitchFamily="18" charset="0"/>
              </a:rPr>
              <a:t>6.</a:t>
            </a:r>
            <a:r>
              <a:rPr lang="tr-TR" sz="2400">
                <a:solidFill>
                  <a:srgbClr val="000000"/>
                </a:solidFill>
                <a:latin typeface="Times New Roman" pitchFamily="18" charset="0"/>
              </a:rPr>
              <a:t>Yağ asidi sentetaz kompleksinin uzatma reaksiyonu 16 karbonlu palmitat oluşumuna kadar devam eder ve durur. Bundan sonraki uzamalar ve çift bağların oluşumu başka enzim sistemleri tarafından katalizlenir.</a:t>
            </a:r>
            <a:endParaRPr lang="tr-TR" sz="2400">
              <a:latin typeface="Times New Roman" pitchFamily="18" charset="0"/>
            </a:endParaRPr>
          </a:p>
          <a:p>
            <a:pPr>
              <a:lnSpc>
                <a:spcPct val="209000"/>
              </a:lnSpc>
              <a:spcBef>
                <a:spcPct val="50000"/>
              </a:spcBef>
            </a:pPr>
            <a:endParaRPr lang="tr-TR" sz="2400">
              <a:latin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 Box 2"/>
          <p:cNvSpPr txBox="1">
            <a:spLocks noChangeArrowheads="1"/>
          </p:cNvSpPr>
          <p:nvPr/>
        </p:nvSpPr>
        <p:spPr bwMode="auto">
          <a:xfrm>
            <a:off x="457200" y="2286000"/>
            <a:ext cx="8153400" cy="1189038"/>
          </a:xfrm>
          <a:prstGeom prst="rect">
            <a:avLst/>
          </a:prstGeom>
          <a:noFill/>
          <a:ln w="9525">
            <a:noFill/>
            <a:miter lim="800000"/>
            <a:headEnd/>
            <a:tailEnd/>
          </a:ln>
          <a:effectLst/>
        </p:spPr>
        <p:txBody>
          <a:bodyPr>
            <a:spAutoFit/>
          </a:bodyPr>
          <a:lstStyle/>
          <a:p>
            <a:pPr lvl="2" algn="ctr">
              <a:spcBef>
                <a:spcPts val="1863"/>
              </a:spcBef>
            </a:pPr>
            <a:r>
              <a:rPr lang="tr-TR" b="1">
                <a:solidFill>
                  <a:srgbClr val="000000"/>
                </a:solidFill>
                <a:latin typeface="Times New Roman" pitchFamily="18" charset="0"/>
              </a:rPr>
              <a:t>Doymuş Yağ Asitlerinin Sentezi</a:t>
            </a:r>
            <a:endParaRPr lang="tr-TR">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4" name="Text Box 1028"/>
          <p:cNvSpPr txBox="1">
            <a:spLocks noChangeArrowheads="1"/>
          </p:cNvSpPr>
          <p:nvPr/>
        </p:nvSpPr>
        <p:spPr bwMode="auto">
          <a:xfrm>
            <a:off x="827088" y="981075"/>
            <a:ext cx="7561262" cy="5203825"/>
          </a:xfrm>
          <a:prstGeom prst="rect">
            <a:avLst/>
          </a:prstGeom>
          <a:noFill/>
          <a:ln w="9525">
            <a:noFill/>
            <a:miter lim="800000"/>
            <a:headEnd/>
            <a:tailEnd/>
          </a:ln>
          <a:effectLst/>
        </p:spPr>
        <p:txBody>
          <a:bodyPr>
            <a:spAutoFit/>
          </a:bodyPr>
          <a:lstStyle/>
          <a:p>
            <a:pPr algn="just">
              <a:lnSpc>
                <a:spcPct val="230000"/>
              </a:lnSpc>
            </a:pPr>
            <a:r>
              <a:rPr lang="tr-TR" sz="2400">
                <a:solidFill>
                  <a:srgbClr val="000000"/>
                </a:solidFill>
                <a:latin typeface="Times New Roman" pitchFamily="18" charset="0"/>
              </a:rPr>
              <a:t>Asetil ve oktanoil CoA' 1ar, daha sonra, mitokondriye aktarılarak metabolize olurlar. </a:t>
            </a:r>
            <a:r>
              <a:rPr lang="tr-TR" sz="2400" b="1">
                <a:solidFill>
                  <a:srgbClr val="000000"/>
                </a:solidFill>
                <a:latin typeface="Times New Roman" pitchFamily="18" charset="0"/>
              </a:rPr>
              <a:t>Zellweger sendromu </a:t>
            </a:r>
            <a:r>
              <a:rPr lang="tr-TR" sz="2400">
                <a:solidFill>
                  <a:srgbClr val="000000"/>
                </a:solidFill>
                <a:latin typeface="Times New Roman" pitchFamily="18" charset="0"/>
              </a:rPr>
              <a:t>gibi peroksizomların gelişmediği durumlarda, yukarıda özellikleri verilen yağ asitlerinin karaciğer ve sinir hücrelerinde birikerek ölüme yol açtığı ortaya konulmuştur.</a:t>
            </a:r>
            <a:endParaRPr lang="tr-TR" sz="2400">
              <a:latin typeface="Times New Roman" pitchFamily="18" charset="0"/>
            </a:endParaRPr>
          </a:p>
          <a:p>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 Box 2"/>
          <p:cNvSpPr txBox="1">
            <a:spLocks noChangeArrowheads="1"/>
          </p:cNvSpPr>
          <p:nvPr/>
        </p:nvSpPr>
        <p:spPr bwMode="auto">
          <a:xfrm>
            <a:off x="0" y="908050"/>
            <a:ext cx="8388350" cy="5799138"/>
          </a:xfrm>
          <a:prstGeom prst="rect">
            <a:avLst/>
          </a:prstGeom>
          <a:noFill/>
          <a:ln w="9525">
            <a:noFill/>
            <a:miter lim="800000"/>
            <a:headEnd/>
            <a:tailEnd/>
          </a:ln>
          <a:effectLst/>
        </p:spPr>
        <p:txBody>
          <a:bodyPr>
            <a:spAutoFit/>
          </a:bodyPr>
          <a:lstStyle/>
          <a:p>
            <a:pPr lvl="2" algn="just">
              <a:lnSpc>
                <a:spcPct val="189000"/>
              </a:lnSpc>
              <a:spcBef>
                <a:spcPts val="1650"/>
              </a:spcBef>
            </a:pPr>
            <a:r>
              <a:rPr lang="tr-TR" sz="2400">
                <a:solidFill>
                  <a:srgbClr val="000000"/>
                </a:solidFill>
                <a:latin typeface="Times New Roman" pitchFamily="18" charset="0"/>
              </a:rPr>
              <a:t>Yağ asitlerinin biyosentezinin aydınlatılması, Salih Wakil'in bikarbonatın kullanılma mekanizmasını ortaya koymasından sonra mümkün olmuştur. Gerçekten, yağ asitlerinin biyosentezi asetil CoA'nın malonil CoA'ya karboksilasyonu ile başlar. Prostetik grup olarak biyotin ihtiva eden </a:t>
            </a:r>
            <a:r>
              <a:rPr lang="tr-TR" sz="2400" b="1">
                <a:solidFill>
                  <a:srgbClr val="000000"/>
                </a:solidFill>
                <a:latin typeface="Times New Roman" pitchFamily="18" charset="0"/>
              </a:rPr>
              <a:t>asetil CoA karboksilaz </a:t>
            </a:r>
            <a:r>
              <a:rPr lang="tr-TR" sz="2400">
                <a:solidFill>
                  <a:srgbClr val="000000"/>
                </a:solidFill>
                <a:latin typeface="Times New Roman" pitchFamily="18" charset="0"/>
              </a:rPr>
              <a:t>enzimi tarafından katalizlenen bu</a:t>
            </a:r>
            <a:r>
              <a:rPr lang="tr-TR" sz="2400" baseline="-25000">
                <a:solidFill>
                  <a:srgbClr val="000000"/>
                </a:solidFill>
                <a:latin typeface="Times New Roman" pitchFamily="18" charset="0"/>
              </a:rPr>
              <a:t>:</a:t>
            </a:r>
            <a:r>
              <a:rPr lang="tr-TR" sz="2400">
                <a:solidFill>
                  <a:srgbClr val="000000"/>
                </a:solidFill>
                <a:latin typeface="Times New Roman" pitchFamily="18" charset="0"/>
              </a:rPr>
              <a:t> reaksiyon dönüşümsüzdür.</a:t>
            </a:r>
            <a:endParaRPr lang="tr-TR" sz="2400">
              <a:latin typeface="Times New Roman" pitchFamily="18" charset="0"/>
            </a:endParaRPr>
          </a:p>
          <a:p>
            <a:pPr>
              <a:lnSpc>
                <a:spcPct val="189000"/>
              </a:lnSpc>
              <a:spcBef>
                <a:spcPct val="50000"/>
              </a:spcBef>
            </a:pPr>
            <a:endParaRPr lang="tr-TR" sz="2400">
              <a:latin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 Box 2"/>
          <p:cNvSpPr txBox="1">
            <a:spLocks noChangeArrowheads="1"/>
          </p:cNvSpPr>
          <p:nvPr/>
        </p:nvSpPr>
        <p:spPr bwMode="auto">
          <a:xfrm>
            <a:off x="381000" y="685800"/>
            <a:ext cx="8077200" cy="5295900"/>
          </a:xfrm>
          <a:prstGeom prst="rect">
            <a:avLst/>
          </a:prstGeom>
          <a:noFill/>
          <a:ln w="9525">
            <a:noFill/>
            <a:miter lim="800000"/>
            <a:headEnd/>
            <a:tailEnd/>
          </a:ln>
          <a:effectLst/>
        </p:spPr>
        <p:txBody>
          <a:bodyPr>
            <a:spAutoFit/>
          </a:bodyPr>
          <a:lstStyle/>
          <a:p>
            <a:pPr lvl="2" algn="just">
              <a:lnSpc>
                <a:spcPct val="182000"/>
              </a:lnSpc>
              <a:spcBef>
                <a:spcPts val="675"/>
              </a:spcBef>
            </a:pPr>
            <a:r>
              <a:rPr lang="tr-TR" sz="2400">
                <a:solidFill>
                  <a:srgbClr val="000000"/>
                </a:solidFill>
                <a:latin typeface="Times New Roman" pitchFamily="18" charset="0"/>
              </a:rPr>
              <a:t>Biyotinin karboksil grubu, aynen piruvat karboksilaz enziminde olduğu gibi, lisin rezidüsünün </a:t>
            </a:r>
            <a:r>
              <a:rPr lang="el-GR" sz="2400">
                <a:solidFill>
                  <a:srgbClr val="000000"/>
                </a:solidFill>
                <a:latin typeface="Times New Roman" pitchFamily="18" charset="0"/>
                <a:cs typeface="Times New Roman" pitchFamily="18" charset="0"/>
              </a:rPr>
              <a:t>ε</a:t>
            </a:r>
            <a:r>
              <a:rPr lang="tr-TR" sz="2400">
                <a:solidFill>
                  <a:srgbClr val="000000"/>
                </a:solidFill>
                <a:latin typeface="Times New Roman" pitchFamily="18" charset="0"/>
              </a:rPr>
              <a:t>-amino grubuna kovalent bağlıdır. İki enzim arasındaki bir başka benzerlik de, asetil CoA'nın iki basamakta karboksillenmesidir. Önce, bir ATP harcanarak karboksibiyotin oluşmakta, sonra da C0</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malonil CoA teşkil etmek üzere asetil CoA'ya aktarılmaktadır.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666" name="Object 2"/>
          <p:cNvGraphicFramePr>
            <a:graphicFrameLocks noChangeAspect="1"/>
          </p:cNvGraphicFramePr>
          <p:nvPr/>
        </p:nvGraphicFramePr>
        <p:xfrm>
          <a:off x="990600" y="990600"/>
          <a:ext cx="6977063" cy="2360613"/>
        </p:xfrm>
        <a:graphic>
          <a:graphicData uri="http://schemas.openxmlformats.org/presentationml/2006/ole">
            <p:oleObj spid="_x0000_s1026" name="Belge" r:id="rId3" imgW="6978600" imgH="2362320" progId="Word.Document.8">
              <p:embed/>
            </p:oleObj>
          </a:graphicData>
        </a:graphic>
      </p:graphicFrame>
      <p:sp>
        <p:nvSpPr>
          <p:cNvPr id="113668" name="Text Box 4"/>
          <p:cNvSpPr txBox="1">
            <a:spLocks noChangeArrowheads="1"/>
          </p:cNvSpPr>
          <p:nvPr/>
        </p:nvSpPr>
        <p:spPr bwMode="auto">
          <a:xfrm>
            <a:off x="609600" y="2895600"/>
            <a:ext cx="8382000" cy="457200"/>
          </a:xfrm>
          <a:prstGeom prst="rect">
            <a:avLst/>
          </a:prstGeom>
          <a:noFill/>
          <a:ln w="9525">
            <a:noFill/>
            <a:miter lim="800000"/>
            <a:headEnd/>
            <a:tailEnd/>
          </a:ln>
          <a:effectLst/>
        </p:spPr>
        <p:txBody>
          <a:bodyPr>
            <a:spAutoFit/>
          </a:bodyPr>
          <a:lstStyle/>
          <a:p>
            <a:pPr>
              <a:spcBef>
                <a:spcPct val="50000"/>
              </a:spcBef>
            </a:pPr>
            <a:r>
              <a:rPr lang="tr-TR" sz="2400">
                <a:latin typeface="Times New Roman" pitchFamily="18" charset="0"/>
              </a:rPr>
              <a:t>CO</a:t>
            </a:r>
            <a:r>
              <a:rPr lang="tr-TR" sz="2400" baseline="-25000">
                <a:latin typeface="Times New Roman" pitchFamily="18" charset="0"/>
              </a:rPr>
              <a:t>2</a:t>
            </a:r>
            <a:r>
              <a:rPr lang="tr-TR" sz="2400">
                <a:latin typeface="Times New Roman" pitchFamily="18" charset="0"/>
              </a:rPr>
              <a:t>~Biyotin-enzim+Asetil CoA       Malonil CoA+Biyotin-enzim</a:t>
            </a:r>
          </a:p>
        </p:txBody>
      </p:sp>
      <p:sp>
        <p:nvSpPr>
          <p:cNvPr id="113669" name="Line 5"/>
          <p:cNvSpPr>
            <a:spLocks noChangeShapeType="1"/>
          </p:cNvSpPr>
          <p:nvPr/>
        </p:nvSpPr>
        <p:spPr bwMode="auto">
          <a:xfrm>
            <a:off x="4724400" y="3200400"/>
            <a:ext cx="457200" cy="0"/>
          </a:xfrm>
          <a:prstGeom prst="line">
            <a:avLst/>
          </a:prstGeom>
          <a:noFill/>
          <a:ln w="9525">
            <a:solidFill>
              <a:schemeClr val="tx1"/>
            </a:solidFill>
            <a:round/>
            <a:headEnd/>
            <a:tailEnd type="triangle" w="med" len="med"/>
          </a:ln>
          <a:effectLst/>
        </p:spPr>
        <p:txBody>
          <a:bodyPr wrap="none" anchor="ctr"/>
          <a:lstStyle/>
          <a:p>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ext Box 2"/>
          <p:cNvSpPr txBox="1">
            <a:spLocks noChangeArrowheads="1"/>
          </p:cNvSpPr>
          <p:nvPr/>
        </p:nvSpPr>
        <p:spPr bwMode="auto">
          <a:xfrm>
            <a:off x="685800" y="609600"/>
            <a:ext cx="7631113" cy="6161088"/>
          </a:xfrm>
          <a:prstGeom prst="rect">
            <a:avLst/>
          </a:prstGeom>
          <a:noFill/>
          <a:ln w="9525">
            <a:noFill/>
            <a:miter lim="800000"/>
            <a:headEnd/>
            <a:tailEnd/>
          </a:ln>
          <a:effectLst/>
        </p:spPr>
        <p:txBody>
          <a:bodyPr>
            <a:spAutoFit/>
          </a:bodyPr>
          <a:lstStyle/>
          <a:p>
            <a:pPr algn="just">
              <a:lnSpc>
                <a:spcPct val="179000"/>
              </a:lnSpc>
              <a:spcBef>
                <a:spcPts val="1938"/>
              </a:spcBef>
            </a:pPr>
            <a:r>
              <a:rPr lang="tr-TR" sz="2400">
                <a:solidFill>
                  <a:srgbClr val="000000"/>
                </a:solidFill>
                <a:latin typeface="Times New Roman" pitchFamily="18" charset="0"/>
              </a:rPr>
              <a:t>Substratların bu enzime bağlanmaları ve ürünlerin salıverilmeleri spesifik bir sıra takip etmektedir. Burada, asetii CoA karboksilaz enzimi, bütün substratlar bağlanmadan önce bir veya daha fazla ürünün salıverildiği </a:t>
            </a:r>
            <a:r>
              <a:rPr lang="tr-TR" sz="2400" b="1">
                <a:solidFill>
                  <a:srgbClr val="000000"/>
                </a:solidFill>
                <a:latin typeface="Times New Roman" pitchFamily="18" charset="0"/>
              </a:rPr>
              <a:t>ping-pong reaksiyon mekanizmasına </a:t>
            </a:r>
            <a:r>
              <a:rPr lang="tr-TR" sz="2400">
                <a:solidFill>
                  <a:srgbClr val="000000"/>
                </a:solidFill>
                <a:latin typeface="Times New Roman" pitchFamily="18" charset="0"/>
              </a:rPr>
              <a:t>iyi bir örnek olmaktadır. Sitrat bu enzimin bir allosterik aktivatörü iken, son ürün palmitoil CoA da yağ asit sentezinin bu ilk dönüşümsüz reaksiyonunu inhibe etmektedir.</a:t>
            </a:r>
            <a:endParaRPr lang="tr-TR" sz="2400">
              <a:latin typeface="Times New Roman" pitchFamily="18" charset="0"/>
            </a:endParaRPr>
          </a:p>
          <a:p>
            <a:pPr>
              <a:lnSpc>
                <a:spcPct val="179000"/>
              </a:lnSpc>
              <a:spcBef>
                <a:spcPct val="50000"/>
              </a:spcBef>
            </a:pPr>
            <a:endParaRPr lang="tr-TR" sz="2400">
              <a:latin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 Box 2"/>
          <p:cNvSpPr txBox="1">
            <a:spLocks noChangeArrowheads="1"/>
          </p:cNvSpPr>
          <p:nvPr/>
        </p:nvSpPr>
        <p:spPr bwMode="auto">
          <a:xfrm>
            <a:off x="900113" y="908050"/>
            <a:ext cx="7240587" cy="5580063"/>
          </a:xfrm>
          <a:prstGeom prst="rect">
            <a:avLst/>
          </a:prstGeom>
          <a:noFill/>
          <a:ln w="9525">
            <a:noFill/>
            <a:miter lim="800000"/>
            <a:headEnd/>
            <a:tailEnd/>
          </a:ln>
          <a:effectLst/>
        </p:spPr>
        <p:txBody>
          <a:bodyPr>
            <a:spAutoFit/>
          </a:bodyPr>
          <a:lstStyle/>
          <a:p>
            <a:pPr algn="just">
              <a:lnSpc>
                <a:spcPct val="169000"/>
              </a:lnSpc>
              <a:spcBef>
                <a:spcPts val="25"/>
              </a:spcBef>
            </a:pPr>
            <a:r>
              <a:rPr lang="tr-TR" sz="2400">
                <a:solidFill>
                  <a:srgbClr val="000000"/>
                </a:solidFill>
                <a:latin typeface="Times New Roman" pitchFamily="18" charset="0"/>
              </a:rPr>
              <a:t>P.Roy Vagelos yağ asidi sentezi ara bileşiklerinin bir açil taşıyıcı proteine (ACP) bağlı olduğunu ortaya koymuştur. Bu protein de aynen CoA gibi bir fosfopantetein grubu ihtiva etmekte ve ara bileşikler bu grubun sülfidril grubuna bağlanmaktadır. ACP'de adı geçen grup bir serin rezidüsüne kovalent takılmıştır. 77 amino asitten ibaret olan açil taşıyıcı protein bir makro CoA' yı andırmaktadır.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ext Box 2"/>
          <p:cNvSpPr txBox="1">
            <a:spLocks noChangeArrowheads="1"/>
          </p:cNvSpPr>
          <p:nvPr/>
        </p:nvSpPr>
        <p:spPr bwMode="auto">
          <a:xfrm>
            <a:off x="755650" y="836613"/>
            <a:ext cx="7561263" cy="4168775"/>
          </a:xfrm>
          <a:prstGeom prst="rect">
            <a:avLst/>
          </a:prstGeom>
          <a:noFill/>
          <a:ln w="9525">
            <a:noFill/>
            <a:miter lim="800000"/>
            <a:headEnd/>
            <a:tailEnd/>
          </a:ln>
          <a:effectLst/>
        </p:spPr>
        <p:txBody>
          <a:bodyPr>
            <a:spAutoFit/>
          </a:bodyPr>
          <a:lstStyle/>
          <a:p>
            <a:pPr algn="just">
              <a:lnSpc>
                <a:spcPct val="279000"/>
              </a:lnSpc>
              <a:spcBef>
                <a:spcPts val="3375"/>
              </a:spcBef>
            </a:pPr>
            <a:r>
              <a:rPr lang="tr-TR" sz="2400">
                <a:solidFill>
                  <a:srgbClr val="000000"/>
                </a:solidFill>
                <a:latin typeface="Times New Roman" pitchFamily="18" charset="0"/>
              </a:rPr>
              <a:t>Doymuş uzun zincirli yağ asitlerini asetil CoA, malonil CoA ve NADPH'dan sentezleyen enzim sistemi </a:t>
            </a:r>
            <a:r>
              <a:rPr lang="tr-TR" sz="2400" b="1">
                <a:solidFill>
                  <a:srgbClr val="000000"/>
                </a:solidFill>
                <a:latin typeface="Times New Roman" pitchFamily="18" charset="0"/>
              </a:rPr>
              <a:t>yağ asidi sentetaz enzim kompleksidir.   </a:t>
            </a:r>
            <a:r>
              <a:rPr lang="tr-TR" sz="2400">
                <a:solidFill>
                  <a:srgbClr val="000000"/>
                </a:solidFill>
                <a:latin typeface="Times New Roman" pitchFamily="18" charset="0"/>
              </a:rPr>
              <a:t>Bakteri  yağ  asidi   sentetazları  hücre  parçalandığı  zaman ayrışmaktadır. </a:t>
            </a:r>
            <a:endParaRPr lang="tr-TR" sz="2400">
              <a:latin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Text Box 2"/>
          <p:cNvSpPr txBox="1">
            <a:spLocks noChangeArrowheads="1"/>
          </p:cNvSpPr>
          <p:nvPr/>
        </p:nvSpPr>
        <p:spPr bwMode="auto">
          <a:xfrm>
            <a:off x="685800" y="838200"/>
            <a:ext cx="7620000" cy="5187950"/>
          </a:xfrm>
          <a:prstGeom prst="rect">
            <a:avLst/>
          </a:prstGeom>
          <a:noFill/>
          <a:ln w="9525">
            <a:noFill/>
            <a:miter lim="800000"/>
            <a:headEnd/>
            <a:tailEnd/>
          </a:ln>
          <a:effectLst/>
        </p:spPr>
        <p:txBody>
          <a:bodyPr>
            <a:spAutoFit/>
          </a:bodyPr>
          <a:lstStyle/>
          <a:p>
            <a:pPr algn="just">
              <a:lnSpc>
                <a:spcPct val="249000"/>
              </a:lnSpc>
              <a:spcBef>
                <a:spcPts val="3375"/>
              </a:spcBef>
            </a:pPr>
            <a:r>
              <a:rPr lang="tr-TR" sz="2400">
                <a:solidFill>
                  <a:srgbClr val="000000"/>
                </a:solidFill>
                <a:latin typeface="Times New Roman" pitchFamily="18" charset="0"/>
              </a:rPr>
              <a:t>Bu ayrışan enzimlerin tek tek izole edilmesi, yağ asidi sentezi basamaklarının aydınlatılmasında çok faydalı olmuştur. Gerçekten yüksek organizmalarda yağ asidi sentezine yol açan reaksiyonlar bakterilerinkiyle çok büyük benzerlik arz etmektedir.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 Box 2"/>
          <p:cNvSpPr txBox="1">
            <a:spLocks noChangeArrowheads="1"/>
          </p:cNvSpPr>
          <p:nvPr/>
        </p:nvSpPr>
        <p:spPr bwMode="auto">
          <a:xfrm>
            <a:off x="838200" y="1052513"/>
            <a:ext cx="7621588" cy="4437062"/>
          </a:xfrm>
          <a:prstGeom prst="rect">
            <a:avLst/>
          </a:prstGeom>
          <a:noFill/>
          <a:ln w="9525">
            <a:noFill/>
            <a:miter lim="800000"/>
            <a:headEnd/>
            <a:tailEnd/>
          </a:ln>
          <a:effectLst/>
        </p:spPr>
        <p:txBody>
          <a:bodyPr>
            <a:spAutoFit/>
          </a:bodyPr>
          <a:lstStyle/>
          <a:p>
            <a:pPr algn="just">
              <a:lnSpc>
                <a:spcPct val="170000"/>
              </a:lnSpc>
              <a:spcBef>
                <a:spcPct val="50000"/>
              </a:spcBef>
            </a:pPr>
            <a:r>
              <a:rPr lang="tr-TR" sz="2400">
                <a:solidFill>
                  <a:srgbClr val="000000"/>
                </a:solidFill>
                <a:latin typeface="Times New Roman" pitchFamily="18" charset="0"/>
              </a:rPr>
              <a:t>Bakterilerin aksine ökaryotik yağ asidi sentetazlan enzimleri birbirine kovalet bağlı multienzim kompleksi halindedir. Mesela maya enzim kompleksi 2300 kdal molekül ağırlığında, elektron mikroskobunda 250 A° boyunda ve 210 A° eninde elips şekline sahip yapılar halinde görülen</a:t>
            </a:r>
            <a:br>
              <a:rPr lang="tr-TR" sz="2400">
                <a:solidFill>
                  <a:srgbClr val="000000"/>
                </a:solidFill>
                <a:latin typeface="Times New Roman" pitchFamily="18" charset="0"/>
              </a:rPr>
            </a:br>
            <a:r>
              <a:rPr lang="tr-TR" sz="2400">
                <a:solidFill>
                  <a:srgbClr val="000000"/>
                </a:solidFill>
                <a:latin typeface="Times New Roman" pitchFamily="18" charset="0"/>
              </a:rPr>
              <a:t>ve her biri tek gen tarafından şifrelenen iki çeşit polipeptid zincirinden ibarettir.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 Box 2"/>
          <p:cNvSpPr txBox="1">
            <a:spLocks noChangeArrowheads="1"/>
          </p:cNvSpPr>
          <p:nvPr/>
        </p:nvSpPr>
        <p:spPr bwMode="auto">
          <a:xfrm>
            <a:off x="914400" y="838200"/>
            <a:ext cx="7391400" cy="4606925"/>
          </a:xfrm>
          <a:prstGeom prst="rect">
            <a:avLst/>
          </a:prstGeom>
          <a:noFill/>
          <a:ln w="9525">
            <a:noFill/>
            <a:miter lim="800000"/>
            <a:headEnd/>
            <a:tailEnd/>
          </a:ln>
          <a:effectLst/>
        </p:spPr>
        <p:txBody>
          <a:bodyPr>
            <a:spAutoFit/>
          </a:bodyPr>
          <a:lstStyle/>
          <a:p>
            <a:pPr algn="just">
              <a:lnSpc>
                <a:spcPct val="309000"/>
              </a:lnSpc>
            </a:pPr>
            <a:r>
              <a:rPr lang="tr-TR" sz="2400">
                <a:solidFill>
                  <a:srgbClr val="000000"/>
                </a:solidFill>
                <a:latin typeface="Times New Roman" pitchFamily="18" charset="0"/>
              </a:rPr>
              <a:t>Memeli yağ asidi sentetazı ise, tıpkı maya hücreleri gibi, her biri 260 kdal molekül ağırlığında olan iki alt biriminden ibarettir. Her zincir birbirine peptid zinciriyle bağlı 3 'domain'den ibarettir.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40" name="Text Box 4"/>
          <p:cNvSpPr txBox="1">
            <a:spLocks noChangeArrowheads="1"/>
          </p:cNvSpPr>
          <p:nvPr/>
        </p:nvSpPr>
        <p:spPr bwMode="auto">
          <a:xfrm>
            <a:off x="468313" y="620713"/>
            <a:ext cx="7920037" cy="5788025"/>
          </a:xfrm>
          <a:prstGeom prst="rect">
            <a:avLst/>
          </a:prstGeom>
          <a:noFill/>
          <a:ln w="9525">
            <a:noFill/>
            <a:miter lim="800000"/>
            <a:headEnd/>
            <a:tailEnd/>
          </a:ln>
          <a:effectLst/>
        </p:spPr>
        <p:txBody>
          <a:bodyPr>
            <a:spAutoFit/>
          </a:bodyPr>
          <a:lstStyle/>
          <a:p>
            <a:pPr algn="just">
              <a:lnSpc>
                <a:spcPct val="170000"/>
              </a:lnSpc>
            </a:pPr>
            <a:r>
              <a:rPr lang="en-US" sz="2400">
                <a:solidFill>
                  <a:srgbClr val="000000"/>
                </a:solidFill>
                <a:latin typeface="Times New Roman" pitchFamily="18" charset="0"/>
              </a:rPr>
              <a:t>I. </a:t>
            </a:r>
            <a:r>
              <a:rPr lang="tr-TR" sz="2400" b="1">
                <a:solidFill>
                  <a:srgbClr val="000000"/>
                </a:solidFill>
                <a:latin typeface="Times New Roman" pitchFamily="18" charset="0"/>
              </a:rPr>
              <a:t>domain, </a:t>
            </a:r>
            <a:r>
              <a:rPr lang="tr-TR" sz="2400">
                <a:solidFill>
                  <a:srgbClr val="000000"/>
                </a:solidFill>
                <a:latin typeface="Times New Roman" pitchFamily="18" charset="0"/>
              </a:rPr>
              <a:t>substratın giriş ve kondansasyon (birleşme) birimidir ve </a:t>
            </a:r>
            <a:r>
              <a:rPr lang="tr-TR" sz="2400" b="1">
                <a:solidFill>
                  <a:srgbClr val="000000"/>
                </a:solidFill>
                <a:latin typeface="Times New Roman" pitchFamily="18" charset="0"/>
              </a:rPr>
              <a:t>asetiltransferaz (AT), maloniltransferaz (MT) ve 3-ketoacil</a:t>
            </a:r>
            <a:r>
              <a:rPr lang="tr-TR" sz="2400">
                <a:solidFill>
                  <a:srgbClr val="000000"/>
                </a:solidFill>
                <a:latin typeface="Times New Roman" pitchFamily="18" charset="0"/>
              </a:rPr>
              <a:t>sentaz (CE) (birleştirici-condensing enzim) enzimlerinden, </a:t>
            </a:r>
            <a:r>
              <a:rPr lang="en-US" sz="2400" b="1">
                <a:solidFill>
                  <a:srgbClr val="000000"/>
                </a:solidFill>
                <a:latin typeface="Times New Roman" pitchFamily="18" charset="0"/>
              </a:rPr>
              <a:t>II. </a:t>
            </a:r>
            <a:r>
              <a:rPr lang="tr-TR" sz="2400" b="1">
                <a:solidFill>
                  <a:srgbClr val="000000"/>
                </a:solidFill>
                <a:latin typeface="Times New Roman" pitchFamily="18" charset="0"/>
              </a:rPr>
              <a:t>domain, </a:t>
            </a:r>
            <a:r>
              <a:rPr lang="tr-TR" sz="2400">
                <a:solidFill>
                  <a:srgbClr val="000000"/>
                </a:solidFill>
                <a:latin typeface="Times New Roman" pitchFamily="18" charset="0"/>
              </a:rPr>
              <a:t>indirgenmenin birimi olup, </a:t>
            </a:r>
            <a:r>
              <a:rPr lang="tr-TR" sz="2400" b="1">
                <a:solidFill>
                  <a:srgbClr val="000000"/>
                </a:solidFill>
                <a:latin typeface="Times New Roman" pitchFamily="18" charset="0"/>
              </a:rPr>
              <a:t>3-ketoaçil redüktaz (KR), dehidrataz (DH) ve enoil redüktaz (ER) </a:t>
            </a:r>
            <a:r>
              <a:rPr lang="tr-TR" sz="2400">
                <a:solidFill>
                  <a:srgbClr val="000000"/>
                </a:solidFill>
                <a:latin typeface="Times New Roman" pitchFamily="18" charset="0"/>
              </a:rPr>
              <a:t>enzimlerinden ve </a:t>
            </a:r>
            <a:r>
              <a:rPr lang="en-US" sz="2400" b="1">
                <a:solidFill>
                  <a:srgbClr val="000000"/>
                </a:solidFill>
                <a:latin typeface="Times New Roman" pitchFamily="18" charset="0"/>
              </a:rPr>
              <a:t>III. </a:t>
            </a:r>
            <a:r>
              <a:rPr lang="tr-TR" sz="2400" b="1">
                <a:solidFill>
                  <a:srgbClr val="000000"/>
                </a:solidFill>
                <a:latin typeface="Times New Roman" pitchFamily="18" charset="0"/>
              </a:rPr>
              <a:t>domain </a:t>
            </a:r>
            <a:r>
              <a:rPr lang="tr-TR" sz="2400">
                <a:solidFill>
                  <a:srgbClr val="000000"/>
                </a:solidFill>
                <a:latin typeface="Times New Roman" pitchFamily="18" charset="0"/>
              </a:rPr>
              <a:t>ise, sentezlenen palmitatın salıverildiği birim olup </a:t>
            </a:r>
            <a:r>
              <a:rPr lang="tr-TR" sz="2400" b="1">
                <a:solidFill>
                  <a:srgbClr val="000000"/>
                </a:solidFill>
                <a:latin typeface="Times New Roman" pitchFamily="18" charset="0"/>
              </a:rPr>
              <a:t>tiyoesteraz </a:t>
            </a:r>
            <a:r>
              <a:rPr lang="tr-TR" sz="2400">
                <a:solidFill>
                  <a:srgbClr val="000000"/>
                </a:solidFill>
                <a:latin typeface="Times New Roman" pitchFamily="18" charset="0"/>
              </a:rPr>
              <a:t>enziminden  meydana gelmiştir. </a:t>
            </a:r>
          </a:p>
          <a:p>
            <a:pPr algn="just">
              <a:lnSpc>
                <a:spcPct val="150000"/>
              </a:lnSpc>
              <a:spcBef>
                <a:spcPct val="50000"/>
              </a:spcBef>
            </a:pPr>
            <a:endParaRPr lang="tr-TR" sz="240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395288" y="476250"/>
            <a:ext cx="8062912" cy="5741988"/>
          </a:xfrm>
          <a:prstGeom prst="rect">
            <a:avLst/>
          </a:prstGeom>
          <a:noFill/>
          <a:ln w="9525">
            <a:noFill/>
            <a:miter lim="800000"/>
            <a:headEnd/>
            <a:tailEnd/>
          </a:ln>
          <a:effectLst/>
        </p:spPr>
        <p:txBody>
          <a:bodyPr>
            <a:spAutoFit/>
          </a:bodyPr>
          <a:lstStyle/>
          <a:p>
            <a:pPr lvl="2" algn="just">
              <a:lnSpc>
                <a:spcPct val="192000"/>
              </a:lnSpc>
            </a:pPr>
            <a:r>
              <a:rPr lang="tr-TR" sz="2400">
                <a:solidFill>
                  <a:srgbClr val="000000"/>
                </a:solidFill>
                <a:latin typeface="Times New Roman" pitchFamily="18" charset="0"/>
              </a:rPr>
              <a:t>Beyin ve diğer doku mikrozomlarında, fitik asit(klorofil yapısındaki fıtol zincirinden oluşur) gibi dallanmış yağ asitleri </a:t>
            </a:r>
            <a:r>
              <a:rPr lang="el-GR" sz="2400" b="1">
                <a:solidFill>
                  <a:srgbClr val="000000"/>
                </a:solidFill>
                <a:latin typeface="Times New Roman" pitchFamily="18" charset="0"/>
                <a:cs typeface="Times New Roman" pitchFamily="18" charset="0"/>
              </a:rPr>
              <a:t>α</a:t>
            </a:r>
            <a:r>
              <a:rPr lang="tr-TR" sz="2400" b="1">
                <a:solidFill>
                  <a:srgbClr val="000000"/>
                </a:solidFill>
                <a:latin typeface="Times New Roman" pitchFamily="18" charset="0"/>
              </a:rPr>
              <a:t>-oksidasyona </a:t>
            </a:r>
            <a:r>
              <a:rPr lang="tr-TR" sz="2400">
                <a:solidFill>
                  <a:srgbClr val="000000"/>
                </a:solidFill>
                <a:latin typeface="Times New Roman" pitchFamily="18" charset="0"/>
              </a:rPr>
              <a:t>maruz kalmaktadır. Çünkü, bu zincirler izopren türevi olduklarından, </a:t>
            </a:r>
            <a:r>
              <a:rPr lang="el-GR" sz="2400">
                <a:solidFill>
                  <a:srgbClr val="000000"/>
                </a:solidFill>
                <a:latin typeface="Times New Roman" pitchFamily="18" charset="0"/>
                <a:cs typeface="Times New Roman" pitchFamily="18" charset="0"/>
              </a:rPr>
              <a:t>β</a:t>
            </a:r>
            <a:r>
              <a:rPr lang="tr-TR" sz="2400">
                <a:solidFill>
                  <a:srgbClr val="000000"/>
                </a:solidFill>
                <a:latin typeface="Times New Roman" pitchFamily="18" charset="0"/>
              </a:rPr>
              <a:t> karbonlarında bulunan -CH</a:t>
            </a:r>
            <a:r>
              <a:rPr lang="tr-TR" sz="2400" baseline="-25000">
                <a:solidFill>
                  <a:srgbClr val="000000"/>
                </a:solidFill>
                <a:latin typeface="Times New Roman" pitchFamily="18" charset="0"/>
              </a:rPr>
              <a:t>3</a:t>
            </a:r>
            <a:r>
              <a:rPr lang="tr-TR" sz="2400">
                <a:solidFill>
                  <a:srgbClr val="000000"/>
                </a:solidFill>
                <a:latin typeface="Times New Roman" pitchFamily="18" charset="0"/>
              </a:rPr>
              <a:t> grubu yüzünden </a:t>
            </a:r>
            <a:r>
              <a:rPr lang="el-GR" sz="2400">
                <a:solidFill>
                  <a:srgbClr val="000000"/>
                </a:solidFill>
                <a:latin typeface="Times New Roman" pitchFamily="18" charset="0"/>
              </a:rPr>
              <a:t>β</a:t>
            </a:r>
            <a:r>
              <a:rPr lang="tr-TR" sz="2400">
                <a:latin typeface="Times New Roman" pitchFamily="18" charset="0"/>
              </a:rPr>
              <a:t> </a:t>
            </a:r>
            <a:r>
              <a:rPr lang="tr-TR" sz="2400">
                <a:solidFill>
                  <a:srgbClr val="000000"/>
                </a:solidFill>
                <a:latin typeface="Times New Roman" pitchFamily="18" charset="0"/>
              </a:rPr>
              <a:t>-oksidasyonla yıkılamazlar. </a:t>
            </a:r>
            <a:r>
              <a:rPr lang="el-GR" sz="2400">
                <a:solidFill>
                  <a:srgbClr val="000000"/>
                </a:solidFill>
                <a:latin typeface="Times New Roman" pitchFamily="18" charset="0"/>
              </a:rPr>
              <a:t>α</a:t>
            </a:r>
            <a:r>
              <a:rPr lang="tr-TR" sz="2400">
                <a:latin typeface="Times New Roman" pitchFamily="18" charset="0"/>
              </a:rPr>
              <a:t> </a:t>
            </a:r>
            <a:r>
              <a:rPr lang="tr-TR" sz="2400">
                <a:solidFill>
                  <a:srgbClr val="000000"/>
                </a:solidFill>
                <a:latin typeface="Times New Roman" pitchFamily="18" charset="0"/>
              </a:rPr>
              <a:t>-oksidasyonu gerçekleştiremeyen kişilerde </a:t>
            </a:r>
            <a:r>
              <a:rPr lang="tr-TR" sz="2400" b="1">
                <a:solidFill>
                  <a:srgbClr val="000000"/>
                </a:solidFill>
                <a:latin typeface="Times New Roman" pitchFamily="18" charset="0"/>
              </a:rPr>
              <a:t>Refsum hastalığı </a:t>
            </a:r>
            <a:r>
              <a:rPr lang="tr-TR" sz="2400">
                <a:solidFill>
                  <a:srgbClr val="000000"/>
                </a:solidFill>
                <a:latin typeface="Times New Roman" pitchFamily="18" charset="0"/>
              </a:rPr>
              <a:t>görülür.</a:t>
            </a:r>
            <a:endParaRPr lang="tr-TR" sz="2400">
              <a:latin typeface="Times New Roman" pitchFamily="18" charset="0"/>
            </a:endParaRPr>
          </a:p>
          <a:p>
            <a:pPr>
              <a:lnSpc>
                <a:spcPct val="152000"/>
              </a:lnSpc>
              <a:spcBef>
                <a:spcPct val="50000"/>
              </a:spcBef>
            </a:pPr>
            <a:endParaRPr lang="tr-TR" sz="2400">
              <a:latin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ext Box 2"/>
          <p:cNvSpPr txBox="1">
            <a:spLocks noChangeArrowheads="1"/>
          </p:cNvSpPr>
          <p:nvPr/>
        </p:nvSpPr>
        <p:spPr bwMode="auto">
          <a:xfrm>
            <a:off x="609600" y="533400"/>
            <a:ext cx="7702550" cy="5349875"/>
          </a:xfrm>
          <a:prstGeom prst="rect">
            <a:avLst/>
          </a:prstGeom>
          <a:noFill/>
          <a:ln w="9525">
            <a:noFill/>
            <a:miter lim="800000"/>
            <a:headEnd/>
            <a:tailEnd/>
          </a:ln>
          <a:effectLst/>
        </p:spPr>
        <p:txBody>
          <a:bodyPr>
            <a:spAutoFit/>
          </a:bodyPr>
          <a:lstStyle/>
          <a:p>
            <a:pPr algn="just">
              <a:lnSpc>
                <a:spcPct val="240000"/>
              </a:lnSpc>
              <a:spcBef>
                <a:spcPct val="50000"/>
              </a:spcBef>
            </a:pPr>
            <a:r>
              <a:rPr lang="tr-TR" sz="2400">
                <a:solidFill>
                  <a:srgbClr val="000000"/>
                </a:solidFill>
                <a:latin typeface="Times New Roman" pitchFamily="18" charset="0"/>
              </a:rPr>
              <a:t>Yani, bir polipeptid zinciri üzerinde 7 farklı katalitik bölge yer almaktadır. Gerçekten bir çok ökaryotik multienzim kompleksleri, farklı, enzimlerin tek bir polipeptid zincirinde kovalent bağlanmış çok fonksiyonlu proteinlerdir. Bu tarz düzenleme ile, farklı enzimlerin sentez fonksiyonlarının koordineli olarak yerine getirilmesi sağlanmaktadır.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4" name="Text Box 4"/>
          <p:cNvSpPr txBox="1">
            <a:spLocks noChangeArrowheads="1"/>
          </p:cNvSpPr>
          <p:nvPr/>
        </p:nvSpPr>
        <p:spPr bwMode="auto">
          <a:xfrm>
            <a:off x="457200" y="449263"/>
            <a:ext cx="8001000" cy="5532437"/>
          </a:xfrm>
          <a:prstGeom prst="rect">
            <a:avLst/>
          </a:prstGeom>
          <a:noFill/>
          <a:ln w="9525">
            <a:noFill/>
            <a:miter lim="800000"/>
            <a:headEnd/>
            <a:tailEnd/>
          </a:ln>
          <a:effectLst/>
        </p:spPr>
        <p:txBody>
          <a:bodyPr>
            <a:spAutoFit/>
          </a:bodyPr>
          <a:lstStyle/>
          <a:p>
            <a:pPr algn="just">
              <a:lnSpc>
                <a:spcPct val="240000"/>
              </a:lnSpc>
              <a:spcBef>
                <a:spcPct val="50000"/>
              </a:spcBef>
            </a:pPr>
            <a:r>
              <a:rPr lang="tr-TR" sz="2400">
                <a:solidFill>
                  <a:srgbClr val="000000"/>
                </a:solidFill>
                <a:latin typeface="Times New Roman" pitchFamily="18" charset="0"/>
              </a:rPr>
              <a:t>Substratlar difüzyonla zaman kaybetmemekte ve son ürün oluşuncaya kadar ara bileşikler kompleksten ayrılmamaktadır. Açil taşıyıcı protein (ACP) </a:t>
            </a:r>
            <a:r>
              <a:rPr lang="en-US" sz="2400">
                <a:solidFill>
                  <a:srgbClr val="000000"/>
                </a:solidFill>
                <a:latin typeface="Times New Roman" pitchFamily="18" charset="0"/>
              </a:rPr>
              <a:t>II. </a:t>
            </a:r>
            <a:r>
              <a:rPr lang="tr-TR" sz="2400">
                <a:solidFill>
                  <a:srgbClr val="000000"/>
                </a:solidFill>
                <a:latin typeface="Times New Roman" pitchFamily="18" charset="0"/>
              </a:rPr>
              <a:t>domainde yer alırken, malonil CoA'yı sentezleyen asetil CoA karboksiiaz enzimi yağ asidi sentetaz kompleksinden ayrı bir yapıdır. </a:t>
            </a:r>
          </a:p>
          <a:p>
            <a:pPr algn="just">
              <a:lnSpc>
                <a:spcPct val="240000"/>
              </a:lnSpc>
              <a:spcBef>
                <a:spcPct val="50000"/>
              </a:spcBef>
            </a:pPr>
            <a:endParaRPr lang="tr-TR" sz="2400">
              <a:latin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ext Box 2"/>
          <p:cNvSpPr txBox="1">
            <a:spLocks noChangeArrowheads="1"/>
          </p:cNvSpPr>
          <p:nvPr/>
        </p:nvSpPr>
        <p:spPr bwMode="auto">
          <a:xfrm>
            <a:off x="228600" y="533400"/>
            <a:ext cx="8382000" cy="5376863"/>
          </a:xfrm>
          <a:prstGeom prst="rect">
            <a:avLst/>
          </a:prstGeom>
          <a:noFill/>
          <a:ln w="9525">
            <a:noFill/>
            <a:miter lim="800000"/>
            <a:headEnd/>
            <a:tailEnd/>
          </a:ln>
          <a:effectLst/>
        </p:spPr>
        <p:txBody>
          <a:bodyPr>
            <a:spAutoFit/>
          </a:bodyPr>
          <a:lstStyle/>
          <a:p>
            <a:pPr lvl="2" algn="just">
              <a:lnSpc>
                <a:spcPct val="162000"/>
              </a:lnSpc>
              <a:spcBef>
                <a:spcPts val="4600"/>
              </a:spcBef>
            </a:pPr>
            <a:r>
              <a:rPr lang="tr-TR" sz="2400">
                <a:solidFill>
                  <a:srgbClr val="000000"/>
                </a:solidFill>
                <a:latin typeface="Times New Roman" pitchFamily="18" charset="0"/>
              </a:rPr>
              <a:t>Yağ asitleri sentezinin uzama safhası asetil ve malonil gruplarının ACP'ye bağlanmasıyla başlar. Yağ asidi sentetaz iki esensiyal -SH grubuna sahiptir. Bunlardan birisi ACP'deki 4'-fosfopantetein prostetik grubuna (P</a:t>
            </a:r>
            <a:r>
              <a:rPr lang="tr-TR" sz="2400" baseline="-25000">
                <a:solidFill>
                  <a:srgbClr val="000000"/>
                </a:solidFill>
                <a:latin typeface="Times New Roman" pitchFamily="18" charset="0"/>
              </a:rPr>
              <a:t>n</a:t>
            </a:r>
            <a:r>
              <a:rPr lang="tr-TR" sz="2400">
                <a:solidFill>
                  <a:srgbClr val="000000"/>
                </a:solidFill>
                <a:latin typeface="Times New Roman" pitchFamily="18" charset="0"/>
              </a:rPr>
              <a:t>) ait olup, diğeri spesifik domain I'deki 3-ketoaçil sentaz enziminin sistein (Cys) kalıntısıdır. Her ikisi de yağ asidi sentezine katılır. Birinci -SH grubu malonil grubunun, ikinci -SH grubu da asetil grubunun giriş yeridir.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906" name="Object 2"/>
          <p:cNvGraphicFramePr>
            <a:graphicFrameLocks noChangeAspect="1"/>
          </p:cNvGraphicFramePr>
          <p:nvPr/>
        </p:nvGraphicFramePr>
        <p:xfrm>
          <a:off x="3048000" y="2471738"/>
          <a:ext cx="3124200" cy="1866900"/>
        </p:xfrm>
        <a:graphic>
          <a:graphicData uri="http://schemas.openxmlformats.org/presentationml/2006/ole">
            <p:oleObj spid="_x0000_s2050" name="Belge" r:id="rId3" imgW="1676880" imgH="1001520" progId="Word.Document.8">
              <p:embed/>
            </p:oleObj>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ext Box 2"/>
          <p:cNvSpPr txBox="1">
            <a:spLocks noChangeArrowheads="1"/>
          </p:cNvSpPr>
          <p:nvPr/>
        </p:nvSpPr>
        <p:spPr bwMode="auto">
          <a:xfrm>
            <a:off x="395288" y="762000"/>
            <a:ext cx="8208962" cy="6016625"/>
          </a:xfrm>
          <a:prstGeom prst="rect">
            <a:avLst/>
          </a:prstGeom>
          <a:noFill/>
          <a:ln w="9525">
            <a:noFill/>
            <a:miter lim="800000"/>
            <a:headEnd/>
            <a:tailEnd/>
          </a:ln>
          <a:effectLst/>
        </p:spPr>
        <p:txBody>
          <a:bodyPr>
            <a:spAutoFit/>
          </a:bodyPr>
          <a:lstStyle/>
          <a:p>
            <a:pPr lvl="2" algn="just">
              <a:lnSpc>
                <a:spcPct val="222000"/>
              </a:lnSpc>
              <a:spcBef>
                <a:spcPts val="213"/>
              </a:spcBef>
            </a:pPr>
            <a:r>
              <a:rPr lang="tr-TR" sz="2400">
                <a:solidFill>
                  <a:srgbClr val="000000"/>
                </a:solidFill>
                <a:latin typeface="Times New Roman" pitchFamily="18" charset="0"/>
              </a:rPr>
              <a:t>Asetil ve malonil gruplarının ACP'ye bağlanması iki enzimatik reaksiyonla gerçekleşir. Birinci reaksiyonda, asetil transferaz vasıtasıyla asetil CoA'nın asetil grubu (tek karbon sayılı yağ asitlerinde propiyonil CoA'nın propiyonil grubu) yağ asidi sentetazın sistein -SH grubuna transfer edilir:</a:t>
            </a:r>
            <a:endParaRPr lang="tr-TR" sz="2400">
              <a:latin typeface="Times New Roman" pitchFamily="18" charset="0"/>
            </a:endParaRPr>
          </a:p>
          <a:p>
            <a:pPr lvl="2" algn="just">
              <a:lnSpc>
                <a:spcPct val="132000"/>
              </a:lnSpc>
              <a:spcBef>
                <a:spcPts val="213"/>
              </a:spcBef>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ext Box 2"/>
          <p:cNvSpPr txBox="1">
            <a:spLocks noChangeArrowheads="1"/>
          </p:cNvSpPr>
          <p:nvPr/>
        </p:nvSpPr>
        <p:spPr bwMode="auto">
          <a:xfrm>
            <a:off x="395288" y="685800"/>
            <a:ext cx="7848600" cy="5154613"/>
          </a:xfrm>
          <a:prstGeom prst="rect">
            <a:avLst/>
          </a:prstGeom>
          <a:noFill/>
          <a:ln w="9525">
            <a:noFill/>
            <a:miter lim="800000"/>
            <a:headEnd/>
            <a:tailEnd/>
          </a:ln>
          <a:effectLst/>
        </p:spPr>
        <p:txBody>
          <a:bodyPr>
            <a:spAutoFit/>
          </a:bodyPr>
          <a:lstStyle/>
          <a:p>
            <a:pPr lvl="2" algn="just">
              <a:lnSpc>
                <a:spcPct val="309000"/>
              </a:lnSpc>
              <a:spcBef>
                <a:spcPts val="1725"/>
              </a:spcBef>
            </a:pPr>
            <a:r>
              <a:rPr lang="tr-TR" sz="2400">
                <a:solidFill>
                  <a:srgbClr val="000000"/>
                </a:solidFill>
                <a:latin typeface="Times New Roman" pitchFamily="18" charset="0"/>
              </a:rPr>
              <a:t>İkinci reaksiyonda, malonil transferaz vasıtasıyla, malonil CoA'nın malonil grubu ACP'nin fosfopantetein sülfhidril grubuna transfer edilir. Malonil grubu sadece panteteinin -SH grubuna bağlanabilir.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ext Box 2"/>
          <p:cNvSpPr txBox="1">
            <a:spLocks noChangeArrowheads="1"/>
          </p:cNvSpPr>
          <p:nvPr/>
        </p:nvSpPr>
        <p:spPr bwMode="auto">
          <a:xfrm>
            <a:off x="457200" y="1752600"/>
            <a:ext cx="7772400" cy="3368675"/>
          </a:xfrm>
          <a:prstGeom prst="rect">
            <a:avLst/>
          </a:prstGeom>
          <a:noFill/>
          <a:ln w="9525">
            <a:noFill/>
            <a:miter lim="800000"/>
            <a:headEnd/>
            <a:tailEnd/>
          </a:ln>
          <a:effectLst/>
        </p:spPr>
        <p:txBody>
          <a:bodyPr>
            <a:spAutoFit/>
          </a:bodyPr>
          <a:lstStyle/>
          <a:p>
            <a:pPr lvl="2" algn="just">
              <a:lnSpc>
                <a:spcPct val="249000"/>
              </a:lnSpc>
              <a:spcBef>
                <a:spcPts val="1688"/>
              </a:spcBef>
            </a:pPr>
            <a:r>
              <a:rPr lang="tr-TR" sz="2400">
                <a:solidFill>
                  <a:srgbClr val="000000"/>
                </a:solidFill>
                <a:latin typeface="Times New Roman" pitchFamily="18" charset="0"/>
              </a:rPr>
              <a:t>Böylece iki açil grubu yağ asidi sentetaz üzerinde birbirine çok yaklaşmıştır ve zincir uzama prosesi için hazırdırlar.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Text Box 2"/>
          <p:cNvSpPr txBox="1">
            <a:spLocks noChangeArrowheads="1"/>
          </p:cNvSpPr>
          <p:nvPr/>
        </p:nvSpPr>
        <p:spPr bwMode="auto">
          <a:xfrm>
            <a:off x="304800" y="1066800"/>
            <a:ext cx="7772400" cy="5187950"/>
          </a:xfrm>
          <a:prstGeom prst="rect">
            <a:avLst/>
          </a:prstGeom>
          <a:noFill/>
          <a:ln w="9525">
            <a:noFill/>
            <a:miter lim="800000"/>
            <a:headEnd/>
            <a:tailEnd/>
          </a:ln>
          <a:effectLst/>
        </p:spPr>
        <p:txBody>
          <a:bodyPr>
            <a:spAutoFit/>
          </a:bodyPr>
          <a:lstStyle/>
          <a:p>
            <a:pPr lvl="2" algn="just">
              <a:lnSpc>
                <a:spcPct val="249000"/>
              </a:lnSpc>
              <a:spcBef>
                <a:spcPts val="63"/>
              </a:spcBef>
            </a:pPr>
            <a:r>
              <a:rPr lang="tr-TR" sz="2400">
                <a:solidFill>
                  <a:srgbClr val="000000"/>
                </a:solidFill>
                <a:latin typeface="Times New Roman" pitchFamily="18" charset="0"/>
              </a:rPr>
              <a:t>Daha sonra yağ asidi sentetazın -SH gruplarına kovalent bağlanan asetil ve malonil grupları, fosfopanteteinin -SH grubuna asetoasetil grubu oluşturacak şekilde kondanse olurlar. Bu reaksiyon 3-ketoaçil sentaz tarafından katalizlenir: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ext Box 2"/>
          <p:cNvSpPr txBox="1">
            <a:spLocks noChangeArrowheads="1"/>
          </p:cNvSpPr>
          <p:nvPr/>
        </p:nvSpPr>
        <p:spPr bwMode="auto">
          <a:xfrm>
            <a:off x="838200" y="914400"/>
            <a:ext cx="7391400" cy="5008563"/>
          </a:xfrm>
          <a:prstGeom prst="rect">
            <a:avLst/>
          </a:prstGeom>
          <a:noFill/>
          <a:ln w="9525">
            <a:noFill/>
            <a:miter lim="800000"/>
            <a:headEnd/>
            <a:tailEnd/>
          </a:ln>
          <a:effectLst/>
        </p:spPr>
        <p:txBody>
          <a:bodyPr>
            <a:spAutoFit/>
          </a:bodyPr>
          <a:lstStyle/>
          <a:p>
            <a:pPr algn="just">
              <a:lnSpc>
                <a:spcPct val="299000"/>
              </a:lnSpc>
              <a:spcBef>
                <a:spcPts val="1863"/>
              </a:spcBef>
            </a:pPr>
            <a:r>
              <a:rPr lang="tr-TR" sz="2400">
                <a:solidFill>
                  <a:srgbClr val="000000"/>
                </a:solidFill>
                <a:latin typeface="Times New Roman" pitchFamily="18" charset="0"/>
              </a:rPr>
              <a:t>Bu kondansasyon reaksiyonunun sonucu olarak iki ve üçer karbonlu birimlerden dört karbonlu bir birim oluşmaktadır. Acaba niçin bu sentez iki tane iki karbon birimlerinden meydana gelmemektedir?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0" y="685800"/>
            <a:ext cx="8534400" cy="5580063"/>
          </a:xfrm>
          <a:prstGeom prst="rect">
            <a:avLst/>
          </a:prstGeom>
          <a:noFill/>
          <a:ln w="9525">
            <a:noFill/>
            <a:miter lim="800000"/>
            <a:headEnd/>
            <a:tailEnd/>
          </a:ln>
          <a:effectLst/>
        </p:spPr>
        <p:txBody>
          <a:bodyPr>
            <a:spAutoFit/>
          </a:bodyPr>
          <a:lstStyle/>
          <a:p>
            <a:pPr lvl="2" algn="just">
              <a:lnSpc>
                <a:spcPct val="242000"/>
              </a:lnSpc>
            </a:pPr>
            <a:r>
              <a:rPr lang="tr-TR" sz="2400">
                <a:solidFill>
                  <a:srgbClr val="000000"/>
                </a:solidFill>
                <a:latin typeface="Times New Roman" pitchFamily="18" charset="0"/>
              </a:rPr>
              <a:t>Karaciğer mikrozomlarında karşılaşılan bir başka yağ asidi oksidasyonu çeşidi de </a:t>
            </a:r>
            <a:r>
              <a:rPr lang="el-GR" sz="2400" b="1">
                <a:solidFill>
                  <a:srgbClr val="000000"/>
                </a:solidFill>
                <a:latin typeface="Times New Roman" pitchFamily="18" charset="0"/>
                <a:cs typeface="Times New Roman" pitchFamily="18" charset="0"/>
              </a:rPr>
              <a:t>ω</a:t>
            </a:r>
            <a:r>
              <a:rPr lang="tr-TR" sz="2400" b="1">
                <a:solidFill>
                  <a:srgbClr val="000000"/>
                </a:solidFill>
                <a:latin typeface="Times New Roman" pitchFamily="18" charset="0"/>
              </a:rPr>
              <a:t>-oksidasyonu </a:t>
            </a:r>
            <a:r>
              <a:rPr lang="tr-TR" sz="2400">
                <a:solidFill>
                  <a:srgbClr val="000000"/>
                </a:solidFill>
                <a:latin typeface="Times New Roman" pitchFamily="18" charset="0"/>
              </a:rPr>
              <a:t>ile karboksil karbonuna en uzaktaki karbonun yükseltgenmesidir. Burada dikarboksilatlar meydana gelir ve TCA devri ara bileşiklerine çevrilerek metabolize olurlar.</a:t>
            </a:r>
            <a:endParaRPr lang="tr-TR" sz="2400">
              <a:latin typeface="Times New Roman" pitchFamily="18" charset="0"/>
            </a:endParaRPr>
          </a:p>
          <a:p>
            <a:pPr>
              <a:lnSpc>
                <a:spcPct val="242000"/>
              </a:lnSpc>
              <a:spcBef>
                <a:spcPct val="50000"/>
              </a:spcBef>
            </a:pPr>
            <a:endParaRPr lang="tr-TR" sz="2400">
              <a:latin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Text Box 2"/>
          <p:cNvSpPr txBox="1">
            <a:spLocks noChangeArrowheads="1"/>
          </p:cNvSpPr>
          <p:nvPr/>
        </p:nvSpPr>
        <p:spPr bwMode="auto">
          <a:xfrm>
            <a:off x="990600" y="914400"/>
            <a:ext cx="7467600" cy="5729288"/>
          </a:xfrm>
          <a:prstGeom prst="rect">
            <a:avLst/>
          </a:prstGeom>
          <a:noFill/>
          <a:ln w="9525">
            <a:noFill/>
            <a:miter lim="800000"/>
            <a:headEnd/>
            <a:tailEnd/>
          </a:ln>
          <a:effectLst/>
        </p:spPr>
        <p:txBody>
          <a:bodyPr>
            <a:spAutoFit/>
          </a:bodyPr>
          <a:lstStyle/>
          <a:p>
            <a:pPr algn="just">
              <a:lnSpc>
                <a:spcPct val="199000"/>
              </a:lnSpc>
              <a:spcBef>
                <a:spcPts val="1863"/>
              </a:spcBef>
            </a:pPr>
            <a:r>
              <a:rPr lang="tr-TR" sz="2400">
                <a:solidFill>
                  <a:srgbClr val="000000"/>
                </a:solidFill>
                <a:latin typeface="Times New Roman" pitchFamily="18" charset="0"/>
              </a:rPr>
              <a:t>Bunun cevabı asetoasetil-ACP'nin iki asetil grubu bağlanmış E-ACP'den oluşumunun termodinamik yönden mümkün olmamasının altında yatmaktadır. Ancak, asetil ve malonil gruplarının kondansasyonu sırasında dekarboksilasyon sonucu serbest enerjide bir azalma olmaktadır. Aslında, bu reaksiyon doğrudan doğruya olmasa da, dolaylı olarak ATP hidrolizi ile yürümektedir.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 Box 2"/>
          <p:cNvSpPr txBox="1">
            <a:spLocks noChangeArrowheads="1"/>
          </p:cNvSpPr>
          <p:nvPr/>
        </p:nvSpPr>
        <p:spPr bwMode="auto">
          <a:xfrm>
            <a:off x="457200" y="990600"/>
            <a:ext cx="7772400" cy="3730625"/>
          </a:xfrm>
          <a:prstGeom prst="rect">
            <a:avLst/>
          </a:prstGeom>
          <a:noFill/>
          <a:ln w="9525">
            <a:noFill/>
            <a:miter lim="800000"/>
            <a:headEnd/>
            <a:tailEnd/>
          </a:ln>
          <a:effectLst/>
        </p:spPr>
        <p:txBody>
          <a:bodyPr>
            <a:spAutoFit/>
          </a:bodyPr>
          <a:lstStyle/>
          <a:p>
            <a:pPr lvl="2" algn="just">
              <a:lnSpc>
                <a:spcPct val="282000"/>
              </a:lnSpc>
              <a:spcBef>
                <a:spcPts val="2013"/>
              </a:spcBef>
            </a:pPr>
            <a:r>
              <a:rPr lang="tr-TR" sz="2400">
                <a:solidFill>
                  <a:srgbClr val="000000"/>
                </a:solidFill>
                <a:latin typeface="Times New Roman" pitchFamily="18" charset="0"/>
              </a:rPr>
              <a:t>Çünkü asetil CoA'nın enerjice zengin maloniî CoA'ya karboksilasyonunda ATP kullanılmakta ve bu serbest enerji dekarboksilasyonla açığa çıkmaktadır.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ext Box 2"/>
          <p:cNvSpPr txBox="1">
            <a:spLocks noChangeArrowheads="1"/>
          </p:cNvSpPr>
          <p:nvPr/>
        </p:nvSpPr>
        <p:spPr bwMode="auto">
          <a:xfrm>
            <a:off x="533400" y="838200"/>
            <a:ext cx="7620000" cy="4878388"/>
          </a:xfrm>
          <a:prstGeom prst="rect">
            <a:avLst/>
          </a:prstGeom>
          <a:noFill/>
          <a:ln w="9525">
            <a:noFill/>
            <a:miter lim="800000"/>
            <a:headEnd/>
            <a:tailEnd/>
          </a:ln>
          <a:effectLst/>
        </p:spPr>
        <p:txBody>
          <a:bodyPr>
            <a:spAutoFit/>
          </a:bodyPr>
          <a:lstStyle/>
          <a:p>
            <a:pPr lvl="2" algn="just">
              <a:lnSpc>
                <a:spcPct val="232000"/>
              </a:lnSpc>
            </a:pPr>
            <a:r>
              <a:rPr lang="tr-TR" sz="2400">
                <a:solidFill>
                  <a:srgbClr val="000000"/>
                </a:solidFill>
                <a:latin typeface="Times New Roman" pitchFamily="18" charset="0"/>
              </a:rPr>
              <a:t>Yağ asidi sentezinde bundan sonraki üç basamakla C-3'teki keto grubu metilen grubuna indirgenir. Sentezin ilk devrindeki asetoasetil ACP oluşumundan itibaren olan reaksiyonlar Şekil 12.5'de verilmiştir.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 Box 2"/>
          <p:cNvSpPr txBox="1">
            <a:spLocks noChangeArrowheads="1"/>
          </p:cNvSpPr>
          <p:nvPr/>
        </p:nvSpPr>
        <p:spPr bwMode="auto">
          <a:xfrm>
            <a:off x="838200" y="914400"/>
            <a:ext cx="7620000" cy="4505325"/>
          </a:xfrm>
          <a:prstGeom prst="rect">
            <a:avLst/>
          </a:prstGeom>
          <a:noFill/>
          <a:ln w="9525">
            <a:noFill/>
            <a:miter lim="800000"/>
            <a:headEnd/>
            <a:tailEnd/>
          </a:ln>
          <a:effectLst/>
        </p:spPr>
        <p:txBody>
          <a:bodyPr>
            <a:spAutoFit/>
          </a:bodyPr>
          <a:lstStyle/>
          <a:p>
            <a:pPr algn="just">
              <a:lnSpc>
                <a:spcPct val="302000"/>
              </a:lnSpc>
            </a:pPr>
            <a:r>
              <a:rPr lang="tr-TR" sz="2400">
                <a:solidFill>
                  <a:srgbClr val="000000"/>
                </a:solidFill>
                <a:latin typeface="Times New Roman" pitchFamily="18" charset="0"/>
              </a:rPr>
              <a:t>Önce asetoasetil ACP, 3-ketoaçil redüktaz katalizörlüğünde D-3-hidroksibütiril ACP'ye indirgenir. Bu reaksiyonun yıkım safhasındaki oksidasyonun dönüşümü olayından iki farkı vardır. </a:t>
            </a:r>
            <a:endParaRPr lang="tr-TR" sz="2400">
              <a:latin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Text Box 2"/>
          <p:cNvSpPr txBox="1">
            <a:spLocks noChangeArrowheads="1"/>
          </p:cNvSpPr>
          <p:nvPr/>
        </p:nvSpPr>
        <p:spPr bwMode="auto">
          <a:xfrm>
            <a:off x="914400" y="1143000"/>
            <a:ext cx="7239000" cy="4387850"/>
          </a:xfrm>
          <a:prstGeom prst="rect">
            <a:avLst/>
          </a:prstGeom>
          <a:noFill/>
          <a:ln w="9525">
            <a:noFill/>
            <a:miter lim="800000"/>
            <a:headEnd/>
            <a:tailEnd/>
          </a:ln>
          <a:effectLst/>
        </p:spPr>
        <p:txBody>
          <a:bodyPr>
            <a:spAutoFit/>
          </a:bodyPr>
          <a:lstStyle/>
          <a:p>
            <a:pPr algn="just">
              <a:lnSpc>
                <a:spcPct val="342000"/>
              </a:lnSpc>
            </a:pPr>
            <a:r>
              <a:rPr lang="tr-TR" sz="2400">
                <a:solidFill>
                  <a:srgbClr val="000000"/>
                </a:solidFill>
                <a:latin typeface="Times New Roman" pitchFamily="18" charset="0"/>
              </a:rPr>
              <a:t>Birincisi, L-yerine D-izomeri oluşmaktadır; ve ikinci olarak da oksidasyonda NAD</a:t>
            </a:r>
            <a:r>
              <a:rPr lang="tr-TR" sz="2400" baseline="30000">
                <a:solidFill>
                  <a:srgbClr val="000000"/>
                </a:solidFill>
                <a:latin typeface="Times New Roman" pitchFamily="18" charset="0"/>
              </a:rPr>
              <a:t>+</a:t>
            </a:r>
            <a:r>
              <a:rPr lang="tr-TR" sz="2400">
                <a:solidFill>
                  <a:srgbClr val="000000"/>
                </a:solidFill>
                <a:latin typeface="Times New Roman" pitchFamily="18" charset="0"/>
              </a:rPr>
              <a:t> kullanılırken indirgeme NADPH tarafından gerçekleştirilmektedir.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Text Box 2"/>
          <p:cNvSpPr txBox="1">
            <a:spLocks noChangeArrowheads="1"/>
          </p:cNvSpPr>
          <p:nvPr/>
        </p:nvSpPr>
        <p:spPr bwMode="auto">
          <a:xfrm>
            <a:off x="1066800" y="1143000"/>
            <a:ext cx="7467600" cy="5097463"/>
          </a:xfrm>
          <a:prstGeom prst="rect">
            <a:avLst/>
          </a:prstGeom>
          <a:noFill/>
          <a:ln w="9525">
            <a:noFill/>
            <a:miter lim="800000"/>
            <a:headEnd/>
            <a:tailEnd/>
          </a:ln>
          <a:effectLst/>
        </p:spPr>
        <p:txBody>
          <a:bodyPr>
            <a:spAutoFit/>
          </a:bodyPr>
          <a:lstStyle/>
          <a:p>
            <a:pPr>
              <a:lnSpc>
                <a:spcPct val="272000"/>
              </a:lnSpc>
            </a:pPr>
            <a:r>
              <a:rPr lang="tr-TR" sz="2400">
                <a:solidFill>
                  <a:srgbClr val="000000"/>
                </a:solidFill>
                <a:latin typeface="Times New Roman" pitchFamily="18" charset="0"/>
              </a:rPr>
              <a:t>Böylece biyosentez olaylarında NADPH‘ın indirgeyici gücünden faydalanılırken, enerji sağlayan reaksiyonlar sonucunda da NADH'ın oluştuğu genel prensibinin bir örneği burada görülmektedir.</a:t>
            </a:r>
            <a:endParaRPr lang="tr-TR" sz="2400">
              <a:latin typeface="Times New Roman" pitchFamily="18" charset="0"/>
            </a:endParaRPr>
          </a:p>
          <a:p>
            <a:pPr>
              <a:lnSpc>
                <a:spcPct val="232000"/>
              </a:lnSpc>
              <a:spcBef>
                <a:spcPct val="50000"/>
              </a:spcBef>
            </a:pPr>
            <a:endParaRPr lang="tr-TR" sz="2400">
              <a:latin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ext Box 2"/>
          <p:cNvSpPr txBox="1">
            <a:spLocks noChangeArrowheads="1"/>
          </p:cNvSpPr>
          <p:nvPr/>
        </p:nvSpPr>
        <p:spPr bwMode="auto">
          <a:xfrm>
            <a:off x="762000" y="762000"/>
            <a:ext cx="7391400" cy="4213225"/>
          </a:xfrm>
          <a:prstGeom prst="rect">
            <a:avLst/>
          </a:prstGeom>
          <a:noFill/>
          <a:ln w="9525">
            <a:noFill/>
            <a:miter lim="800000"/>
            <a:headEnd/>
            <a:tailEnd/>
          </a:ln>
          <a:effectLst/>
        </p:spPr>
        <p:txBody>
          <a:bodyPr>
            <a:spAutoFit/>
          </a:bodyPr>
          <a:lstStyle/>
          <a:p>
            <a:pPr algn="just">
              <a:lnSpc>
                <a:spcPct val="282000"/>
              </a:lnSpc>
            </a:pPr>
            <a:r>
              <a:rPr lang="tr-TR" sz="2400">
                <a:solidFill>
                  <a:srgbClr val="000000"/>
                </a:solidFill>
                <a:latin typeface="Times New Roman" pitchFamily="18" charset="0"/>
              </a:rPr>
              <a:t>İkinci reaksiyonda dehidrataz beraberliğinde D-3-hidroksibutiril ACP'den bir 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0 çıkartılarak trans-</a:t>
            </a:r>
            <a:r>
              <a:rPr lang="el-GR" sz="2400">
                <a:solidFill>
                  <a:srgbClr val="000000"/>
                </a:solidFill>
                <a:latin typeface="Times New Roman" pitchFamily="18" charset="0"/>
                <a:cs typeface="Times New Roman" pitchFamily="18" charset="0"/>
              </a:rPr>
              <a:t>Δ</a:t>
            </a:r>
            <a:r>
              <a:rPr lang="tr-TR" sz="2400" baseline="30000">
                <a:solidFill>
                  <a:srgbClr val="000000"/>
                </a:solidFill>
                <a:latin typeface="Times New Roman" pitchFamily="18" charset="0"/>
              </a:rPr>
              <a:t>2</a:t>
            </a:r>
            <a:r>
              <a:rPr lang="tr-TR" sz="2400">
                <a:solidFill>
                  <a:srgbClr val="000000"/>
                </a:solidFill>
                <a:latin typeface="Times New Roman" pitchFamily="18" charset="0"/>
              </a:rPr>
              <a:t>-bütenoil-ACP oluşmaktadır. Bu dehidrasyon olayı sonucu oluşan ara bileşik bir trans- </a:t>
            </a:r>
            <a:r>
              <a:rPr lang="el-GR" sz="2400">
                <a:solidFill>
                  <a:srgbClr val="000000"/>
                </a:solidFill>
                <a:latin typeface="Times New Roman" pitchFamily="18" charset="0"/>
              </a:rPr>
              <a:t>Δ</a:t>
            </a:r>
            <a:r>
              <a:rPr lang="tr-TR" sz="2400">
                <a:latin typeface="Times New Roman" pitchFamily="18" charset="0"/>
              </a:rPr>
              <a:t> </a:t>
            </a:r>
            <a:r>
              <a:rPr lang="tr-TR" sz="2400" baseline="30000">
                <a:solidFill>
                  <a:srgbClr val="000000"/>
                </a:solidFill>
                <a:latin typeface="Times New Roman" pitchFamily="18" charset="0"/>
              </a:rPr>
              <a:t>2</a:t>
            </a:r>
            <a:r>
              <a:rPr lang="tr-TR" sz="2400">
                <a:solidFill>
                  <a:srgbClr val="000000"/>
                </a:solidFill>
                <a:latin typeface="Times New Roman" pitchFamily="18" charset="0"/>
              </a:rPr>
              <a:t>-enoil-ACP'dir. </a:t>
            </a:r>
            <a:endParaRPr lang="tr-TR" sz="2400">
              <a:latin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Text Box 2"/>
          <p:cNvSpPr txBox="1">
            <a:spLocks noChangeArrowheads="1"/>
          </p:cNvSpPr>
          <p:nvPr/>
        </p:nvSpPr>
        <p:spPr bwMode="auto">
          <a:xfrm>
            <a:off x="762000" y="1295400"/>
            <a:ext cx="7772400" cy="4760913"/>
          </a:xfrm>
          <a:prstGeom prst="rect">
            <a:avLst/>
          </a:prstGeom>
          <a:noFill/>
          <a:ln w="9525">
            <a:noFill/>
            <a:miter lim="800000"/>
            <a:headEnd/>
            <a:tailEnd/>
          </a:ln>
          <a:effectLst/>
        </p:spPr>
        <p:txBody>
          <a:bodyPr>
            <a:spAutoFit/>
          </a:bodyPr>
          <a:lstStyle/>
          <a:p>
            <a:pPr algn="just">
              <a:lnSpc>
                <a:spcPct val="282000"/>
              </a:lnSpc>
            </a:pPr>
            <a:r>
              <a:rPr lang="tr-TR" sz="2400">
                <a:solidFill>
                  <a:srgbClr val="000000"/>
                </a:solidFill>
                <a:latin typeface="Times New Roman" pitchFamily="18" charset="0"/>
              </a:rPr>
              <a:t>Devir sonunda, trans-</a:t>
            </a:r>
            <a:r>
              <a:rPr lang="el-GR" sz="2400">
                <a:solidFill>
                  <a:srgbClr val="000000"/>
                </a:solidFill>
                <a:latin typeface="Times New Roman" pitchFamily="18" charset="0"/>
              </a:rPr>
              <a:t>Δ</a:t>
            </a:r>
            <a:r>
              <a:rPr lang="tr-TR" sz="2400">
                <a:latin typeface="Times New Roman" pitchFamily="18" charset="0"/>
              </a:rPr>
              <a:t> </a:t>
            </a:r>
            <a:r>
              <a:rPr lang="tr-TR" sz="2400" baseline="30000">
                <a:solidFill>
                  <a:srgbClr val="000000"/>
                </a:solidFill>
                <a:latin typeface="Times New Roman" pitchFamily="18" charset="0"/>
              </a:rPr>
              <a:t>2</a:t>
            </a:r>
            <a:r>
              <a:rPr lang="tr-TR" sz="2400">
                <a:solidFill>
                  <a:srgbClr val="000000"/>
                </a:solidFill>
                <a:latin typeface="Times New Roman" pitchFamily="18" charset="0"/>
              </a:rPr>
              <a:t>-bütenoil-ACP enoil-ACP redüktaz katalizörlüğünde ve bir NADPH harcanması ile bütiril-ACP'ye indirgenmektedir. Oluşan butiril grubu Cys-SH grubuna transfer edilir.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ext Box 2"/>
          <p:cNvSpPr txBox="1">
            <a:spLocks noChangeArrowheads="1"/>
          </p:cNvSpPr>
          <p:nvPr/>
        </p:nvSpPr>
        <p:spPr bwMode="auto">
          <a:xfrm>
            <a:off x="914400" y="990600"/>
            <a:ext cx="7620000" cy="5551488"/>
          </a:xfrm>
          <a:prstGeom prst="rect">
            <a:avLst/>
          </a:prstGeom>
          <a:noFill/>
          <a:ln w="9525">
            <a:noFill/>
            <a:miter lim="800000"/>
            <a:headEnd/>
            <a:tailEnd/>
          </a:ln>
          <a:effectLst/>
        </p:spPr>
        <p:txBody>
          <a:bodyPr>
            <a:spAutoFit/>
          </a:bodyPr>
          <a:lstStyle/>
          <a:p>
            <a:pPr algn="just">
              <a:lnSpc>
                <a:spcPct val="192000"/>
              </a:lnSpc>
            </a:pPr>
            <a:r>
              <a:rPr lang="tr-TR" sz="2400">
                <a:solidFill>
                  <a:srgbClr val="000000"/>
                </a:solidFill>
                <a:latin typeface="Times New Roman" pitchFamily="18" charset="0"/>
              </a:rPr>
              <a:t>Yağ asidi sentezinin ikinci devrinde bütiril grubu (C</a:t>
            </a:r>
            <a:r>
              <a:rPr lang="tr-TR" sz="2400" baseline="-25000">
                <a:solidFill>
                  <a:srgbClr val="000000"/>
                </a:solidFill>
                <a:latin typeface="Times New Roman" pitchFamily="18" charset="0"/>
              </a:rPr>
              <a:t>4</a:t>
            </a:r>
            <a:r>
              <a:rPr lang="tr-TR" sz="2400">
                <a:solidFill>
                  <a:srgbClr val="000000"/>
                </a:solidFill>
                <a:latin typeface="Times New Roman" pitchFamily="18" charset="0"/>
              </a:rPr>
              <a:t>), yukarıdaki gibi malonil grubuyla kondanse olarak bir C</a:t>
            </a:r>
            <a:r>
              <a:rPr lang="tr-TR" sz="2400" baseline="-25000">
                <a:solidFill>
                  <a:srgbClr val="000000"/>
                </a:solidFill>
                <a:latin typeface="Times New Roman" pitchFamily="18" charset="0"/>
              </a:rPr>
              <a:t>6</a:t>
            </a:r>
            <a:r>
              <a:rPr lang="tr-TR" sz="2400">
                <a:solidFill>
                  <a:srgbClr val="000000"/>
                </a:solidFill>
                <a:latin typeface="Times New Roman" pitchFamily="18" charset="0"/>
              </a:rPr>
              <a:t>-</a:t>
            </a:r>
            <a:r>
              <a:rPr lang="el-GR" sz="2400">
                <a:solidFill>
                  <a:srgbClr val="000000"/>
                </a:solidFill>
                <a:latin typeface="Times New Roman" pitchFamily="18" charset="0"/>
                <a:cs typeface="Times New Roman" pitchFamily="18" charset="0"/>
              </a:rPr>
              <a:t>β</a:t>
            </a:r>
            <a:r>
              <a:rPr lang="tr-TR" sz="2400">
                <a:solidFill>
                  <a:srgbClr val="000000"/>
                </a:solidFill>
                <a:latin typeface="Times New Roman" pitchFamily="18" charset="0"/>
              </a:rPr>
              <a:t>-ketoaçil-ACP oluşturarak yeni bir devri başlatırlar. Bu uzama safhası C</a:t>
            </a:r>
            <a:r>
              <a:rPr lang="tr-TR" sz="2400" baseline="-25000">
                <a:solidFill>
                  <a:srgbClr val="000000"/>
                </a:solidFill>
                <a:latin typeface="Times New Roman" pitchFamily="18" charset="0"/>
              </a:rPr>
              <a:t>16</a:t>
            </a:r>
            <a:r>
              <a:rPr lang="tr-TR" sz="2400">
                <a:solidFill>
                  <a:srgbClr val="000000"/>
                </a:solidFill>
                <a:latin typeface="Times New Roman" pitchFamily="18" charset="0"/>
              </a:rPr>
              <a:t>-açil-ACP oluşuncaya kadar devam eder. Daha sonra tiyoesteraz tarafından palmitat ve ACP-E vermek üzere hidrolizlenir.</a:t>
            </a:r>
            <a:endParaRPr lang="tr-TR" sz="2400">
              <a:latin typeface="Times New Roman" pitchFamily="18" charset="0"/>
            </a:endParaRPr>
          </a:p>
          <a:p>
            <a:pPr algn="just">
              <a:lnSpc>
                <a:spcPct val="192000"/>
              </a:lnSpc>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2" name="Text Box 6"/>
          <p:cNvSpPr txBox="1">
            <a:spLocks noChangeArrowheads="1"/>
          </p:cNvSpPr>
          <p:nvPr/>
        </p:nvSpPr>
        <p:spPr bwMode="auto">
          <a:xfrm>
            <a:off x="914400" y="5334000"/>
            <a:ext cx="7467600" cy="1943100"/>
          </a:xfrm>
          <a:prstGeom prst="rect">
            <a:avLst/>
          </a:prstGeom>
          <a:noFill/>
          <a:ln w="9525">
            <a:noFill/>
            <a:miter lim="800000"/>
            <a:headEnd/>
            <a:tailEnd/>
          </a:ln>
          <a:effectLst/>
        </p:spPr>
        <p:txBody>
          <a:bodyPr>
            <a:spAutoFit/>
          </a:bodyPr>
          <a:lstStyle/>
          <a:p>
            <a:pPr algn="just">
              <a:lnSpc>
                <a:spcPct val="129000"/>
              </a:lnSpc>
              <a:spcBef>
                <a:spcPts val="63"/>
              </a:spcBef>
            </a:pPr>
            <a:r>
              <a:rPr lang="tr-TR" sz="1400">
                <a:solidFill>
                  <a:srgbClr val="000000"/>
                </a:solidFill>
                <a:latin typeface="Times New Roman" pitchFamily="18" charset="0"/>
              </a:rPr>
              <a:t>Şeki! 11.5. Yağ asidi sentezinin iki redüktaz, dehidrataz ve translokasyon basamakaları. Son reaksiyondan sonra butiril grubu CysrSH grubuna transfer edilir. Şimdi Pn-SH grubu malonil CoA'dan malonÜ grubunu aîmaya hazırdır.</a:t>
            </a:r>
            <a:endParaRPr lang="tr-TR" sz="1400">
              <a:latin typeface="Times New Roman" pitchFamily="18" charset="0"/>
            </a:endParaRPr>
          </a:p>
          <a:p>
            <a:pPr algn="just">
              <a:lnSpc>
                <a:spcPct val="129000"/>
              </a:lnSpc>
              <a:spcBef>
                <a:spcPts val="63"/>
              </a:spcBef>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8" name="Text Box 1028"/>
          <p:cNvSpPr txBox="1">
            <a:spLocks noChangeArrowheads="1"/>
          </p:cNvSpPr>
          <p:nvPr/>
        </p:nvSpPr>
        <p:spPr bwMode="auto">
          <a:xfrm>
            <a:off x="304800" y="1066800"/>
            <a:ext cx="8001000" cy="4510088"/>
          </a:xfrm>
          <a:prstGeom prst="rect">
            <a:avLst/>
          </a:prstGeom>
          <a:noFill/>
          <a:ln w="9525">
            <a:noFill/>
            <a:miter lim="800000"/>
            <a:headEnd/>
            <a:tailEnd/>
          </a:ln>
          <a:effectLst/>
        </p:spPr>
        <p:txBody>
          <a:bodyPr>
            <a:spAutoFit/>
          </a:bodyPr>
          <a:lstStyle/>
          <a:p>
            <a:pPr lvl="2" algn="just">
              <a:lnSpc>
                <a:spcPct val="320000"/>
              </a:lnSpc>
            </a:pPr>
            <a:r>
              <a:rPr lang="tr-TR" sz="2400">
                <a:solidFill>
                  <a:srgbClr val="000000"/>
                </a:solidFill>
                <a:latin typeface="Times New Roman" pitchFamily="18" charset="0"/>
              </a:rPr>
              <a:t>Hem </a:t>
            </a:r>
            <a:r>
              <a:rPr lang="el-GR" sz="2400">
                <a:solidFill>
                  <a:srgbClr val="000000"/>
                </a:solidFill>
                <a:latin typeface="Times New Roman" pitchFamily="18" charset="0"/>
                <a:cs typeface="Times New Roman" pitchFamily="18" charset="0"/>
              </a:rPr>
              <a:t>α</a:t>
            </a:r>
            <a:r>
              <a:rPr lang="tr-TR" sz="2400">
                <a:solidFill>
                  <a:srgbClr val="000000"/>
                </a:solidFill>
                <a:latin typeface="Times New Roman" pitchFamily="18" charset="0"/>
              </a:rPr>
              <a:t>-, hem de </a:t>
            </a:r>
            <a:r>
              <a:rPr lang="el-GR" sz="2400">
                <a:solidFill>
                  <a:srgbClr val="000000"/>
                </a:solidFill>
                <a:latin typeface="Times New Roman" pitchFamily="18" charset="0"/>
                <a:cs typeface="Times New Roman" pitchFamily="18" charset="0"/>
              </a:rPr>
              <a:t>ω</a:t>
            </a:r>
            <a:r>
              <a:rPr lang="tr-TR" sz="2400">
                <a:solidFill>
                  <a:srgbClr val="000000"/>
                </a:solidFill>
                <a:latin typeface="Times New Roman" pitchFamily="18" charset="0"/>
              </a:rPr>
              <a:t>-oksidasyonlarının ilk basamaklarında NADPH, O</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sitokrom P</a:t>
            </a:r>
            <a:r>
              <a:rPr lang="tr-TR" sz="2400" baseline="-25000">
                <a:solidFill>
                  <a:srgbClr val="000000"/>
                </a:solidFill>
                <a:latin typeface="Times New Roman" pitchFamily="18" charset="0"/>
              </a:rPr>
              <a:t>450</a:t>
            </a:r>
            <a:r>
              <a:rPr lang="tr-TR" sz="2400">
                <a:solidFill>
                  <a:srgbClr val="000000"/>
                </a:solidFill>
                <a:latin typeface="Times New Roman" pitchFamily="18" charset="0"/>
              </a:rPr>
              <a:t> veya başka monooksigenazlarla hidroksilasyon vardır.</a:t>
            </a:r>
            <a:endParaRPr lang="tr-TR" sz="2400">
              <a:latin typeface="Times New Roman" pitchFamily="18" charset="0"/>
            </a:endParaRPr>
          </a:p>
          <a:p>
            <a:pPr lvl="2"/>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ext Box 2"/>
          <p:cNvSpPr txBox="1">
            <a:spLocks noChangeArrowheads="1"/>
          </p:cNvSpPr>
          <p:nvPr/>
        </p:nvSpPr>
        <p:spPr bwMode="auto">
          <a:xfrm>
            <a:off x="762000" y="457200"/>
            <a:ext cx="6858000" cy="822325"/>
          </a:xfrm>
          <a:prstGeom prst="rect">
            <a:avLst/>
          </a:prstGeom>
          <a:noFill/>
          <a:ln w="9525">
            <a:noFill/>
            <a:miter lim="800000"/>
            <a:headEnd/>
            <a:tailEnd/>
          </a:ln>
          <a:effectLst/>
        </p:spPr>
        <p:txBody>
          <a:bodyPr>
            <a:spAutoFit/>
          </a:bodyPr>
          <a:lstStyle/>
          <a:p>
            <a:pPr>
              <a:spcBef>
                <a:spcPct val="50000"/>
              </a:spcBef>
            </a:pPr>
            <a:r>
              <a:rPr lang="tr-TR" sz="2400" b="1">
                <a:solidFill>
                  <a:srgbClr val="000000"/>
                </a:solidFill>
                <a:latin typeface="Times New Roman" pitchFamily="18" charset="0"/>
              </a:rPr>
              <a:t>Tablo 11.3. </a:t>
            </a:r>
            <a:r>
              <a:rPr lang="tr-TR" sz="2400">
                <a:solidFill>
                  <a:srgbClr val="000000"/>
                </a:solidFill>
                <a:latin typeface="Times New Roman" pitchFamily="18" charset="0"/>
              </a:rPr>
              <a:t>Yağ asidi sentezinin temel reaksiyonları.</a:t>
            </a:r>
            <a:br>
              <a:rPr lang="tr-TR" sz="2400">
                <a:solidFill>
                  <a:srgbClr val="000000"/>
                </a:solidFill>
                <a:latin typeface="Times New Roman" pitchFamily="18" charset="0"/>
              </a:rPr>
            </a:br>
            <a:endParaRPr lang="tr-TR" sz="2400">
              <a:solidFill>
                <a:srgbClr val="000000"/>
              </a:solidFill>
              <a:latin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Text Box 3"/>
          <p:cNvSpPr txBox="1">
            <a:spLocks noChangeArrowheads="1"/>
          </p:cNvSpPr>
          <p:nvPr/>
        </p:nvSpPr>
        <p:spPr bwMode="auto">
          <a:xfrm>
            <a:off x="609600" y="1219200"/>
            <a:ext cx="6629400" cy="1004888"/>
          </a:xfrm>
          <a:prstGeom prst="rect">
            <a:avLst/>
          </a:prstGeom>
          <a:noFill/>
          <a:ln w="9525">
            <a:noFill/>
            <a:miter lim="800000"/>
            <a:headEnd/>
            <a:tailEnd/>
          </a:ln>
          <a:effectLst/>
        </p:spPr>
        <p:txBody>
          <a:bodyPr>
            <a:spAutoFit/>
          </a:bodyPr>
          <a:lstStyle/>
          <a:p>
            <a:pPr>
              <a:spcBef>
                <a:spcPct val="50000"/>
              </a:spcBef>
            </a:pPr>
            <a:r>
              <a:rPr lang="tr-TR" sz="2400">
                <a:latin typeface="Times New Roman" pitchFamily="18" charset="0"/>
              </a:rPr>
              <a:t>Asetil CoA+7 Malonil CoA+14NADPH+7H</a:t>
            </a:r>
            <a:r>
              <a:rPr lang="tr-TR" sz="2400" baseline="30000">
                <a:latin typeface="Times New Roman" pitchFamily="18" charset="0"/>
              </a:rPr>
              <a:t>+</a:t>
            </a:r>
            <a:endParaRPr lang="tr-TR" sz="2400">
              <a:latin typeface="Times New Roman" pitchFamily="18" charset="0"/>
            </a:endParaRPr>
          </a:p>
          <a:p>
            <a:pPr>
              <a:spcBef>
                <a:spcPct val="50000"/>
              </a:spcBef>
            </a:pPr>
            <a:r>
              <a:rPr lang="tr-TR" sz="2400">
                <a:latin typeface="Times New Roman" pitchFamily="18" charset="0"/>
              </a:rPr>
              <a:t>Palmitat+7CO</a:t>
            </a:r>
            <a:r>
              <a:rPr lang="tr-TR" sz="2400" baseline="-25000">
                <a:latin typeface="Times New Roman" pitchFamily="18" charset="0"/>
              </a:rPr>
              <a:t>2</a:t>
            </a:r>
            <a:r>
              <a:rPr lang="tr-TR" sz="2400">
                <a:latin typeface="Times New Roman" pitchFamily="18" charset="0"/>
              </a:rPr>
              <a:t>+14NADP</a:t>
            </a:r>
            <a:r>
              <a:rPr lang="tr-TR" sz="2400" baseline="30000">
                <a:latin typeface="Times New Roman" pitchFamily="18" charset="0"/>
              </a:rPr>
              <a:t>+</a:t>
            </a:r>
            <a:r>
              <a:rPr lang="tr-TR" sz="2400">
                <a:latin typeface="Times New Roman" pitchFamily="18" charset="0"/>
              </a:rPr>
              <a:t>+8CoA+6H</a:t>
            </a:r>
            <a:r>
              <a:rPr lang="tr-TR" sz="2400" baseline="-25000">
                <a:latin typeface="Times New Roman" pitchFamily="18" charset="0"/>
              </a:rPr>
              <a:t>2</a:t>
            </a:r>
            <a:r>
              <a:rPr lang="tr-TR" sz="2400">
                <a:latin typeface="Times New Roman" pitchFamily="18" charset="0"/>
              </a:rPr>
              <a:t>O</a:t>
            </a:r>
          </a:p>
        </p:txBody>
      </p:sp>
      <p:sp>
        <p:nvSpPr>
          <p:cNvPr id="139269" name="Line 5"/>
          <p:cNvSpPr>
            <a:spLocks noChangeShapeType="1"/>
          </p:cNvSpPr>
          <p:nvPr/>
        </p:nvSpPr>
        <p:spPr bwMode="auto">
          <a:xfrm>
            <a:off x="6248400" y="1447800"/>
            <a:ext cx="838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139270" name="Text Box 6"/>
          <p:cNvSpPr txBox="1">
            <a:spLocks noChangeArrowheads="1"/>
          </p:cNvSpPr>
          <p:nvPr/>
        </p:nvSpPr>
        <p:spPr bwMode="auto">
          <a:xfrm>
            <a:off x="304800" y="3048000"/>
            <a:ext cx="8077200" cy="1552575"/>
          </a:xfrm>
          <a:prstGeom prst="rect">
            <a:avLst/>
          </a:prstGeom>
          <a:noFill/>
          <a:ln w="9525">
            <a:noFill/>
            <a:miter lim="800000"/>
            <a:headEnd/>
            <a:tailEnd/>
          </a:ln>
          <a:effectLst/>
        </p:spPr>
        <p:txBody>
          <a:bodyPr>
            <a:spAutoFit/>
          </a:bodyPr>
          <a:lstStyle/>
          <a:p>
            <a:pPr>
              <a:spcBef>
                <a:spcPct val="50000"/>
              </a:spcBef>
            </a:pPr>
            <a:r>
              <a:rPr lang="tr-TR" sz="2400">
                <a:latin typeface="Times New Roman" pitchFamily="18" charset="0"/>
              </a:rPr>
              <a:t>Bu reaksiyonda kullanılan malonil CoA’nın oluşum olayını</a:t>
            </a:r>
          </a:p>
          <a:p>
            <a:pPr>
              <a:spcBef>
                <a:spcPct val="50000"/>
              </a:spcBef>
            </a:pPr>
            <a:endParaRPr lang="tr-TR" sz="2400">
              <a:latin typeface="Times New Roman" pitchFamily="18" charset="0"/>
            </a:endParaRPr>
          </a:p>
          <a:p>
            <a:pPr>
              <a:spcBef>
                <a:spcPct val="50000"/>
              </a:spcBef>
            </a:pPr>
            <a:r>
              <a:rPr lang="tr-TR" sz="2400">
                <a:latin typeface="Times New Roman" pitchFamily="18" charset="0"/>
              </a:rPr>
              <a:t>7Asetil CoA+ 7CO</a:t>
            </a:r>
            <a:r>
              <a:rPr lang="tr-TR" sz="2400" baseline="-25000">
                <a:latin typeface="Times New Roman" pitchFamily="18" charset="0"/>
              </a:rPr>
              <a:t>2</a:t>
            </a:r>
            <a:r>
              <a:rPr lang="tr-TR" sz="2400">
                <a:latin typeface="Times New Roman" pitchFamily="18" charset="0"/>
              </a:rPr>
              <a:t>+7ATP               7Malonil+7ADP+7Pi+ 7H</a:t>
            </a:r>
            <a:r>
              <a:rPr lang="tr-TR" sz="2400" baseline="30000">
                <a:latin typeface="Times New Roman" pitchFamily="18" charset="0"/>
              </a:rPr>
              <a:t>+</a:t>
            </a:r>
          </a:p>
        </p:txBody>
      </p:sp>
      <p:sp>
        <p:nvSpPr>
          <p:cNvPr id="139271" name="Line 7"/>
          <p:cNvSpPr>
            <a:spLocks noChangeShapeType="1"/>
          </p:cNvSpPr>
          <p:nvPr/>
        </p:nvSpPr>
        <p:spPr bwMode="auto">
          <a:xfrm>
            <a:off x="3810000" y="4419600"/>
            <a:ext cx="10668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139272" name="Text Box 8"/>
          <p:cNvSpPr txBox="1">
            <a:spLocks noChangeArrowheads="1"/>
          </p:cNvSpPr>
          <p:nvPr/>
        </p:nvSpPr>
        <p:spPr bwMode="auto">
          <a:xfrm>
            <a:off x="838200" y="5257800"/>
            <a:ext cx="6858000" cy="457200"/>
          </a:xfrm>
          <a:prstGeom prst="rect">
            <a:avLst/>
          </a:prstGeom>
          <a:noFill/>
          <a:ln w="9525">
            <a:noFill/>
            <a:miter lim="800000"/>
            <a:headEnd/>
            <a:tailEnd/>
          </a:ln>
          <a:effectLst/>
        </p:spPr>
        <p:txBody>
          <a:bodyPr>
            <a:spAutoFit/>
          </a:bodyPr>
          <a:lstStyle/>
          <a:p>
            <a:pPr>
              <a:spcBef>
                <a:spcPct val="50000"/>
              </a:spcBef>
            </a:pPr>
            <a:endParaRPr lang="tr-TR" sz="2400">
              <a:latin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Text Box 2"/>
          <p:cNvSpPr txBox="1">
            <a:spLocks noChangeArrowheads="1"/>
          </p:cNvSpPr>
          <p:nvPr/>
        </p:nvSpPr>
        <p:spPr bwMode="auto">
          <a:xfrm>
            <a:off x="762000" y="2286000"/>
            <a:ext cx="7772400" cy="1260475"/>
          </a:xfrm>
          <a:prstGeom prst="rect">
            <a:avLst/>
          </a:prstGeom>
          <a:noFill/>
          <a:ln w="9525">
            <a:noFill/>
            <a:miter lim="800000"/>
            <a:headEnd/>
            <a:tailEnd/>
          </a:ln>
          <a:effectLst/>
        </p:spPr>
        <p:txBody>
          <a:bodyPr>
            <a:spAutoFit/>
          </a:bodyPr>
          <a:lstStyle/>
          <a:p>
            <a:pPr>
              <a:lnSpc>
                <a:spcPct val="160000"/>
              </a:lnSpc>
              <a:spcBef>
                <a:spcPct val="50000"/>
              </a:spcBef>
            </a:pPr>
            <a:r>
              <a:rPr lang="tr-TR" sz="2400">
                <a:latin typeface="Times New Roman" pitchFamily="18" charset="0"/>
              </a:rPr>
              <a:t>8Asetil CoA+7ATP+14NADPH            palmitat+14NADP</a:t>
            </a:r>
            <a:r>
              <a:rPr lang="tr-TR" sz="2400" baseline="30000">
                <a:latin typeface="Times New Roman" pitchFamily="18" charset="0"/>
              </a:rPr>
              <a:t>+</a:t>
            </a:r>
            <a:r>
              <a:rPr lang="tr-TR" sz="2400">
                <a:latin typeface="Times New Roman" pitchFamily="18" charset="0"/>
              </a:rPr>
              <a:t>+8CoA+6H</a:t>
            </a:r>
            <a:r>
              <a:rPr lang="tr-TR" sz="2400" baseline="-25000">
                <a:latin typeface="Times New Roman" pitchFamily="18" charset="0"/>
              </a:rPr>
              <a:t>2</a:t>
            </a:r>
            <a:r>
              <a:rPr lang="tr-TR" sz="2400">
                <a:latin typeface="Times New Roman" pitchFamily="18" charset="0"/>
              </a:rPr>
              <a:t>O+7ADP+7Pi</a:t>
            </a:r>
          </a:p>
        </p:txBody>
      </p:sp>
      <p:sp>
        <p:nvSpPr>
          <p:cNvPr id="293891" name="Line 3"/>
          <p:cNvSpPr>
            <a:spLocks noChangeShapeType="1"/>
          </p:cNvSpPr>
          <p:nvPr/>
        </p:nvSpPr>
        <p:spPr bwMode="auto">
          <a:xfrm>
            <a:off x="4953000" y="2743200"/>
            <a:ext cx="838200" cy="0"/>
          </a:xfrm>
          <a:prstGeom prst="line">
            <a:avLst/>
          </a:prstGeom>
          <a:noFill/>
          <a:ln w="9525">
            <a:solidFill>
              <a:schemeClr val="tx1"/>
            </a:solidFill>
            <a:round/>
            <a:headEnd/>
            <a:tailEnd type="triangle" w="med" len="med"/>
          </a:ln>
          <a:effectLst/>
        </p:spPr>
        <p:txBody>
          <a:bodyPr wrap="none" anchor="ctr"/>
          <a:lstStyle/>
          <a:p>
            <a:endParaRPr lang="tr-TR"/>
          </a:p>
        </p:txBody>
      </p:sp>
      <p:sp>
        <p:nvSpPr>
          <p:cNvPr id="293892" name="Text Box 4"/>
          <p:cNvSpPr txBox="1">
            <a:spLocks noChangeArrowheads="1"/>
          </p:cNvSpPr>
          <p:nvPr/>
        </p:nvSpPr>
        <p:spPr bwMode="auto">
          <a:xfrm>
            <a:off x="533400" y="1066800"/>
            <a:ext cx="7086600" cy="457200"/>
          </a:xfrm>
          <a:prstGeom prst="rect">
            <a:avLst/>
          </a:prstGeom>
          <a:noFill/>
          <a:ln w="9525">
            <a:noFill/>
            <a:miter lim="800000"/>
            <a:headEnd/>
            <a:tailEnd/>
          </a:ln>
          <a:effectLst/>
        </p:spPr>
        <p:txBody>
          <a:bodyPr>
            <a:spAutoFit/>
          </a:bodyPr>
          <a:lstStyle/>
          <a:p>
            <a:pPr algn="just">
              <a:spcBef>
                <a:spcPct val="50000"/>
              </a:spcBef>
            </a:pPr>
            <a:r>
              <a:rPr lang="tr-TR" sz="2400">
                <a:latin typeface="Times New Roman" pitchFamily="18" charset="0"/>
              </a:rPr>
              <a:t>İlave ettiğimiz zaman palmitat sentezinin net denklemi</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ext Box 2"/>
          <p:cNvSpPr txBox="1">
            <a:spLocks noChangeArrowheads="1"/>
          </p:cNvSpPr>
          <p:nvPr/>
        </p:nvSpPr>
        <p:spPr bwMode="auto">
          <a:xfrm>
            <a:off x="685800" y="838200"/>
            <a:ext cx="7486650" cy="4692650"/>
          </a:xfrm>
          <a:prstGeom prst="rect">
            <a:avLst/>
          </a:prstGeom>
          <a:noFill/>
          <a:ln w="9525">
            <a:noFill/>
            <a:miter lim="800000"/>
            <a:headEnd/>
            <a:tailEnd/>
          </a:ln>
          <a:effectLst/>
        </p:spPr>
        <p:txBody>
          <a:bodyPr>
            <a:spAutoFit/>
          </a:bodyPr>
          <a:lstStyle/>
          <a:p>
            <a:pPr algn="just">
              <a:lnSpc>
                <a:spcPct val="180000"/>
              </a:lnSpc>
              <a:spcBef>
                <a:spcPct val="50000"/>
              </a:spcBef>
            </a:pPr>
            <a:r>
              <a:rPr lang="tr-TR" sz="2400">
                <a:solidFill>
                  <a:srgbClr val="000000"/>
                </a:solidFill>
                <a:latin typeface="Times New Roman" pitchFamily="18" charset="0"/>
              </a:rPr>
              <a:t>Buradan görüldüğü gibi, bir palmitat molekülünün sentezlenmesi için 8 molekül asetil CoA, 14 NADPH ve 7ATP gereklidir, Yağ asitleri sentezinin sitozolde, piruvattan asetil CoA oluşumunun mitokondride cereyan ettiği göz önüne alındığında, asetil CoA'ların mitokondriden sitoplazmaya transferi gerekmektedir. Bu transfer olayı sitrat tarafından gerçekleştirilir.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ext Box 2"/>
          <p:cNvSpPr txBox="1">
            <a:spLocks noChangeArrowheads="1"/>
          </p:cNvSpPr>
          <p:nvPr/>
        </p:nvSpPr>
        <p:spPr bwMode="auto">
          <a:xfrm>
            <a:off x="914400" y="914400"/>
            <a:ext cx="7848600" cy="4086225"/>
          </a:xfrm>
          <a:prstGeom prst="rect">
            <a:avLst/>
          </a:prstGeom>
          <a:noFill/>
          <a:ln w="9525">
            <a:noFill/>
            <a:miter lim="800000"/>
            <a:headEnd/>
            <a:tailEnd/>
          </a:ln>
          <a:effectLst/>
        </p:spPr>
        <p:txBody>
          <a:bodyPr>
            <a:spAutoFit/>
          </a:bodyPr>
          <a:lstStyle/>
          <a:p>
            <a:pPr algn="just">
              <a:lnSpc>
                <a:spcPct val="182000"/>
              </a:lnSpc>
              <a:spcBef>
                <a:spcPts val="25"/>
              </a:spcBef>
            </a:pPr>
            <a:r>
              <a:rPr lang="tr-TR" sz="2400">
                <a:solidFill>
                  <a:srgbClr val="000000"/>
                </a:solidFill>
                <a:latin typeface="Times New Roman" pitchFamily="18" charset="0"/>
              </a:rPr>
              <a:t>Önce, mitokondri matriksinde asetil CoA ve okzalasetatm kondansasyonu ile sitrat teşekkül eder ve sitoplazmaya trikarboksilat taşıyıcı proteini tarafından çıkarılır. Burada </a:t>
            </a:r>
            <a:r>
              <a:rPr lang="tr-TR" sz="2400" b="1">
                <a:solidFill>
                  <a:srgbClr val="000000"/>
                </a:solidFill>
                <a:latin typeface="Times New Roman" pitchFamily="18" charset="0"/>
              </a:rPr>
              <a:t>sitrat </a:t>
            </a:r>
            <a:r>
              <a:rPr lang="tr-TR" sz="2400">
                <a:solidFill>
                  <a:srgbClr val="000000"/>
                </a:solidFill>
                <a:latin typeface="Times New Roman" pitchFamily="18" charset="0"/>
              </a:rPr>
              <a:t>liyaz enzimi katalizörlüğünde </a:t>
            </a:r>
          </a:p>
          <a:p>
            <a:pPr algn="just">
              <a:lnSpc>
                <a:spcPct val="182000"/>
              </a:lnSpc>
              <a:spcBef>
                <a:spcPts val="25"/>
              </a:spcBef>
            </a:pPr>
            <a:r>
              <a:rPr lang="tr-TR" sz="2400">
                <a:solidFill>
                  <a:srgbClr val="000000"/>
                </a:solidFill>
                <a:latin typeface="Times New Roman" pitchFamily="18" charset="0"/>
              </a:rPr>
              <a:t>Sitrat+ATP+CoA                Asetil CoA +ADP+P</a:t>
            </a:r>
            <a:r>
              <a:rPr lang="tr-TR" sz="2400" baseline="-25000">
                <a:solidFill>
                  <a:srgbClr val="000000"/>
                </a:solidFill>
                <a:latin typeface="Times New Roman" pitchFamily="18" charset="0"/>
              </a:rPr>
              <a:t>s</a:t>
            </a:r>
            <a:r>
              <a:rPr lang="tr-TR" sz="2400">
                <a:solidFill>
                  <a:srgbClr val="000000"/>
                </a:solidFill>
                <a:latin typeface="Times New Roman" pitchFamily="18" charset="0"/>
              </a:rPr>
              <a:t>+Okzalasetat</a:t>
            </a:r>
            <a:endParaRPr lang="tr-TR" sz="2400">
              <a:latin typeface="Times New Roman" pitchFamily="18" charset="0"/>
            </a:endParaRPr>
          </a:p>
          <a:p>
            <a:pPr>
              <a:lnSpc>
                <a:spcPct val="182000"/>
              </a:lnSpc>
            </a:pPr>
            <a:r>
              <a:rPr lang="tr-TR" sz="2400">
                <a:solidFill>
                  <a:srgbClr val="000000"/>
                </a:solidFill>
                <a:latin typeface="Times New Roman" pitchFamily="18" charset="0"/>
              </a:rPr>
              <a:t>reaksiyonuyla parçalanır. </a:t>
            </a:r>
          </a:p>
        </p:txBody>
      </p:sp>
      <p:sp>
        <p:nvSpPr>
          <p:cNvPr id="141315" name="Line 3"/>
          <p:cNvSpPr>
            <a:spLocks noChangeShapeType="1"/>
          </p:cNvSpPr>
          <p:nvPr/>
        </p:nvSpPr>
        <p:spPr bwMode="auto">
          <a:xfrm>
            <a:off x="3200400" y="4114800"/>
            <a:ext cx="1066800" cy="0"/>
          </a:xfrm>
          <a:prstGeom prst="line">
            <a:avLst/>
          </a:prstGeom>
          <a:noFill/>
          <a:ln w="9525">
            <a:solidFill>
              <a:schemeClr val="tx1"/>
            </a:solidFill>
            <a:round/>
            <a:headEnd/>
            <a:tailEnd type="triangle" w="med" len="med"/>
          </a:ln>
          <a:effectLst/>
        </p:spPr>
        <p:txBody>
          <a:bodyPr wrap="none" anchor="ctr"/>
          <a:lstStyle/>
          <a:p>
            <a:endParaRPr lang="tr-T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539750" y="404813"/>
            <a:ext cx="7704138" cy="5984875"/>
          </a:xfrm>
          <a:prstGeom prst="rect">
            <a:avLst/>
          </a:prstGeom>
          <a:noFill/>
          <a:ln w="9525">
            <a:noFill/>
            <a:miter lim="800000"/>
            <a:headEnd/>
            <a:tailEnd/>
          </a:ln>
          <a:effectLst/>
        </p:spPr>
        <p:txBody>
          <a:bodyPr>
            <a:spAutoFit/>
          </a:bodyPr>
          <a:lstStyle/>
          <a:p>
            <a:pPr lvl="2" algn="just">
              <a:lnSpc>
                <a:spcPct val="209000"/>
              </a:lnSpc>
              <a:spcBef>
                <a:spcPts val="1650"/>
              </a:spcBef>
            </a:pPr>
            <a:r>
              <a:rPr lang="tr-TR" sz="2400">
                <a:solidFill>
                  <a:srgbClr val="000000"/>
                </a:solidFill>
                <a:latin typeface="Times New Roman" pitchFamily="18" charset="0"/>
              </a:rPr>
              <a:t>Böylece, asetil CoA ve okzalasetat mitokondriden sitoplazmaya bir ATP harcanmasıyla transfer edilir. Asetil CoA transferi amacıyla sitoplazmaya gecen okzalasetatın mitokondriye geri dönmesi gerekmektedir. İç mitokondri membranı okzalasetata geçirgen değildir. Geçiş için bir seri reaksiyon gerekir.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Text Box 2"/>
          <p:cNvSpPr txBox="1">
            <a:spLocks noChangeArrowheads="1"/>
          </p:cNvSpPr>
          <p:nvPr/>
        </p:nvSpPr>
        <p:spPr bwMode="auto">
          <a:xfrm>
            <a:off x="685800" y="1066800"/>
            <a:ext cx="7467600" cy="3173413"/>
          </a:xfrm>
          <a:prstGeom prst="rect">
            <a:avLst/>
          </a:prstGeom>
          <a:noFill/>
          <a:ln w="9525">
            <a:noFill/>
            <a:miter lim="800000"/>
            <a:headEnd/>
            <a:tailEnd/>
          </a:ln>
          <a:effectLst/>
        </p:spPr>
        <p:txBody>
          <a:bodyPr>
            <a:spAutoFit/>
          </a:bodyPr>
          <a:lstStyle/>
          <a:p>
            <a:pPr lvl="2" algn="just">
              <a:lnSpc>
                <a:spcPct val="219000"/>
              </a:lnSpc>
              <a:spcBef>
                <a:spcPts val="1650"/>
              </a:spcBef>
            </a:pPr>
            <a:r>
              <a:rPr lang="tr-TR" sz="2400">
                <a:solidFill>
                  <a:srgbClr val="000000"/>
                </a:solidFill>
                <a:latin typeface="Times New Roman" pitchFamily="18" charset="0"/>
              </a:rPr>
              <a:t>Önce okzalasetat NADH ile malata indirgenir. Sitoplazmik </a:t>
            </a:r>
            <a:r>
              <a:rPr lang="tr-TR" sz="2400" b="1">
                <a:solidFill>
                  <a:srgbClr val="000000"/>
                </a:solidFill>
                <a:latin typeface="Times New Roman" pitchFamily="18" charset="0"/>
              </a:rPr>
              <a:t>malat dehidrogenaz </a:t>
            </a:r>
            <a:r>
              <a:rPr lang="tr-TR" sz="2400">
                <a:solidFill>
                  <a:srgbClr val="000000"/>
                </a:solidFill>
                <a:latin typeface="Times New Roman" pitchFamily="18" charset="0"/>
              </a:rPr>
              <a:t>tarafından sentezlenen bu reaksiyon şöyledir:</a:t>
            </a:r>
          </a:p>
          <a:p>
            <a:pPr lvl="2">
              <a:lnSpc>
                <a:spcPct val="129000"/>
              </a:lnSpc>
              <a:spcBef>
                <a:spcPts val="1650"/>
              </a:spcBef>
            </a:pPr>
            <a:r>
              <a:rPr lang="tr-TR" sz="2400">
                <a:solidFill>
                  <a:srgbClr val="000000"/>
                </a:solidFill>
                <a:latin typeface="Times New Roman" pitchFamily="18" charset="0"/>
              </a:rPr>
              <a:t>Okzalasetat + NADH + H</a:t>
            </a:r>
            <a:r>
              <a:rPr lang="tr-TR" sz="2400" baseline="30000">
                <a:solidFill>
                  <a:srgbClr val="000000"/>
                </a:solidFill>
                <a:latin typeface="Times New Roman" pitchFamily="18" charset="0"/>
              </a:rPr>
              <a:t>+</a:t>
            </a:r>
            <a:r>
              <a:rPr lang="tr-TR" sz="2400">
                <a:solidFill>
                  <a:srgbClr val="000000"/>
                </a:solidFill>
                <a:latin typeface="Times New Roman" pitchFamily="18" charset="0"/>
              </a:rPr>
              <a:t>             Malat + NAD</a:t>
            </a:r>
            <a:r>
              <a:rPr lang="tr-TR" sz="2400" baseline="30000">
                <a:solidFill>
                  <a:srgbClr val="000000"/>
                </a:solidFill>
                <a:latin typeface="Times New Roman" pitchFamily="18" charset="0"/>
              </a:rPr>
              <a:t>+</a:t>
            </a:r>
          </a:p>
        </p:txBody>
      </p:sp>
      <p:sp>
        <p:nvSpPr>
          <p:cNvPr id="307203" name="Line 3"/>
          <p:cNvSpPr>
            <a:spLocks noChangeShapeType="1"/>
          </p:cNvSpPr>
          <p:nvPr/>
        </p:nvSpPr>
        <p:spPr bwMode="auto">
          <a:xfrm>
            <a:off x="4953000" y="4038600"/>
            <a:ext cx="914400" cy="0"/>
          </a:xfrm>
          <a:prstGeom prst="line">
            <a:avLst/>
          </a:prstGeom>
          <a:noFill/>
          <a:ln w="9525">
            <a:solidFill>
              <a:schemeClr val="tx1"/>
            </a:solidFill>
            <a:round/>
            <a:headEnd type="triangle" w="med" len="med"/>
            <a:tailEnd type="triangle" w="med" len="med"/>
          </a:ln>
          <a:effectLst/>
        </p:spPr>
        <p:txBody>
          <a:bodyPr wrap="none" anchor="ctr"/>
          <a:lstStyle/>
          <a:p>
            <a:endParaRPr lang="tr-T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ext Box 2"/>
          <p:cNvSpPr txBox="1">
            <a:spLocks noChangeArrowheads="1"/>
          </p:cNvSpPr>
          <p:nvPr/>
        </p:nvSpPr>
        <p:spPr bwMode="auto">
          <a:xfrm>
            <a:off x="914400" y="1219200"/>
            <a:ext cx="6553200" cy="4675188"/>
          </a:xfrm>
          <a:prstGeom prst="rect">
            <a:avLst/>
          </a:prstGeom>
          <a:noFill/>
          <a:ln w="9525">
            <a:noFill/>
            <a:miter lim="800000"/>
            <a:headEnd/>
            <a:tailEnd/>
          </a:ln>
          <a:effectLst/>
        </p:spPr>
        <p:txBody>
          <a:bodyPr>
            <a:spAutoFit/>
          </a:bodyPr>
          <a:lstStyle/>
          <a:p>
            <a:pPr algn="just">
              <a:lnSpc>
                <a:spcPct val="132000"/>
              </a:lnSpc>
              <a:spcBef>
                <a:spcPts val="1725"/>
              </a:spcBef>
            </a:pPr>
            <a:r>
              <a:rPr lang="tr-TR" sz="2400">
                <a:solidFill>
                  <a:srgbClr val="000000"/>
                </a:solidFill>
                <a:latin typeface="Times New Roman" pitchFamily="18" charset="0"/>
              </a:rPr>
              <a:t>Daha sonra önceden karşılaşmadığımız bir reaksiyon ve bir </a:t>
            </a:r>
            <a:r>
              <a:rPr lang="tr-TR" sz="2400" b="1">
                <a:solidFill>
                  <a:srgbClr val="000000"/>
                </a:solidFill>
                <a:latin typeface="Times New Roman" pitchFamily="18" charset="0"/>
              </a:rPr>
              <a:t>NADP</a:t>
            </a:r>
            <a:r>
              <a:rPr lang="tr-TR" sz="2400" b="1" baseline="30000">
                <a:solidFill>
                  <a:srgbClr val="000000"/>
                </a:solidFill>
                <a:latin typeface="Times New Roman" pitchFamily="18" charset="0"/>
              </a:rPr>
              <a:t>+</a:t>
            </a:r>
            <a:r>
              <a:rPr lang="tr-TR" sz="2400" b="1">
                <a:solidFill>
                  <a:srgbClr val="000000"/>
                </a:solidFill>
                <a:latin typeface="Times New Roman" pitchFamily="18" charset="0"/>
              </a:rPr>
              <a:t>-bağlı malat enzimi(malik enzim de denir) </a:t>
            </a:r>
            <a:r>
              <a:rPr lang="tr-TR" sz="2400">
                <a:solidFill>
                  <a:srgbClr val="000000"/>
                </a:solidFill>
                <a:latin typeface="Times New Roman" pitchFamily="18" charset="0"/>
              </a:rPr>
              <a:t>vasıtasıyla malat, oksidatif dekarboksilasyonla piruvata dönüştürülür:</a:t>
            </a:r>
          </a:p>
          <a:p>
            <a:pPr algn="just">
              <a:lnSpc>
                <a:spcPct val="132000"/>
              </a:lnSpc>
              <a:spcBef>
                <a:spcPts val="1725"/>
              </a:spcBef>
            </a:pPr>
            <a:endParaRPr lang="tr-TR" sz="2400">
              <a:solidFill>
                <a:srgbClr val="000000"/>
              </a:solidFill>
              <a:latin typeface="Times New Roman" pitchFamily="18" charset="0"/>
            </a:endParaRPr>
          </a:p>
          <a:p>
            <a:pPr algn="just">
              <a:lnSpc>
                <a:spcPct val="132000"/>
              </a:lnSpc>
              <a:spcBef>
                <a:spcPts val="1725"/>
              </a:spcBef>
            </a:pPr>
            <a:endParaRPr lang="tr-TR" sz="2400">
              <a:solidFill>
                <a:srgbClr val="000000"/>
              </a:solidFill>
              <a:latin typeface="Times New Roman" pitchFamily="18" charset="0"/>
            </a:endParaRPr>
          </a:p>
          <a:p>
            <a:pPr algn="just">
              <a:lnSpc>
                <a:spcPct val="132000"/>
              </a:lnSpc>
              <a:spcBef>
                <a:spcPts val="1725"/>
              </a:spcBef>
            </a:pPr>
            <a:r>
              <a:rPr lang="tr-TR" sz="2400">
                <a:solidFill>
                  <a:srgbClr val="000000"/>
                </a:solidFill>
                <a:latin typeface="Times New Roman" pitchFamily="18" charset="0"/>
              </a:rPr>
              <a:t>Malat   +   NADP</a:t>
            </a:r>
            <a:r>
              <a:rPr lang="tr-TR" sz="2400" baseline="30000">
                <a:solidFill>
                  <a:srgbClr val="000000"/>
                </a:solidFill>
                <a:latin typeface="Times New Roman" pitchFamily="18" charset="0"/>
              </a:rPr>
              <a:t>+</a:t>
            </a:r>
            <a:r>
              <a:rPr lang="tr-TR" sz="2400">
                <a:solidFill>
                  <a:srgbClr val="000000"/>
                </a:solidFill>
                <a:latin typeface="Times New Roman" pitchFamily="18" charset="0"/>
              </a:rPr>
              <a:t>         Piruvat+CO</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NADPH+H</a:t>
            </a:r>
            <a:r>
              <a:rPr lang="tr-TR" sz="2400" baseline="30000">
                <a:solidFill>
                  <a:srgbClr val="000000"/>
                </a:solidFill>
                <a:latin typeface="Times New Roman" pitchFamily="18" charset="0"/>
              </a:rPr>
              <a:t>+</a:t>
            </a:r>
            <a:endParaRPr lang="tr-TR" sz="2400">
              <a:latin typeface="Times New Roman" pitchFamily="18" charset="0"/>
            </a:endParaRPr>
          </a:p>
          <a:p>
            <a:pPr>
              <a:spcBef>
                <a:spcPct val="50000"/>
              </a:spcBef>
            </a:pPr>
            <a:endParaRPr lang="tr-TR" sz="2400">
              <a:latin typeface="Times New Roman" pitchFamily="18" charset="0"/>
            </a:endParaRPr>
          </a:p>
        </p:txBody>
      </p:sp>
      <p:sp>
        <p:nvSpPr>
          <p:cNvPr id="143363" name="Line 3"/>
          <p:cNvSpPr>
            <a:spLocks noChangeShapeType="1"/>
          </p:cNvSpPr>
          <p:nvPr/>
        </p:nvSpPr>
        <p:spPr bwMode="auto">
          <a:xfrm>
            <a:off x="3352800" y="5181600"/>
            <a:ext cx="457200" cy="0"/>
          </a:xfrm>
          <a:prstGeom prst="line">
            <a:avLst/>
          </a:prstGeom>
          <a:noFill/>
          <a:ln w="9525">
            <a:solidFill>
              <a:schemeClr val="tx1"/>
            </a:solidFill>
            <a:round/>
            <a:headEnd/>
            <a:tailEnd type="triangle" w="med" len="med"/>
          </a:ln>
          <a:effectLst/>
        </p:spPr>
        <p:txBody>
          <a:bodyPr wrap="none" anchor="ctr"/>
          <a:lstStyle/>
          <a:p>
            <a:endParaRPr lang="tr-T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0" y="762000"/>
            <a:ext cx="8839200" cy="5203825"/>
          </a:xfrm>
          <a:prstGeom prst="rect">
            <a:avLst/>
          </a:prstGeom>
          <a:noFill/>
          <a:ln w="9525">
            <a:noFill/>
            <a:miter lim="800000"/>
            <a:headEnd/>
            <a:tailEnd/>
          </a:ln>
          <a:effectLst/>
        </p:spPr>
        <p:txBody>
          <a:bodyPr>
            <a:spAutoFit/>
          </a:bodyPr>
          <a:lstStyle/>
          <a:p>
            <a:pPr lvl="2" algn="just">
              <a:lnSpc>
                <a:spcPct val="172000"/>
              </a:lnSpc>
              <a:spcBef>
                <a:spcPts val="1613"/>
              </a:spcBef>
            </a:pPr>
            <a:r>
              <a:rPr lang="tr-TR" sz="2400">
                <a:solidFill>
                  <a:srgbClr val="000000"/>
                </a:solidFill>
                <a:latin typeface="Times New Roman" pitchFamily="18" charset="0"/>
              </a:rPr>
              <a:t>Burada oluşan piruvat mitokondriye geçer ve piruvat karboksilaz enzimi katalizörlüğünde tekrar okzalasetata çevrilir .</a:t>
            </a:r>
          </a:p>
          <a:p>
            <a:pPr lvl="2" algn="just">
              <a:lnSpc>
                <a:spcPct val="132000"/>
              </a:lnSpc>
              <a:spcBef>
                <a:spcPts val="1613"/>
              </a:spcBef>
            </a:pPr>
            <a:endParaRPr lang="tr-TR" sz="2400">
              <a:solidFill>
                <a:srgbClr val="000000"/>
              </a:solidFill>
              <a:latin typeface="Times New Roman" pitchFamily="18" charset="0"/>
            </a:endParaRPr>
          </a:p>
          <a:p>
            <a:pPr lvl="2" algn="just">
              <a:lnSpc>
                <a:spcPct val="132000"/>
              </a:lnSpc>
              <a:spcBef>
                <a:spcPts val="1613"/>
              </a:spcBef>
            </a:pPr>
            <a:endParaRPr lang="tr-TR" sz="2400">
              <a:solidFill>
                <a:srgbClr val="000000"/>
              </a:solidFill>
              <a:latin typeface="Times New Roman" pitchFamily="18" charset="0"/>
            </a:endParaRPr>
          </a:p>
          <a:p>
            <a:pPr lvl="2" algn="just">
              <a:lnSpc>
                <a:spcPct val="132000"/>
              </a:lnSpc>
              <a:spcBef>
                <a:spcPts val="1613"/>
              </a:spcBef>
            </a:pPr>
            <a:r>
              <a:rPr lang="tr-TR" sz="2400">
                <a:solidFill>
                  <a:srgbClr val="000000"/>
                </a:solidFill>
                <a:latin typeface="Times New Roman" pitchFamily="18" charset="0"/>
              </a:rPr>
              <a:t>Piruvat + C0</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 ATP + H</a:t>
            </a:r>
            <a:r>
              <a:rPr lang="tr-TR" sz="2400" baseline="-25000">
                <a:solidFill>
                  <a:srgbClr val="000000"/>
                </a:solidFill>
                <a:latin typeface="Times New Roman" pitchFamily="18" charset="0"/>
              </a:rPr>
              <a:t>2</a:t>
            </a:r>
            <a:r>
              <a:rPr lang="tr-TR" sz="2400">
                <a:solidFill>
                  <a:srgbClr val="000000"/>
                </a:solidFill>
                <a:latin typeface="Times New Roman" pitchFamily="18" charset="0"/>
              </a:rPr>
              <a:t>0         Okzalasetat + ADP + P</a:t>
            </a:r>
            <a:r>
              <a:rPr lang="tr-TR" sz="2400" baseline="-25000">
                <a:solidFill>
                  <a:srgbClr val="000000"/>
                </a:solidFill>
                <a:latin typeface="Times New Roman" pitchFamily="18" charset="0"/>
              </a:rPr>
              <a:t>i</a:t>
            </a:r>
            <a:r>
              <a:rPr lang="tr-TR" sz="2400">
                <a:solidFill>
                  <a:srgbClr val="000000"/>
                </a:solidFill>
                <a:latin typeface="Times New Roman" pitchFamily="18" charset="0"/>
              </a:rPr>
              <a:t> + 2H</a:t>
            </a:r>
            <a:endParaRPr lang="tr-TR" sz="2400">
              <a:latin typeface="Times New Roman" pitchFamily="18" charset="0"/>
            </a:endParaRPr>
          </a:p>
          <a:p>
            <a:pPr lvl="3">
              <a:spcBef>
                <a:spcPts val="1975"/>
              </a:spcBef>
            </a:pPr>
            <a:endParaRPr lang="tr-TR" sz="2400">
              <a:latin typeface="Times New Roman" pitchFamily="18" charset="0"/>
            </a:endParaRPr>
          </a:p>
          <a:p>
            <a:pPr>
              <a:spcBef>
                <a:spcPct val="50000"/>
              </a:spcBef>
            </a:pPr>
            <a:endParaRPr lang="tr-TR" sz="2400">
              <a:latin typeface="Times New Roman" pitchFamily="18" charset="0"/>
            </a:endParaRPr>
          </a:p>
        </p:txBody>
      </p:sp>
      <p:sp>
        <p:nvSpPr>
          <p:cNvPr id="144387" name="Line 3"/>
          <p:cNvSpPr>
            <a:spLocks noChangeShapeType="1"/>
          </p:cNvSpPr>
          <p:nvPr/>
        </p:nvSpPr>
        <p:spPr bwMode="auto">
          <a:xfrm>
            <a:off x="4419600" y="4572000"/>
            <a:ext cx="609600" cy="0"/>
          </a:xfrm>
          <a:prstGeom prst="line">
            <a:avLst/>
          </a:prstGeom>
          <a:noFill/>
          <a:ln w="9525">
            <a:solidFill>
              <a:schemeClr val="tx1"/>
            </a:solidFill>
            <a:round/>
            <a:headEnd/>
            <a:tailEnd type="triangle" w="med" len="med"/>
          </a:ln>
          <a:effectLst/>
        </p:spPr>
        <p:txBody>
          <a:bodyPr wrap="none" anchor="ctr"/>
          <a:lstStyle/>
          <a:p>
            <a:endParaRPr lang="tr-T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ext Box 2"/>
          <p:cNvSpPr txBox="1">
            <a:spLocks noChangeArrowheads="1"/>
          </p:cNvSpPr>
          <p:nvPr/>
        </p:nvSpPr>
        <p:spPr bwMode="auto">
          <a:xfrm>
            <a:off x="228600" y="393700"/>
            <a:ext cx="8229600" cy="7121525"/>
          </a:xfrm>
          <a:prstGeom prst="rect">
            <a:avLst/>
          </a:prstGeom>
          <a:noFill/>
          <a:ln w="9525">
            <a:noFill/>
            <a:miter lim="800000"/>
            <a:headEnd/>
            <a:tailEnd/>
          </a:ln>
          <a:effectLst/>
        </p:spPr>
        <p:txBody>
          <a:bodyPr>
            <a:spAutoFit/>
          </a:bodyPr>
          <a:lstStyle/>
          <a:p>
            <a:pPr lvl="2" algn="just">
              <a:lnSpc>
                <a:spcPct val="219000"/>
              </a:lnSpc>
              <a:spcBef>
                <a:spcPts val="2125"/>
              </a:spcBef>
              <a:spcAft>
                <a:spcPts val="3700"/>
              </a:spcAft>
            </a:pPr>
            <a:r>
              <a:rPr lang="tr-TR" sz="2400">
                <a:solidFill>
                  <a:srgbClr val="000000"/>
                </a:solidFill>
                <a:latin typeface="Times New Roman" pitchFamily="18" charset="0"/>
              </a:rPr>
              <a:t>Böylece mitokondriden sitoplazmaya geçen her bir asetil CoA başına bir NADPH üretilmektedir. Palmitat sentezinde 8 Asetil CoA kullanıldığına göre, 14 NADPH'ın 8'i bu mekanizma ile oluşturulmaktadır. Geride kalan 6 NADPH ise pentoz-fosfat yolundan sağlanmaktadır.</a:t>
            </a:r>
            <a:endParaRPr lang="tr-TR" sz="2400">
              <a:latin typeface="Times New Roman" pitchFamily="18" charset="0"/>
            </a:endParaRPr>
          </a:p>
          <a:p>
            <a:pPr lvl="2" algn="just">
              <a:lnSpc>
                <a:spcPct val="129000"/>
              </a:lnSpc>
              <a:spcBef>
                <a:spcPts val="2125"/>
              </a:spcBef>
              <a:spcAft>
                <a:spcPts val="3700"/>
              </a:spcAft>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685800" y="2590800"/>
            <a:ext cx="7086600" cy="1189038"/>
          </a:xfrm>
          <a:prstGeom prst="rect">
            <a:avLst/>
          </a:prstGeom>
          <a:noFill/>
          <a:ln w="9525">
            <a:noFill/>
            <a:miter lim="800000"/>
            <a:headEnd/>
            <a:tailEnd/>
          </a:ln>
          <a:effectLst/>
        </p:spPr>
        <p:txBody>
          <a:bodyPr>
            <a:spAutoFit/>
          </a:bodyPr>
          <a:lstStyle/>
          <a:p>
            <a:pPr lvl="2" algn="ctr">
              <a:spcBef>
                <a:spcPts val="2450"/>
              </a:spcBef>
            </a:pPr>
            <a:r>
              <a:rPr lang="tr-TR" sz="2400" b="1">
                <a:solidFill>
                  <a:srgbClr val="000000"/>
                </a:solidFill>
                <a:latin typeface="Times New Roman" pitchFamily="18" charset="0"/>
              </a:rPr>
              <a:t> </a:t>
            </a:r>
            <a:r>
              <a:rPr lang="tr-TR" b="1">
                <a:solidFill>
                  <a:srgbClr val="000000"/>
                </a:solidFill>
                <a:latin typeface="Times New Roman" pitchFamily="18" charset="0"/>
              </a:rPr>
              <a:t>Keton Cisimleri</a:t>
            </a:r>
            <a:endParaRPr lang="tr-TR">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Text Box 3"/>
          <p:cNvSpPr txBox="1">
            <a:spLocks noChangeArrowheads="1"/>
          </p:cNvSpPr>
          <p:nvPr/>
        </p:nvSpPr>
        <p:spPr bwMode="auto">
          <a:xfrm>
            <a:off x="762000" y="5334000"/>
            <a:ext cx="7391400" cy="1370013"/>
          </a:xfrm>
          <a:prstGeom prst="rect">
            <a:avLst/>
          </a:prstGeom>
          <a:noFill/>
          <a:ln w="9525">
            <a:noFill/>
            <a:miter lim="800000"/>
            <a:headEnd/>
            <a:tailEnd/>
          </a:ln>
          <a:effectLst/>
        </p:spPr>
        <p:txBody>
          <a:bodyPr>
            <a:spAutoFit/>
          </a:bodyPr>
          <a:lstStyle/>
          <a:p>
            <a:pPr lvl="2">
              <a:spcBef>
                <a:spcPts val="4500"/>
              </a:spcBef>
            </a:pPr>
            <a:r>
              <a:rPr lang="tr-TR" sz="2400" b="1">
                <a:solidFill>
                  <a:srgbClr val="000000"/>
                </a:solidFill>
                <a:latin typeface="Times New Roman" pitchFamily="18" charset="0"/>
              </a:rPr>
              <a:t>Şekil 11.6. </a:t>
            </a:r>
            <a:r>
              <a:rPr lang="tr-TR" sz="2400">
                <a:solidFill>
                  <a:srgbClr val="000000"/>
                </a:solidFill>
                <a:latin typeface="Times New Roman" pitchFamily="18" charset="0"/>
              </a:rPr>
              <a:t>Asetil CoA’ın mitokondriden sitoplazmaya taşınması.</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838200" y="990600"/>
            <a:ext cx="7405688" cy="5021263"/>
          </a:xfrm>
          <a:prstGeom prst="rect">
            <a:avLst/>
          </a:prstGeom>
          <a:noFill/>
          <a:ln w="9525">
            <a:noFill/>
            <a:miter lim="800000"/>
            <a:headEnd/>
            <a:tailEnd/>
          </a:ln>
          <a:effectLst/>
        </p:spPr>
        <p:txBody>
          <a:bodyPr>
            <a:spAutoFit/>
          </a:bodyPr>
          <a:lstStyle/>
          <a:p>
            <a:pPr algn="just">
              <a:lnSpc>
                <a:spcPct val="270000"/>
              </a:lnSpc>
              <a:spcBef>
                <a:spcPct val="50000"/>
              </a:spcBef>
            </a:pPr>
            <a:r>
              <a:rPr lang="tr-TR" sz="2400">
                <a:solidFill>
                  <a:srgbClr val="000000"/>
                </a:solidFill>
                <a:latin typeface="Times New Roman" pitchFamily="18" charset="0"/>
              </a:rPr>
              <a:t>Yağ asitleri oksidasyonunda oluşan asetil CoA‘lar, eğer yağ ve karbonhidrat yıkımları dengeli ise, sitrik asit devrine girerler. Metabolizmada sözü edilen "yağlar karbonhidratların aleviyle yanar" deyişinin moleküler temeli bugün çok daha iyi bilinmektedir.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Text Box 2"/>
          <p:cNvSpPr txBox="1">
            <a:spLocks noChangeArrowheads="1"/>
          </p:cNvSpPr>
          <p:nvPr/>
        </p:nvSpPr>
        <p:spPr bwMode="auto">
          <a:xfrm>
            <a:off x="609600" y="762000"/>
            <a:ext cx="7696200" cy="4583113"/>
          </a:xfrm>
          <a:prstGeom prst="rect">
            <a:avLst/>
          </a:prstGeom>
          <a:noFill/>
          <a:ln w="9525">
            <a:noFill/>
            <a:miter lim="800000"/>
            <a:headEnd/>
            <a:tailEnd/>
          </a:ln>
          <a:effectLst/>
        </p:spPr>
        <p:txBody>
          <a:bodyPr>
            <a:spAutoFit/>
          </a:bodyPr>
          <a:lstStyle/>
          <a:p>
            <a:pPr algn="just">
              <a:lnSpc>
                <a:spcPct val="360000"/>
              </a:lnSpc>
              <a:spcBef>
                <a:spcPct val="50000"/>
              </a:spcBef>
            </a:pPr>
            <a:r>
              <a:rPr lang="tr-TR" sz="2400">
                <a:solidFill>
                  <a:srgbClr val="000000"/>
                </a:solidFill>
                <a:latin typeface="Times New Roman" pitchFamily="18" charset="0"/>
              </a:rPr>
              <a:t>Asetil CoA'nın TCA'ya girişi, sitrat oluşumu için ortamda okzalasetatın varhğına bağlıdır. Eğer yağ yıkımı fazla ise, asetil CoA farklı bir yola gider. </a:t>
            </a:r>
          </a:p>
          <a:p>
            <a:pPr>
              <a:spcBef>
                <a:spcPct val="50000"/>
              </a:spcBef>
            </a:pPr>
            <a:endParaRPr lang="tr-TR" sz="2400">
              <a:latin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2169</Words>
  <Application>Microsoft Office PowerPoint</Application>
  <PresentationFormat>Ekran Gösterisi (4:3)</PresentationFormat>
  <Paragraphs>84</Paragraphs>
  <Slides>70</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70</vt:i4>
      </vt:variant>
    </vt:vector>
  </HeadingPairs>
  <TitlesOfParts>
    <vt:vector size="72" baseType="lpstr">
      <vt:lpstr>Ofis Teması</vt:lpstr>
      <vt:lpstr>Microsoft Document</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Slayt 46</vt:lpstr>
      <vt:lpstr>Slayt 47</vt:lpstr>
      <vt:lpstr>Slayt 48</vt:lpstr>
      <vt:lpstr>Slayt 49</vt:lpstr>
      <vt:lpstr>Slayt 50</vt:lpstr>
      <vt:lpstr>Slayt 51</vt:lpstr>
      <vt:lpstr>Slayt 52</vt:lpstr>
      <vt:lpstr>Slayt 53</vt:lpstr>
      <vt:lpstr>Slayt 54</vt:lpstr>
      <vt:lpstr>Slayt 55</vt:lpstr>
      <vt:lpstr>Slayt 56</vt:lpstr>
      <vt:lpstr>Slayt 57</vt:lpstr>
      <vt:lpstr>Slayt 58</vt:lpstr>
      <vt:lpstr>Slayt 59</vt:lpstr>
      <vt:lpstr>Slayt 60</vt:lpstr>
      <vt:lpstr>Slayt 61</vt:lpstr>
      <vt:lpstr>Slayt 62</vt:lpstr>
      <vt:lpstr>Slayt 63</vt:lpstr>
      <vt:lpstr>Slayt 64</vt:lpstr>
      <vt:lpstr>Slayt 65</vt:lpstr>
      <vt:lpstr>Slayt 66</vt:lpstr>
      <vt:lpstr>Slayt 67</vt:lpstr>
      <vt:lpstr>Slayt 68</vt:lpstr>
      <vt:lpstr>Slayt 69</vt:lpstr>
      <vt:lpstr>Slayt 70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pinar</dc:creator>
  <cp:lastModifiedBy>pinar</cp:lastModifiedBy>
  <cp:revision>1</cp:revision>
  <dcterms:created xsi:type="dcterms:W3CDTF">2018-10-16T09:05:24Z</dcterms:created>
  <dcterms:modified xsi:type="dcterms:W3CDTF">2018-10-16T09:05:56Z</dcterms:modified>
</cp:coreProperties>
</file>