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232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Sunumunda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Kullanımı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Saçılım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 - Scatterplot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4A74F0-90E7-2442-BA48-3799169D3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013" y="2282825"/>
            <a:ext cx="4300538" cy="428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0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değişkenlerin</a:t>
            </a:r>
            <a:r>
              <a:rPr lang="en-US" dirty="0"/>
              <a:t> </a:t>
            </a:r>
            <a:r>
              <a:rPr lang="en-US" dirty="0" err="1"/>
              <a:t>sunumu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keşfedilmesinde</a:t>
            </a:r>
            <a:r>
              <a:rPr lang="en-US" dirty="0"/>
              <a:t> </a:t>
            </a:r>
            <a:r>
              <a:rPr lang="en-US" dirty="0" err="1"/>
              <a:t>görsel</a:t>
            </a:r>
            <a:r>
              <a:rPr lang="en-US" dirty="0"/>
              <a:t> </a:t>
            </a:r>
            <a:r>
              <a:rPr lang="en-US" dirty="0" err="1"/>
              <a:t>sunumlar</a:t>
            </a:r>
            <a:r>
              <a:rPr lang="en-US" dirty="0"/>
              <a:t> </a:t>
            </a:r>
            <a:r>
              <a:rPr lang="en-US" dirty="0" err="1"/>
              <a:t>okunaklı</a:t>
            </a:r>
            <a:r>
              <a:rPr lang="en-US" dirty="0"/>
              <a:t>, </a:t>
            </a:r>
            <a:r>
              <a:rPr lang="en-US" dirty="0" err="1"/>
              <a:t>anlaşılır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iletebilmek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</a:p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grafikler</a:t>
            </a:r>
            <a:r>
              <a:rPr lang="en-US" dirty="0"/>
              <a:t> histogram, </a:t>
            </a:r>
            <a:r>
              <a:rPr lang="en-US" dirty="0" err="1"/>
              <a:t>sütun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, </a:t>
            </a:r>
            <a:r>
              <a:rPr lang="en-US" dirty="0" err="1"/>
              <a:t>çizgi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, </a:t>
            </a:r>
            <a:r>
              <a:rPr lang="en-US" dirty="0" err="1"/>
              <a:t>saçılım</a:t>
            </a:r>
            <a:r>
              <a:rPr lang="en-US" dirty="0"/>
              <a:t> </a:t>
            </a:r>
            <a:r>
              <a:rPr lang="en-US" dirty="0" err="1"/>
              <a:t>grafiğidir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grafiklerin</a:t>
            </a:r>
            <a:r>
              <a:rPr lang="en-US" dirty="0"/>
              <a:t> </a:t>
            </a:r>
            <a:r>
              <a:rPr lang="en-US" dirty="0" err="1"/>
              <a:t>oluşturulmasında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yazılım</a:t>
            </a:r>
            <a:r>
              <a:rPr lang="en-US" dirty="0"/>
              <a:t> </a:t>
            </a:r>
            <a:r>
              <a:rPr lang="en-US" dirty="0" err="1"/>
              <a:t>mevcuttur</a:t>
            </a:r>
            <a:r>
              <a:rPr lang="en-US" dirty="0"/>
              <a:t>.</a:t>
            </a:r>
          </a:p>
          <a:p>
            <a:r>
              <a:rPr lang="en-US" dirty="0" err="1"/>
              <a:t>Değişkenlerin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sunulacağına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verilmeden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, </a:t>
            </a:r>
            <a:r>
              <a:rPr lang="en-US" dirty="0" err="1"/>
              <a:t>değişkenin</a:t>
            </a:r>
            <a:r>
              <a:rPr lang="en-US" dirty="0"/>
              <a:t> </a:t>
            </a:r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türünün</a:t>
            </a:r>
            <a:r>
              <a:rPr lang="en-US" dirty="0"/>
              <a:t> </a:t>
            </a:r>
            <a:r>
              <a:rPr lang="en-US" dirty="0" err="1"/>
              <a:t>incelenmesi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değişkenin</a:t>
            </a:r>
            <a:r>
              <a:rPr lang="en-US" dirty="0"/>
              <a:t> nominal, ordinal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da </a:t>
            </a:r>
            <a:r>
              <a:rPr lang="en-US" dirty="0" err="1"/>
              <a:t>tanımlanması</a:t>
            </a:r>
            <a:r>
              <a:rPr lang="en-US" dirty="0"/>
              <a:t> </a:t>
            </a:r>
            <a:r>
              <a:rPr lang="en-US" dirty="0" err="1"/>
              <a:t>gerektiği</a:t>
            </a:r>
            <a:r>
              <a:rPr lang="en-US" dirty="0"/>
              <a:t> </a:t>
            </a:r>
            <a:r>
              <a:rPr lang="en-US" dirty="0" err="1"/>
              <a:t>belirlenmelidir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2783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Histogramlar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değişkenin</a:t>
            </a:r>
            <a:r>
              <a:rPr lang="en-US" dirty="0"/>
              <a:t> </a:t>
            </a:r>
            <a:r>
              <a:rPr lang="en-US" dirty="0" err="1"/>
              <a:t>yorumlanmasında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Örneğin</a:t>
            </a:r>
            <a:r>
              <a:rPr lang="en-US" dirty="0"/>
              <a:t>; </a:t>
            </a:r>
            <a:r>
              <a:rPr lang="en-US" dirty="0" err="1"/>
              <a:t>yaş</a:t>
            </a:r>
            <a:r>
              <a:rPr lang="en-US" dirty="0"/>
              <a:t>,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, boy </a:t>
            </a:r>
            <a:r>
              <a:rPr lang="en-US" dirty="0" err="1"/>
              <a:t>uzunluğu</a:t>
            </a:r>
            <a:r>
              <a:rPr lang="en-US" dirty="0"/>
              <a:t>, vs.</a:t>
            </a:r>
          </a:p>
          <a:p>
            <a:r>
              <a:rPr lang="en-US" dirty="0"/>
              <a:t>Bu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/</a:t>
            </a:r>
            <a:r>
              <a:rPr lang="en-US" dirty="0" err="1"/>
              <a:t>sayısal</a:t>
            </a:r>
            <a:r>
              <a:rPr lang="en-US" dirty="0"/>
              <a:t> </a:t>
            </a:r>
            <a:r>
              <a:rPr lang="en-US" dirty="0" err="1"/>
              <a:t>değişkene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dağılımını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grafiğin</a:t>
            </a:r>
            <a:r>
              <a:rPr lang="en-US" dirty="0"/>
              <a:t> </a:t>
            </a:r>
            <a:r>
              <a:rPr lang="en-US" dirty="0" err="1"/>
              <a:t>incelenmesiyle</a:t>
            </a:r>
            <a:r>
              <a:rPr lang="en-US" dirty="0"/>
              <a:t> </a:t>
            </a:r>
            <a:r>
              <a:rPr lang="en-US" dirty="0" err="1"/>
              <a:t>dağılımın</a:t>
            </a:r>
            <a:r>
              <a:rPr lang="en-US" dirty="0"/>
              <a:t> </a:t>
            </a:r>
            <a:r>
              <a:rPr lang="en-US" dirty="0" err="1"/>
              <a:t>çarpıklık</a:t>
            </a:r>
            <a:r>
              <a:rPr lang="en-US" dirty="0"/>
              <a:t> </a:t>
            </a:r>
            <a:r>
              <a:rPr lang="en-US" dirty="0" err="1"/>
              <a:t>özelliklerinin</a:t>
            </a:r>
            <a:r>
              <a:rPr lang="en-US" dirty="0"/>
              <a:t> </a:t>
            </a:r>
            <a:r>
              <a:rPr lang="en-US" dirty="0" err="1"/>
              <a:t>yorumlanması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07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7CEAFB-AB34-AD4B-AB1F-41A32E1650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794" y="2286000"/>
            <a:ext cx="3780631" cy="3780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5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Sütun</a:t>
            </a:r>
            <a:r>
              <a:rPr lang="en-US" dirty="0"/>
              <a:t> </a:t>
            </a:r>
            <a:r>
              <a:rPr lang="en-US" dirty="0" err="1"/>
              <a:t>Grafiği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kategorilerdeki</a:t>
            </a:r>
            <a:r>
              <a:rPr lang="en-US" dirty="0"/>
              <a:t> </a:t>
            </a:r>
            <a:r>
              <a:rPr lang="en-US" dirty="0" err="1"/>
              <a:t>katılımcıların</a:t>
            </a:r>
            <a:r>
              <a:rPr lang="en-US" dirty="0"/>
              <a:t> </a:t>
            </a:r>
            <a:r>
              <a:rPr lang="en-US" dirty="0" err="1"/>
              <a:t>frekans</a:t>
            </a:r>
            <a:r>
              <a:rPr lang="en-US" dirty="0"/>
              <a:t> </a:t>
            </a:r>
            <a:r>
              <a:rPr lang="en-US" dirty="0" err="1"/>
              <a:t>özelliklerini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grafiktir</a:t>
            </a:r>
            <a:r>
              <a:rPr lang="en-US" dirty="0"/>
              <a:t>. </a:t>
            </a:r>
          </a:p>
          <a:p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değişkenin</a:t>
            </a:r>
            <a:r>
              <a:rPr lang="en-US" dirty="0"/>
              <a:t> </a:t>
            </a:r>
            <a:r>
              <a:rPr lang="en-US" dirty="0" err="1"/>
              <a:t>özelliklerinin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sütun</a:t>
            </a:r>
            <a:r>
              <a:rPr lang="en-US" dirty="0"/>
              <a:t> </a:t>
            </a:r>
            <a:r>
              <a:rPr lang="en-US" dirty="0" err="1"/>
              <a:t>grafiğinde</a:t>
            </a:r>
            <a:r>
              <a:rPr lang="en-US" dirty="0"/>
              <a:t> </a:t>
            </a:r>
            <a:r>
              <a:rPr lang="en-US" dirty="0" err="1"/>
              <a:t>gösterilmesi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) </a:t>
            </a:r>
            <a:r>
              <a:rPr lang="en-US" dirty="0" err="1"/>
              <a:t>frekans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sayısal</a:t>
            </a:r>
            <a:r>
              <a:rPr lang="en-US" dirty="0"/>
              <a:t> </a:t>
            </a:r>
            <a:r>
              <a:rPr lang="en-US" dirty="0" err="1"/>
              <a:t>özelliklerine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farklılaştığını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</a:p>
          <a:p>
            <a:r>
              <a:rPr lang="en-US" dirty="0" err="1"/>
              <a:t>Dikey</a:t>
            </a:r>
            <a:r>
              <a:rPr lang="en-US" dirty="0"/>
              <a:t> </a:t>
            </a:r>
            <a:r>
              <a:rPr lang="en-US" dirty="0" err="1"/>
              <a:t>eksenin</a:t>
            </a:r>
            <a:r>
              <a:rPr lang="en-US" dirty="0"/>
              <a:t> </a:t>
            </a:r>
            <a:r>
              <a:rPr lang="en-US" dirty="0" err="1"/>
              <a:t>ölçeklendirilmesi</a:t>
            </a:r>
            <a:r>
              <a:rPr lang="en-US" dirty="0"/>
              <a:t>, </a:t>
            </a:r>
            <a:r>
              <a:rPr lang="en-US" dirty="0" err="1"/>
              <a:t>görselleştirmede</a:t>
            </a:r>
            <a:r>
              <a:rPr lang="en-US" dirty="0"/>
              <a:t> </a:t>
            </a:r>
            <a:r>
              <a:rPr lang="en-US" dirty="0" err="1"/>
              <a:t>yanıltıcı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verebilir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, </a:t>
            </a:r>
            <a:r>
              <a:rPr lang="en-US" dirty="0" err="1"/>
              <a:t>ölçeklendirmenin</a:t>
            </a:r>
            <a:r>
              <a:rPr lang="en-US" dirty="0"/>
              <a:t> </a:t>
            </a:r>
            <a:r>
              <a:rPr lang="en-US" dirty="0" err="1"/>
              <a:t>detaylı</a:t>
            </a:r>
            <a:r>
              <a:rPr lang="en-US" dirty="0"/>
              <a:t> </a:t>
            </a:r>
            <a:r>
              <a:rPr lang="en-US" dirty="0" err="1"/>
              <a:t>incelenmesi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</a:p>
          <a:p>
            <a:r>
              <a:rPr lang="en-US" dirty="0" err="1"/>
              <a:t>Gruplar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gözlemlenen</a:t>
            </a:r>
            <a:r>
              <a:rPr lang="en-US" dirty="0"/>
              <a:t> </a:t>
            </a:r>
            <a:r>
              <a:rPr lang="en-US" dirty="0" err="1"/>
              <a:t>farklılıklar</a:t>
            </a:r>
            <a:r>
              <a:rPr lang="en-US" dirty="0"/>
              <a:t> </a:t>
            </a:r>
            <a:r>
              <a:rPr lang="en-US" dirty="0" err="1"/>
              <a:t>istatistiksel</a:t>
            </a:r>
            <a:r>
              <a:rPr lang="en-US" dirty="0"/>
              <a:t> </a:t>
            </a:r>
            <a:r>
              <a:rPr lang="en-US" dirty="0" err="1"/>
              <a:t>anlamlılığına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test </a:t>
            </a:r>
            <a:r>
              <a:rPr lang="en-US" dirty="0" err="1"/>
              <a:t>edilmelidir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Örneğin</a:t>
            </a:r>
            <a:r>
              <a:rPr lang="en-US" dirty="0"/>
              <a:t>, t-Test, ANOVA.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4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Sütun</a:t>
            </a:r>
            <a:r>
              <a:rPr lang="en-US" dirty="0"/>
              <a:t> </a:t>
            </a:r>
            <a:r>
              <a:rPr lang="en-US" dirty="0" err="1"/>
              <a:t>Grafiği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B58931E-C32C-2A48-9219-B514E1F0CA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3104" y="3055251"/>
            <a:ext cx="4645791" cy="303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78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Çizgi</a:t>
            </a:r>
            <a:r>
              <a:rPr lang="en-US" dirty="0"/>
              <a:t> </a:t>
            </a:r>
            <a:r>
              <a:rPr lang="en-US" dirty="0" err="1"/>
              <a:t>Grafiği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kategorik</a:t>
            </a:r>
            <a:r>
              <a:rPr lang="en-US" dirty="0"/>
              <a:t> </a:t>
            </a:r>
            <a:r>
              <a:rPr lang="en-US" dirty="0" err="1"/>
              <a:t>değişkenlerin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değişkenlerinden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değerlerini</a:t>
            </a:r>
            <a:r>
              <a:rPr lang="en-US" dirty="0"/>
              <a:t> </a:t>
            </a:r>
            <a:r>
              <a:rPr lang="en-US" dirty="0" err="1"/>
              <a:t>karşılaştırmak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grafiklerdir</a:t>
            </a:r>
            <a:r>
              <a:rPr lang="en-US" dirty="0"/>
              <a:t>. </a:t>
            </a:r>
          </a:p>
          <a:p>
            <a:r>
              <a:rPr lang="en-US" dirty="0" err="1"/>
              <a:t>Varyans</a:t>
            </a:r>
            <a:r>
              <a:rPr lang="en-US" dirty="0"/>
              <a:t> </a:t>
            </a:r>
            <a:r>
              <a:rPr lang="en-US" dirty="0" err="1"/>
              <a:t>analizlerinin</a:t>
            </a:r>
            <a:r>
              <a:rPr lang="en-US" dirty="0"/>
              <a:t> </a:t>
            </a:r>
            <a:r>
              <a:rPr lang="en-US" dirty="0" err="1"/>
              <a:t>çıktılarında</a:t>
            </a:r>
            <a:r>
              <a:rPr lang="en-US" dirty="0"/>
              <a:t> </a:t>
            </a:r>
            <a:r>
              <a:rPr lang="en-US" dirty="0" err="1"/>
              <a:t>kullanılabilir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grafikler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faktörlü</a:t>
            </a:r>
            <a:r>
              <a:rPr lang="en-US" dirty="0"/>
              <a:t> </a:t>
            </a:r>
            <a:r>
              <a:rPr lang="en-US" dirty="0" err="1"/>
              <a:t>varyans</a:t>
            </a:r>
            <a:r>
              <a:rPr lang="en-US" dirty="0"/>
              <a:t> </a:t>
            </a:r>
            <a:r>
              <a:rPr lang="en-US" dirty="0" err="1"/>
              <a:t>analizlerinde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etkinin</a:t>
            </a:r>
            <a:r>
              <a:rPr lang="en-US" dirty="0"/>
              <a:t> </a:t>
            </a:r>
            <a:r>
              <a:rPr lang="en-US" dirty="0" err="1"/>
              <a:t>yorumlanması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içerir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faktörün</a:t>
            </a:r>
            <a:r>
              <a:rPr lang="en-US" dirty="0"/>
              <a:t> </a:t>
            </a:r>
            <a:r>
              <a:rPr lang="en-US" dirty="0" err="1"/>
              <a:t>bağımlı</a:t>
            </a:r>
            <a:r>
              <a:rPr lang="en-US" dirty="0"/>
              <a:t> </a:t>
            </a:r>
            <a:r>
              <a:rPr lang="en-US" dirty="0" err="1"/>
              <a:t>değişkene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çizgi</a:t>
            </a:r>
            <a:r>
              <a:rPr lang="en-US" dirty="0"/>
              <a:t> </a:t>
            </a:r>
            <a:r>
              <a:rPr lang="en-US" dirty="0" err="1"/>
              <a:t>grafiklerindeki</a:t>
            </a:r>
            <a:r>
              <a:rPr lang="en-US" dirty="0"/>
              <a:t> </a:t>
            </a:r>
            <a:r>
              <a:rPr lang="en-US" dirty="0" err="1"/>
              <a:t>örüntülerden</a:t>
            </a:r>
            <a:r>
              <a:rPr lang="en-US" dirty="0"/>
              <a:t> </a:t>
            </a:r>
            <a:r>
              <a:rPr lang="en-US" dirty="0" err="1"/>
              <a:t>yola</a:t>
            </a:r>
            <a:r>
              <a:rPr lang="en-US" dirty="0"/>
              <a:t> </a:t>
            </a:r>
            <a:r>
              <a:rPr lang="en-US" dirty="0" err="1"/>
              <a:t>çıkılarak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Çizgi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 </a:t>
            </a:r>
            <a:r>
              <a:rPr lang="en-US" dirty="0" err="1"/>
              <a:t>gruplar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farklılıkların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arttığı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azaldığını</a:t>
            </a:r>
            <a:r>
              <a:rPr lang="en-US" dirty="0"/>
              <a:t> </a:t>
            </a:r>
            <a:r>
              <a:rPr lang="en-US" dirty="0" err="1"/>
              <a:t>görselleştirmede</a:t>
            </a:r>
            <a:r>
              <a:rPr lang="en-US" dirty="0"/>
              <a:t> </a:t>
            </a:r>
            <a:r>
              <a:rPr lang="en-US" dirty="0" err="1"/>
              <a:t>faydalıdır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3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Çizgi</a:t>
            </a:r>
            <a:r>
              <a:rPr lang="en-US" dirty="0"/>
              <a:t> </a:t>
            </a:r>
            <a:r>
              <a:rPr lang="en-US" dirty="0" err="1"/>
              <a:t>Grafiği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63D8A0-AAA7-7F44-8F09-1F0E0A9ED7B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82" y="2222287"/>
            <a:ext cx="4685030" cy="3750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F83C6D-EA3F-BD4D-B026-1712E364618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2222287"/>
            <a:ext cx="4685030" cy="3750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949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Saçılım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 - Scatterplot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değişkenin</a:t>
            </a:r>
            <a:r>
              <a:rPr lang="en-US" dirty="0"/>
              <a:t> </a:t>
            </a:r>
            <a:r>
              <a:rPr lang="en-US" dirty="0" err="1"/>
              <a:t>ilişkisinin</a:t>
            </a:r>
            <a:r>
              <a:rPr lang="en-US" dirty="0"/>
              <a:t> </a:t>
            </a:r>
            <a:r>
              <a:rPr lang="en-US" dirty="0" err="1"/>
              <a:t>keşfedilmesinde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</a:p>
          <a:p>
            <a:r>
              <a:rPr lang="en-US" dirty="0" err="1"/>
              <a:t>Değişkenler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doğrusal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eğrisel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saçılım</a:t>
            </a:r>
            <a:r>
              <a:rPr lang="en-US" dirty="0"/>
              <a:t> </a:t>
            </a:r>
            <a:r>
              <a:rPr lang="en-US" dirty="0" err="1"/>
              <a:t>grafiği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göstericidir</a:t>
            </a:r>
            <a:r>
              <a:rPr lang="en-US" dirty="0"/>
              <a:t>. </a:t>
            </a:r>
          </a:p>
          <a:p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lineer</a:t>
            </a:r>
            <a:r>
              <a:rPr lang="en-US" dirty="0"/>
              <a:t> </a:t>
            </a:r>
            <a:r>
              <a:rPr lang="en-US" dirty="0" err="1"/>
              <a:t>regresyon</a:t>
            </a:r>
            <a:r>
              <a:rPr lang="en-US" dirty="0"/>
              <a:t> </a:t>
            </a:r>
            <a:r>
              <a:rPr lang="en-US" dirty="0" err="1"/>
              <a:t>analizinde</a:t>
            </a:r>
            <a:r>
              <a:rPr lang="en-US" dirty="0"/>
              <a:t> </a:t>
            </a:r>
            <a:r>
              <a:rPr lang="en-US" dirty="0" err="1"/>
              <a:t>değişkenler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doğrusal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varsayıı</a:t>
            </a:r>
            <a:r>
              <a:rPr lang="en-US" dirty="0"/>
              <a:t> </a:t>
            </a:r>
            <a:r>
              <a:rPr lang="en-US" dirty="0" err="1"/>
              <a:t>bulunduğundan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varsayımın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edilmesinde</a:t>
            </a:r>
            <a:r>
              <a:rPr lang="en-US" dirty="0"/>
              <a:t> </a:t>
            </a:r>
            <a:r>
              <a:rPr lang="en-US" dirty="0" err="1"/>
              <a:t>saçılım</a:t>
            </a:r>
            <a:r>
              <a:rPr lang="en-US" dirty="0"/>
              <a:t> </a:t>
            </a:r>
            <a:r>
              <a:rPr lang="en-US" dirty="0" err="1"/>
              <a:t>grafiklerinden</a:t>
            </a:r>
            <a:r>
              <a:rPr lang="en-US" dirty="0"/>
              <a:t> </a:t>
            </a:r>
            <a:r>
              <a:rPr lang="en-US" dirty="0" err="1"/>
              <a:t>yararlanılabilir</a:t>
            </a:r>
            <a:r>
              <a:rPr lang="en-US" dirty="0"/>
              <a:t>. </a:t>
            </a:r>
          </a:p>
          <a:p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da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verebilir</a:t>
            </a:r>
            <a:r>
              <a:rPr lang="en-US" dirty="0"/>
              <a:t>.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, </a:t>
            </a:r>
            <a:r>
              <a:rPr lang="en-US" dirty="0" err="1"/>
              <a:t>saçılımın</a:t>
            </a:r>
            <a:r>
              <a:rPr lang="en-US" dirty="0"/>
              <a:t> </a:t>
            </a:r>
            <a:r>
              <a:rPr lang="en-US" dirty="0" err="1"/>
              <a:t>hayali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etrafında</a:t>
            </a:r>
            <a:r>
              <a:rPr lang="en-US" dirty="0"/>
              <a:t> </a:t>
            </a:r>
            <a:r>
              <a:rPr lang="en-US" dirty="0" err="1"/>
              <a:t>kümelenmesi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görülür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0975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141</TotalTime>
  <Words>334</Words>
  <Application>Microsoft Macintosh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Quotable</vt:lpstr>
      <vt:lpstr>Verilerin Sunumunda Grafik Kullanımı</vt:lpstr>
      <vt:lpstr>Grafik Türleri</vt:lpstr>
      <vt:lpstr>Histogram</vt:lpstr>
      <vt:lpstr>Histogram</vt:lpstr>
      <vt:lpstr>Sütun Grafiği</vt:lpstr>
      <vt:lpstr>Sütun Grafiği</vt:lpstr>
      <vt:lpstr>Çizgi Grafiği</vt:lpstr>
      <vt:lpstr>Çizgi Grafiği</vt:lpstr>
      <vt:lpstr>Saçılım Grafiği - Scatterplot</vt:lpstr>
      <vt:lpstr>Saçılım Grafiği - Scatterplot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10</cp:revision>
  <dcterms:created xsi:type="dcterms:W3CDTF">2019-02-06T08:35:50Z</dcterms:created>
  <dcterms:modified xsi:type="dcterms:W3CDTF">2019-02-18T13:19:13Z</dcterms:modified>
</cp:coreProperties>
</file>