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98" r:id="rId4"/>
    <p:sldId id="307" r:id="rId5"/>
    <p:sldId id="305" r:id="rId6"/>
    <p:sldId id="299" r:id="rId7"/>
    <p:sldId id="302" r:id="rId8"/>
    <p:sldId id="303" r:id="rId9"/>
    <p:sldId id="306" r:id="rId10"/>
    <p:sldId id="304" r:id="rId11"/>
    <p:sldId id="308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8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2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2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0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8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0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706727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Bilimsel araştırma türleri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17963" y="3602039"/>
            <a:ext cx="9144000" cy="1655762"/>
          </a:xfrm>
        </p:spPr>
        <p:txBody>
          <a:bodyPr/>
          <a:lstStyle/>
          <a:p>
            <a:r>
              <a:rPr lang="tr-TR" dirty="0" smtClean="0"/>
              <a:t>Yrd. Doç. Dr. Ömer 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00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Araştırma Türleri 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920663" cy="435058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err="1" smtClean="0"/>
              <a:t>Karasar</a:t>
            </a:r>
            <a:r>
              <a:rPr lang="tr-TR" dirty="0" smtClean="0"/>
              <a:t> (2013)’ün sınıflaması;</a:t>
            </a:r>
          </a:p>
          <a:p>
            <a:pPr algn="just"/>
            <a:endParaRPr lang="tr-TR" dirty="0"/>
          </a:p>
          <a:p>
            <a:pPr marL="0" indent="0" algn="just">
              <a:buNone/>
            </a:pPr>
            <a:r>
              <a:rPr lang="tr-TR" b="1" dirty="0" smtClean="0"/>
              <a:t>Temel Araştırmalar: </a:t>
            </a:r>
            <a:r>
              <a:rPr lang="tr-TR" altLang="tr-TR" dirty="0"/>
              <a:t>Kuram geliştirmeye yönelik bilgi üretirler. Bu araştırmaların </a:t>
            </a:r>
            <a:r>
              <a:rPr lang="tr-TR" altLang="tr-TR" dirty="0" smtClean="0"/>
              <a:t>amacı </a:t>
            </a:r>
            <a:r>
              <a:rPr lang="tr-TR" altLang="tr-TR" dirty="0" smtClean="0"/>
              <a:t>var olan </a:t>
            </a:r>
            <a:r>
              <a:rPr lang="tr-TR" altLang="tr-TR" dirty="0"/>
              <a:t>bilgilere yenilerini katmaktır. “Bilgi </a:t>
            </a:r>
            <a:r>
              <a:rPr lang="tr-TR" altLang="tr-TR" dirty="0" err="1"/>
              <a:t>bilgi</a:t>
            </a:r>
            <a:r>
              <a:rPr lang="tr-TR" altLang="tr-TR" dirty="0"/>
              <a:t> içindir” anlayışı temeldir.  </a:t>
            </a:r>
            <a:endParaRPr lang="tr-TR" dirty="0" smtClean="0"/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b="1" dirty="0" smtClean="0"/>
              <a:t>Uygulamalı Araştırmalar: </a:t>
            </a:r>
            <a:r>
              <a:rPr lang="tr-TR" altLang="tr-TR" dirty="0"/>
              <a:t>Üretilen bilgilerin değerlendirilmesi ile, problemin fiilen çözümünü gerçekleştirmeyi, bilimin olayları kontrol altına alma işlevini gerçekleştirmeyi amaçlayan araştırmalardır. 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2435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200" dirty="0"/>
              <a:t>Büyüköztürk, Ş., Akgün, Ö. E., Karadeniz, Ş., Demirel, F. Ve Kılıç, E. (2013). </a:t>
            </a:r>
            <a:r>
              <a:rPr lang="tr-TR" sz="2200" i="1" dirty="0"/>
              <a:t>Bilimsel araştırma 	yöntemleri.</a:t>
            </a:r>
            <a:r>
              <a:rPr lang="tr-TR" sz="2200" dirty="0"/>
              <a:t> Ankara: </a:t>
            </a:r>
            <a:r>
              <a:rPr lang="tr-TR" sz="2200" dirty="0" err="1"/>
              <a:t>Pegem</a:t>
            </a:r>
            <a:r>
              <a:rPr lang="tr-TR" sz="2200" dirty="0"/>
              <a:t> Akademi</a:t>
            </a:r>
          </a:p>
          <a:p>
            <a:pPr marL="0" indent="0">
              <a:buNone/>
            </a:pPr>
            <a:endParaRPr lang="tr-TR" sz="2200" dirty="0"/>
          </a:p>
          <a:p>
            <a:pPr marL="0" indent="0">
              <a:buNone/>
            </a:pPr>
            <a:r>
              <a:rPr lang="tr-TR" sz="2200" dirty="0" err="1" smtClean="0"/>
              <a:t>Karasar</a:t>
            </a:r>
            <a:r>
              <a:rPr lang="tr-TR" sz="2200" dirty="0" smtClean="0"/>
              <a:t>, N. (2012). </a:t>
            </a:r>
            <a:r>
              <a:rPr lang="tr-TR" sz="2200" i="1" dirty="0" smtClean="0"/>
              <a:t>Bilimsel araştırma yöntemleri (24. baskı). </a:t>
            </a:r>
            <a:r>
              <a:rPr lang="tr-TR" sz="2200" dirty="0" smtClean="0"/>
              <a:t>Ankara: Nobel Yayınevi</a:t>
            </a:r>
          </a:p>
          <a:p>
            <a:pPr marL="0" indent="0">
              <a:buNone/>
            </a:pPr>
            <a:endParaRPr lang="tr-TR" sz="2200" dirty="0" smtClean="0"/>
          </a:p>
        </p:txBody>
      </p:sp>
    </p:spTree>
    <p:extLst>
      <p:ext uri="{BB962C8B-B14F-4D97-AF65-F5344CB8AC3E}">
        <p14:creationId xmlns:p14="http://schemas.microsoft.com/office/powerpoint/2010/main" val="3419059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smtClean="0"/>
              <a:t>İçerik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Bilim</a:t>
            </a:r>
          </a:p>
          <a:p>
            <a:pPr>
              <a:lnSpc>
                <a:spcPct val="150000"/>
              </a:lnSpc>
            </a:pPr>
            <a:r>
              <a:rPr lang="tr-TR" dirty="0"/>
              <a:t>Bilimsel </a:t>
            </a:r>
            <a:r>
              <a:rPr lang="tr-TR" dirty="0" smtClean="0"/>
              <a:t>Yöntem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Araştırma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Araştırma </a:t>
            </a:r>
            <a:r>
              <a:rPr lang="tr-TR" dirty="0"/>
              <a:t>Türleri </a:t>
            </a:r>
          </a:p>
          <a:p>
            <a:pPr>
              <a:lnSpc>
                <a:spcPct val="150000"/>
              </a:lnSpc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91000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Bilim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472699"/>
            <a:ext cx="10824411" cy="47676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Bilim;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/>
              <a:t>E</a:t>
            </a:r>
            <a:r>
              <a:rPr lang="tr-TR" dirty="0" smtClean="0"/>
              <a:t>vreni </a:t>
            </a:r>
            <a:r>
              <a:rPr lang="tr-TR" dirty="0"/>
              <a:t>tanımak, gerçeği </a:t>
            </a:r>
            <a:r>
              <a:rPr lang="tr-TR" dirty="0" smtClean="0"/>
              <a:t>bulmak,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/>
              <a:t>O</a:t>
            </a:r>
            <a:r>
              <a:rPr lang="tr-TR" dirty="0" smtClean="0"/>
              <a:t>lgular </a:t>
            </a:r>
            <a:r>
              <a:rPr lang="tr-TR" dirty="0"/>
              <a:t>(gerçekler) hakkında bilimsel yöntemlerle elde edilmiş doğrulanabilir </a:t>
            </a:r>
            <a:r>
              <a:rPr lang="tr-TR" dirty="0" smtClean="0"/>
              <a:t>bilgilerdir.</a:t>
            </a:r>
          </a:p>
          <a:p>
            <a:endParaRPr lang="tr-TR" dirty="0" smtClean="0"/>
          </a:p>
          <a:p>
            <a:r>
              <a:rPr lang="tr-TR" dirty="0"/>
              <a:t>Bilim, gerçeği aramanın bir yolu ve gerçeklerin oluşturduğu bilgi kümesi olarak da tanımlanabilir.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Her bilim dalının amacı kendi alanına giren konuları saptama ve açıklamadır.</a:t>
            </a:r>
            <a:endParaRPr lang="tr-TR" dirty="0" smtClean="0"/>
          </a:p>
          <a:p>
            <a:endParaRPr lang="tr-TR" sz="2400" dirty="0" smtClean="0"/>
          </a:p>
          <a:p>
            <a:pPr marL="0" indent="0" algn="r">
              <a:buNone/>
            </a:pPr>
            <a:r>
              <a:rPr lang="tr-TR" sz="2000" dirty="0" smtClean="0"/>
              <a:t>(Büyüköztürk vd., 2013; </a:t>
            </a:r>
            <a:r>
              <a:rPr lang="tr-TR" sz="2000" dirty="0" err="1" smtClean="0"/>
              <a:t>Karasar</a:t>
            </a:r>
            <a:r>
              <a:rPr lang="tr-TR" sz="2000" dirty="0" smtClean="0"/>
              <a:t>, </a:t>
            </a:r>
            <a:r>
              <a:rPr lang="tr-TR" sz="2000" dirty="0" smtClean="0"/>
              <a:t>2012)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719729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/>
              <a:t>Bilim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122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Bilimler </a:t>
            </a:r>
            <a:r>
              <a:rPr lang="tr-TR" dirty="0"/>
              <a:t>ancak gözlem ve deney yolundan giderek olguları saptar; saptanan olguların açıklanması ise mantıksal bir işlemdir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Bilim amacına ulaşma çabasında, olguları betimleme ve açıklama yollarına başvurur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 smtClean="0"/>
          </a:p>
          <a:p>
            <a:endParaRPr lang="tr-TR" dirty="0" smtClean="0"/>
          </a:p>
          <a:p>
            <a:pPr marL="0" indent="0" algn="r">
              <a:buNone/>
            </a:pPr>
            <a:r>
              <a:rPr lang="tr-TR" dirty="0" smtClean="0"/>
              <a:t>(</a:t>
            </a:r>
            <a:r>
              <a:rPr lang="tr-TR" dirty="0"/>
              <a:t>Büyüköztürk vd., 2013; </a:t>
            </a:r>
            <a:r>
              <a:rPr lang="tr-TR" dirty="0" err="1"/>
              <a:t>Karasar</a:t>
            </a:r>
            <a:r>
              <a:rPr lang="tr-TR" dirty="0"/>
              <a:t>, </a:t>
            </a:r>
            <a:r>
              <a:rPr lang="tr-TR" dirty="0" smtClean="0"/>
              <a:t>2012)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861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Bilimin Temel İşlevleri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4"/>
            <a:ext cx="10614891" cy="472295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b="1" dirty="0" smtClean="0"/>
              <a:t>Anlama</a:t>
            </a:r>
            <a:r>
              <a:rPr lang="tr-TR" dirty="0" smtClean="0"/>
              <a:t>: Var olan şeylerin tek tek ya da ilişkiler halinde tanınması, ayrıntılı özelliklerinin öğrenilmesidir. “Nedir?” sorusunu cevaplandırır.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b="1" dirty="0" smtClean="0"/>
              <a:t>Açıklama</a:t>
            </a:r>
            <a:r>
              <a:rPr lang="tr-TR" dirty="0" smtClean="0"/>
              <a:t>: Mevcut durumun olduğu gibi tanımlanmasından sonra o durumla ilgili nedenlerin açıklanmasıdır. “Niçin?” sorusunu cevaplandırır.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b="1" dirty="0" smtClean="0"/>
              <a:t>Kontrol</a:t>
            </a:r>
            <a:r>
              <a:rPr lang="tr-TR" dirty="0" smtClean="0"/>
              <a:t>: Anlama ve açıklama işlevleri ile üretilen bilgilerin uygulamalara aktarılması, doğa ve toplum olaylarının denetim altına alınmasını amaçlar.</a:t>
            </a:r>
          </a:p>
          <a:p>
            <a:endParaRPr lang="tr-TR" dirty="0"/>
          </a:p>
          <a:p>
            <a:pPr marL="0" indent="0" algn="r">
              <a:buNone/>
            </a:pPr>
            <a:r>
              <a:rPr lang="tr-TR" dirty="0" smtClean="0"/>
              <a:t>(</a:t>
            </a:r>
            <a:r>
              <a:rPr lang="tr-TR" dirty="0" err="1" smtClean="0"/>
              <a:t>Karasar</a:t>
            </a:r>
            <a:r>
              <a:rPr lang="tr-TR" dirty="0" smtClean="0"/>
              <a:t>, </a:t>
            </a:r>
            <a:r>
              <a:rPr lang="tr-TR" dirty="0" smtClean="0"/>
              <a:t>2012)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041849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Bilimsel Yöntem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616364"/>
            <a:ext cx="10827327" cy="48952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/>
              <a:t>Bilimsel yöntem</a:t>
            </a:r>
            <a:r>
              <a:rPr lang="tr-TR" dirty="0" smtClean="0"/>
              <a:t>;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Bilimlerin </a:t>
            </a:r>
            <a:r>
              <a:rPr lang="tr-TR" dirty="0"/>
              <a:t>ortaklaşa kullandıkları betimleme ve açıklama yollarını kapsayan bir yanı ile eylemsel diğer yanı ile düşünsel bir </a:t>
            </a:r>
            <a:r>
              <a:rPr lang="tr-TR" dirty="0" smtClean="0"/>
              <a:t>süreçtir </a:t>
            </a:r>
            <a:r>
              <a:rPr lang="tr-TR" dirty="0"/>
              <a:t>(Büyüköztürk vd., 2013</a:t>
            </a:r>
            <a:r>
              <a:rPr lang="tr-TR" dirty="0" smtClean="0"/>
              <a:t>). </a:t>
            </a:r>
            <a:endParaRPr lang="tr-TR" dirty="0"/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/>
              <a:t>Bilimsel yöntem, bir bilim adamının araştırdığı veya karşı karşıya olduğu bir problemdeki bilgi çeşidine bağlı olarak tanımlayabileceği bir gelişim süreci olarak da </a:t>
            </a:r>
            <a:r>
              <a:rPr lang="tr-TR" dirty="0" smtClean="0"/>
              <a:t>tanımlanabilir.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9042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Araştırma ve Türleri 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b="1" dirty="0" smtClean="0"/>
              <a:t>Araştırma</a:t>
            </a:r>
          </a:p>
          <a:p>
            <a:pPr marL="0" indent="0" algn="just">
              <a:buNone/>
            </a:pPr>
            <a:endParaRPr lang="tr-TR" b="1" dirty="0" smtClean="0"/>
          </a:p>
          <a:p>
            <a:pPr marL="0" indent="0" algn="just">
              <a:buNone/>
            </a:pPr>
            <a:r>
              <a:rPr lang="tr-TR" dirty="0" smtClean="0"/>
              <a:t>“</a:t>
            </a:r>
            <a:r>
              <a:rPr lang="tr-TR" dirty="0"/>
              <a:t>G</a:t>
            </a:r>
            <a:r>
              <a:rPr lang="tr-TR" dirty="0" smtClean="0"/>
              <a:t>erçek </a:t>
            </a:r>
            <a:r>
              <a:rPr lang="tr-TR" dirty="0"/>
              <a:t>ve ilkeleri ortaya çıkarmak ya da koymak için bazı bilgi alanlarında yapılan dikkatli, sistematik ve dayanıklı çalışma ve incelemedir.” </a:t>
            </a:r>
            <a:r>
              <a:rPr lang="tr-TR" dirty="0" smtClean="0"/>
              <a:t>(</a:t>
            </a:r>
            <a:r>
              <a:rPr lang="tr-TR" dirty="0" err="1"/>
              <a:t>Webster</a:t>
            </a:r>
            <a:r>
              <a:rPr lang="tr-TR" dirty="0"/>
              <a:t>, </a:t>
            </a:r>
            <a:r>
              <a:rPr lang="tr-TR" dirty="0" smtClean="0"/>
              <a:t>1984’ten </a:t>
            </a:r>
            <a:r>
              <a:rPr lang="tr-TR" dirty="0" err="1" smtClean="0"/>
              <a:t>akt</a:t>
            </a:r>
            <a:r>
              <a:rPr lang="tr-TR" dirty="0" smtClean="0"/>
              <a:t>. Büyüköztürk vd.,2013).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 “Problemlere güvenilir çözümler aramak amacı ile planlı ve sistemli olarak verilerin toplanması, çözümlenmesi (analizi) yorumlanarak değerlendirilmesi ve rapor edilmesi sürecidir.” (</a:t>
            </a:r>
            <a:r>
              <a:rPr lang="tr-TR" dirty="0" err="1" smtClean="0"/>
              <a:t>Mouly</a:t>
            </a:r>
            <a:r>
              <a:rPr lang="tr-TR" dirty="0" smtClean="0"/>
              <a:t>, 1963; Best, 1959’dan </a:t>
            </a:r>
            <a:r>
              <a:rPr lang="tr-TR" dirty="0" err="1" smtClean="0"/>
              <a:t>akt</a:t>
            </a:r>
            <a:r>
              <a:rPr lang="tr-TR" dirty="0" smtClean="0"/>
              <a:t>. </a:t>
            </a:r>
            <a:r>
              <a:rPr lang="tr-TR" dirty="0" err="1" smtClean="0"/>
              <a:t>Karasar</a:t>
            </a:r>
            <a:r>
              <a:rPr lang="tr-TR" dirty="0" smtClean="0"/>
              <a:t>, </a:t>
            </a:r>
            <a:r>
              <a:rPr lang="tr-TR" dirty="0" smtClean="0"/>
              <a:t>2012)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9866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Araştırma Türleri </a:t>
            </a:r>
            <a:endParaRPr lang="tr-TR" sz="3600" b="1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7259" y="3194462"/>
            <a:ext cx="6937793" cy="2024341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838200" y="1919355"/>
            <a:ext cx="7194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Büyüköztürk ve diğerleri (2013)’ün sınıflaması;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28368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Araştırma Türleri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696074" cy="4511007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 err="1" smtClean="0"/>
              <a:t>Betimsel</a:t>
            </a:r>
            <a:r>
              <a:rPr lang="tr-TR" b="1" dirty="0" smtClean="0"/>
              <a:t> araştırmalar: </a:t>
            </a:r>
            <a:r>
              <a:rPr lang="tr-TR" dirty="0"/>
              <a:t>V</a:t>
            </a:r>
            <a:r>
              <a:rPr lang="tr-TR" dirty="0" smtClean="0"/>
              <a:t>erilen </a:t>
            </a:r>
            <a:r>
              <a:rPr lang="tr-TR" dirty="0"/>
              <a:t>bir durumu olabildiğince tam ve dikkatli bir şekilde </a:t>
            </a:r>
            <a:r>
              <a:rPr lang="tr-TR" dirty="0" smtClean="0"/>
              <a:t>tanımlar.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b="1" dirty="0" smtClean="0"/>
              <a:t>İlişkisel araştırmalar: </a:t>
            </a:r>
            <a:r>
              <a:rPr lang="tr-TR" dirty="0"/>
              <a:t>İlişkileri ve bağlantıları inceleyen </a:t>
            </a:r>
            <a:r>
              <a:rPr lang="tr-TR" dirty="0" smtClean="0"/>
              <a:t>araştırmalardır.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b="1" dirty="0"/>
              <a:t>Müdahale </a:t>
            </a:r>
            <a:r>
              <a:rPr lang="tr-TR" b="1" dirty="0" smtClean="0"/>
              <a:t> araştırmaları:</a:t>
            </a:r>
            <a:r>
              <a:rPr lang="tr-TR" dirty="0" smtClean="0"/>
              <a:t> </a:t>
            </a:r>
            <a:r>
              <a:rPr lang="tr-TR" dirty="0"/>
              <a:t>belirli bir yöntem ya da uygulamanın bir ya da daha fazla sonucu etkilemesi beklenir.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 algn="r">
              <a:buNone/>
            </a:pPr>
            <a:r>
              <a:rPr lang="tr-TR" dirty="0" smtClean="0"/>
              <a:t>(Büyüköztürk vd.,2013)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5332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465</Words>
  <Application>Microsoft Office PowerPoint</Application>
  <PresentationFormat>Geniş ekran</PresentationFormat>
  <Paragraphs>69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 Bilimsel araştırma türleri</vt:lpstr>
      <vt:lpstr>İçerik</vt:lpstr>
      <vt:lpstr>Bilim</vt:lpstr>
      <vt:lpstr>Bilim</vt:lpstr>
      <vt:lpstr>Bilimin Temel İşlevleri</vt:lpstr>
      <vt:lpstr>Bilimsel Yöntem</vt:lpstr>
      <vt:lpstr>Araştırma ve Türleri </vt:lpstr>
      <vt:lpstr>Araştırma Türleri </vt:lpstr>
      <vt:lpstr>Araştırma Türleri </vt:lpstr>
      <vt:lpstr>Araştırma Türleri 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TUGCE</cp:lastModifiedBy>
  <cp:revision>94</cp:revision>
  <dcterms:created xsi:type="dcterms:W3CDTF">2017-05-17T14:13:10Z</dcterms:created>
  <dcterms:modified xsi:type="dcterms:W3CDTF">2018-01-30T12:07:46Z</dcterms:modified>
</cp:coreProperties>
</file>