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312B38-42DD-4FC1-B03B-4CA68FC1B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4AC1F-46C7-4329-B5B3-25AFC08B0CE7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FC476-F7CE-461F-B933-24E0CDFDC19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838200" y="1447800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Research Methods &amp;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 Design Outline</a:t>
            </a:r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sz="2800" b="1"/>
              <a:t>Types of research design</a:t>
            </a:r>
          </a:p>
          <a:p>
            <a:pPr algn="l">
              <a:buFontTx/>
              <a:buChar char="•"/>
            </a:pPr>
            <a:r>
              <a:rPr lang="en-US" sz="2800" b="1"/>
              <a:t>How to choose a research design</a:t>
            </a:r>
          </a:p>
          <a:p>
            <a:pPr algn="l">
              <a:buFontTx/>
              <a:buChar char="•"/>
            </a:pPr>
            <a:r>
              <a:rPr lang="en-US" sz="2800" b="1"/>
              <a:t>Issues in research design</a:t>
            </a:r>
          </a:p>
        </p:txBody>
      </p:sp>
      <p:pic>
        <p:nvPicPr>
          <p:cNvPr id="2066" name="Picture 18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57400"/>
            <a:ext cx="8610600" cy="1295400"/>
          </a:xfrm>
        </p:spPr>
        <p:txBody>
          <a:bodyPr/>
          <a:lstStyle/>
          <a:p>
            <a:r>
              <a:rPr lang="en-US" sz="4000" b="1">
                <a:solidFill>
                  <a:schemeClr val="tx1"/>
                </a:solidFill>
              </a:rPr>
              <a:t>Guns &amp; Crime Article</a:t>
            </a:r>
            <a:r>
              <a:rPr lang="en-US" sz="4000"/>
              <a:t> 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3505200"/>
            <a:ext cx="8077200" cy="2971800"/>
          </a:xfrm>
        </p:spPr>
        <p:txBody>
          <a:bodyPr/>
          <a:lstStyle/>
          <a:p>
            <a:r>
              <a:rPr lang="en-US" sz="2800" b="1"/>
              <a:t>What are the two hypotheses re: the relation between gun ownership and crime?</a:t>
            </a:r>
          </a:p>
          <a:p>
            <a:r>
              <a:rPr lang="en-US" sz="2800" b="1"/>
              <a:t>What are different ways to measure gun ownership?</a:t>
            </a:r>
          </a:p>
          <a:p>
            <a:r>
              <a:rPr lang="en-US" sz="2800" b="1"/>
              <a:t>Identify the experimental and correlational methods used to test the hypotheses</a:t>
            </a:r>
          </a:p>
        </p:txBody>
      </p:sp>
      <p:pic>
        <p:nvPicPr>
          <p:cNvPr id="48133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838200" y="1066800"/>
            <a:ext cx="792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 b="1"/>
              <a:t/>
            </a:r>
            <a:br>
              <a:rPr lang="en-US" sz="4000" b="1"/>
            </a:br>
            <a:r>
              <a:rPr lang="en-US" sz="4000" b="1"/>
              <a:t>Types of Research Design</a:t>
            </a:r>
          </a:p>
          <a:p>
            <a:pPr algn="ctr"/>
            <a:r>
              <a:rPr lang="en-US" sz="4000" b="1"/>
              <a:t> Examples</a:t>
            </a:r>
            <a:br>
              <a:rPr lang="en-US" sz="4000" b="1"/>
            </a:br>
            <a:endParaRPr lang="en-US" sz="4000" b="1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8001000" cy="1219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Types of Research Design</a:t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00400" y="2209800"/>
            <a:ext cx="5943600" cy="3763963"/>
          </a:xfrm>
        </p:spPr>
        <p:txBody>
          <a:bodyPr/>
          <a:lstStyle/>
          <a:p>
            <a:r>
              <a:rPr lang="en-US" b="1" i="1"/>
              <a:t>Types of research design</a:t>
            </a:r>
          </a:p>
          <a:p>
            <a:r>
              <a:rPr lang="en-US" b="1"/>
              <a:t>How to choose a research design</a:t>
            </a:r>
          </a:p>
          <a:p>
            <a:r>
              <a:rPr lang="en-US" b="1"/>
              <a:t>Issues in research design</a:t>
            </a:r>
          </a:p>
        </p:txBody>
      </p:sp>
      <p:pic>
        <p:nvPicPr>
          <p:cNvPr id="52229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762000" y="11430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Types of Research Design</a:t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200400" y="2209800"/>
            <a:ext cx="5943600" cy="3763963"/>
          </a:xfrm>
        </p:spPr>
        <p:txBody>
          <a:bodyPr/>
          <a:lstStyle/>
          <a:p>
            <a:r>
              <a:rPr lang="en-US" b="1"/>
              <a:t>Correlational</a:t>
            </a:r>
          </a:p>
          <a:p>
            <a:r>
              <a:rPr lang="en-US" b="1"/>
              <a:t>Field (survey)</a:t>
            </a:r>
          </a:p>
          <a:p>
            <a:r>
              <a:rPr lang="en-US" b="1"/>
              <a:t>Experimental</a:t>
            </a:r>
          </a:p>
          <a:p>
            <a:r>
              <a:rPr lang="en-US" b="1"/>
              <a:t>Qualitative</a:t>
            </a:r>
          </a:p>
          <a:p>
            <a:r>
              <a:rPr lang="en-US" b="1"/>
              <a:t>Meta-analysis</a:t>
            </a:r>
          </a:p>
        </p:txBody>
      </p:sp>
      <p:pic>
        <p:nvPicPr>
          <p:cNvPr id="18437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1430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Types of Research Design</a:t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00400" y="2209800"/>
            <a:ext cx="5943600" cy="3763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/>
              <a:t>Correlational Study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Explores or tests </a:t>
            </a:r>
            <a:r>
              <a:rPr lang="en-US" sz="2000" b="1" i="1"/>
              <a:t>relations</a:t>
            </a:r>
            <a:r>
              <a:rPr lang="en-US" sz="2000" b="1"/>
              <a:t> between variables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“Rules out” alternative variables that could play a role in relations between variables</a:t>
            </a:r>
          </a:p>
          <a:p>
            <a:pPr>
              <a:lnSpc>
                <a:spcPct val="80000"/>
              </a:lnSpc>
            </a:pPr>
            <a:r>
              <a:rPr lang="en-US" sz="2400" b="1"/>
              <a:t>Field 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Studies participants in their natural setting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Maximizes realism</a:t>
            </a:r>
          </a:p>
          <a:p>
            <a:pPr lvl="1">
              <a:lnSpc>
                <a:spcPct val="80000"/>
              </a:lnSpc>
              <a:buFontTx/>
              <a:buChar char="•"/>
            </a:pPr>
            <a:endParaRPr lang="en-US" sz="2000" b="1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b="1"/>
              <a:t>Sekaran, Saks</a:t>
            </a:r>
          </a:p>
        </p:txBody>
      </p:sp>
      <p:pic>
        <p:nvPicPr>
          <p:cNvPr id="29701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1430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Types of Research Design</a:t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00400" y="2209800"/>
            <a:ext cx="5943600" cy="3763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Experimental Designs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/>
              <a:t>Directly establishes cause-effect nature of relationship between variables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/>
              <a:t>Decreases ambiguity</a:t>
            </a:r>
          </a:p>
          <a:p>
            <a:pPr lvl="2">
              <a:lnSpc>
                <a:spcPct val="90000"/>
              </a:lnSpc>
            </a:pPr>
            <a:r>
              <a:rPr lang="en-US" b="1"/>
              <a:t>Laboratory vs. Field Experiment </a:t>
            </a:r>
          </a:p>
          <a:p>
            <a:pPr lvl="3">
              <a:lnSpc>
                <a:spcPct val="90000"/>
              </a:lnSpc>
            </a:pPr>
            <a:r>
              <a:rPr lang="en-US" b="1"/>
              <a:t>Artificial setting with high control over variables</a:t>
            </a:r>
          </a:p>
        </p:txBody>
      </p:sp>
      <p:pic>
        <p:nvPicPr>
          <p:cNvPr id="31749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0" name="Rectangle 6"/>
          <p:cNvSpPr>
            <a:spLocks noGrp="1" noChangeArrowheads="1"/>
          </p:cNvSpPr>
          <p:nvPr>
            <p:ph type="title"/>
          </p:nvPr>
        </p:nvSpPr>
        <p:spPr>
          <a:xfrm>
            <a:off x="838200" y="914400"/>
            <a:ext cx="7924800" cy="8382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Types of Research Design</a:t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332038"/>
            <a:ext cx="8229600" cy="4525962"/>
          </a:xfrm>
        </p:spPr>
        <p:txBody>
          <a:bodyPr/>
          <a:lstStyle/>
          <a:p>
            <a:r>
              <a:rPr lang="en-US" b="1"/>
              <a:t>Experimental Designs </a:t>
            </a:r>
          </a:p>
          <a:p>
            <a:pPr lvl="1">
              <a:buFontTx/>
              <a:buChar char="•"/>
            </a:pPr>
            <a:r>
              <a:rPr lang="en-US" b="1"/>
              <a:t>Establish cause via</a:t>
            </a:r>
          </a:p>
          <a:p>
            <a:pPr lvl="2"/>
            <a:r>
              <a:rPr lang="en-US" b="1"/>
              <a:t>Manipulation of cause (aka treatment)</a:t>
            </a:r>
          </a:p>
          <a:p>
            <a:pPr lvl="2"/>
            <a:r>
              <a:rPr lang="en-US" b="1"/>
              <a:t>Temporal precedence of cause (and no other factor) before effect</a:t>
            </a:r>
          </a:p>
          <a:p>
            <a:pPr lvl="2"/>
            <a:r>
              <a:rPr lang="en-US" b="1"/>
              <a:t>Control of all other extraneous factors</a:t>
            </a:r>
          </a:p>
        </p:txBody>
      </p:sp>
      <p:pic>
        <p:nvPicPr>
          <p:cNvPr id="98309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9" name="Picture 7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768088" y="688843"/>
            <a:ext cx="7607823" cy="5023114"/>
          </a:xfrm>
          <a:noFill/>
          <a:ln/>
        </p:spPr>
      </p:pic>
      <p:pic>
        <p:nvPicPr>
          <p:cNvPr id="38917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762000" y="533400"/>
            <a:ext cx="8001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 b="1" dirty="0"/>
              <a:t/>
            </a:r>
            <a:br>
              <a:rPr lang="en-US" sz="4000" b="1" dirty="0"/>
            </a:br>
            <a:r>
              <a:rPr lang="en-US" sz="3200" b="1" dirty="0"/>
              <a:t>Experimental Research Design</a:t>
            </a:r>
          </a:p>
          <a:p>
            <a:pPr algn="ctr"/>
            <a:r>
              <a:rPr lang="en-US" sz="3200" b="1" dirty="0"/>
              <a:t>Example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1430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Types of Research Design</a:t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00400" y="2209800"/>
            <a:ext cx="5943600" cy="3763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/>
              <a:t>Qualitative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Non-quantitative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Not necessarily informal data collection (cf. Saks)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Examples</a:t>
            </a:r>
          </a:p>
          <a:p>
            <a:pPr lvl="2">
              <a:lnSpc>
                <a:spcPct val="80000"/>
              </a:lnSpc>
            </a:pPr>
            <a:r>
              <a:rPr lang="en-US" sz="1800" b="1"/>
              <a:t>Interview/focus group transcripts </a:t>
            </a:r>
          </a:p>
          <a:p>
            <a:pPr lvl="2">
              <a:lnSpc>
                <a:spcPct val="80000"/>
              </a:lnSpc>
            </a:pPr>
            <a:r>
              <a:rPr lang="en-US" sz="1800" b="1"/>
              <a:t>Some kinds of observational/archival data</a:t>
            </a:r>
          </a:p>
          <a:p>
            <a:pPr lvl="2">
              <a:lnSpc>
                <a:spcPct val="80000"/>
              </a:lnSpc>
            </a:pPr>
            <a:r>
              <a:rPr lang="en-US" sz="1800" b="1"/>
              <a:t>Critical incidents methodology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2000" b="1"/>
              <a:t>Helps in </a:t>
            </a:r>
          </a:p>
          <a:p>
            <a:pPr lvl="2">
              <a:lnSpc>
                <a:spcPct val="80000"/>
              </a:lnSpc>
            </a:pPr>
            <a:r>
              <a:rPr lang="en-US" sz="1800" b="1"/>
              <a:t>Formulating hypotheses</a:t>
            </a:r>
          </a:p>
          <a:p>
            <a:pPr lvl="2">
              <a:lnSpc>
                <a:spcPct val="80000"/>
              </a:lnSpc>
            </a:pPr>
            <a:r>
              <a:rPr lang="en-US" sz="1800" b="1"/>
              <a:t>Deeper/richer understanding of phenomena</a:t>
            </a:r>
          </a:p>
          <a:p>
            <a:pPr lvl="2">
              <a:lnSpc>
                <a:spcPct val="80000"/>
              </a:lnSpc>
            </a:pPr>
            <a:r>
              <a:rPr lang="en-US" sz="1800" b="1"/>
              <a:t>Interpret organization-specific results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b="1"/>
          </a:p>
        </p:txBody>
      </p:sp>
      <p:pic>
        <p:nvPicPr>
          <p:cNvPr id="41989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1430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Types of Research Design</a:t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00400" y="2209800"/>
            <a:ext cx="5943600" cy="3763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Meta Analysis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Statistically combines results of existing research to estimate overall size of relation between variables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Helps in </a:t>
            </a:r>
          </a:p>
          <a:p>
            <a:pPr lvl="2">
              <a:lnSpc>
                <a:spcPct val="90000"/>
              </a:lnSpc>
            </a:pPr>
            <a:r>
              <a:rPr lang="en-US" sz="1800" b="1"/>
              <a:t>Developing theory </a:t>
            </a:r>
          </a:p>
          <a:p>
            <a:pPr lvl="2">
              <a:lnSpc>
                <a:spcPct val="90000"/>
              </a:lnSpc>
            </a:pPr>
            <a:r>
              <a:rPr lang="en-US" sz="1800" b="1"/>
              <a:t>Identifying research needs, </a:t>
            </a:r>
          </a:p>
          <a:p>
            <a:pPr lvl="2">
              <a:lnSpc>
                <a:spcPct val="90000"/>
              </a:lnSpc>
            </a:pPr>
            <a:r>
              <a:rPr lang="en-US" sz="1800" b="1"/>
              <a:t>Establishing validity/effectiveness of HR tools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Can replace large-scale research studies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Better than literature reviews</a:t>
            </a:r>
          </a:p>
        </p:txBody>
      </p:sp>
      <p:pic>
        <p:nvPicPr>
          <p:cNvPr id="44037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09800"/>
            <a:ext cx="7696200" cy="7620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2819400"/>
            <a:ext cx="7620000" cy="3763963"/>
          </a:xfrm>
        </p:spPr>
        <p:txBody>
          <a:bodyPr/>
          <a:lstStyle/>
          <a:p>
            <a:r>
              <a:rPr lang="en-US" b="1"/>
              <a:t>Identify the </a:t>
            </a:r>
            <a:r>
              <a:rPr lang="en-US" b="1" u="sng"/>
              <a:t>type of research design</a:t>
            </a:r>
            <a:r>
              <a:rPr lang="en-US" b="1"/>
              <a:t> for each study description in </a:t>
            </a:r>
            <a:r>
              <a:rPr lang="en-US" sz="2800" b="1"/>
              <a:t>Aamodt Exercise 1-1 (handout)</a:t>
            </a:r>
          </a:p>
        </p:txBody>
      </p:sp>
      <p:pic>
        <p:nvPicPr>
          <p:cNvPr id="46085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838200" y="838200"/>
            <a:ext cx="7924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 b="1"/>
              <a:t/>
            </a:r>
            <a:br>
              <a:rPr lang="en-US" sz="4000" b="1"/>
            </a:br>
            <a:r>
              <a:rPr lang="en-US" sz="4000" b="1"/>
              <a:t>Types of Research Design</a:t>
            </a:r>
          </a:p>
          <a:p>
            <a:pPr algn="ctr"/>
            <a:r>
              <a:rPr lang="en-US" sz="4000" b="1"/>
              <a:t>Examples</a:t>
            </a:r>
            <a:br>
              <a:rPr lang="en-US" sz="4000" b="1"/>
            </a:br>
            <a:endParaRPr lang="en-US" sz="4000" b="1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257</Words>
  <Application>Microsoft Office PowerPoint</Application>
  <PresentationFormat>Ekran Gösterisi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Research Methods &amp;  Design Outline</vt:lpstr>
      <vt:lpstr> Types of Research Design </vt:lpstr>
      <vt:lpstr> Types of Research Design </vt:lpstr>
      <vt:lpstr> Types of Research Design </vt:lpstr>
      <vt:lpstr> Types of Research Design </vt:lpstr>
      <vt:lpstr>Slayt 6</vt:lpstr>
      <vt:lpstr> Types of Research Design </vt:lpstr>
      <vt:lpstr> Types of Research Design </vt:lpstr>
      <vt:lpstr> </vt:lpstr>
      <vt:lpstr>Guns &amp; Crime Article </vt:lpstr>
      <vt:lpstr> Types of Research Design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Methods &amp;  Design Outline</dc:title>
  <dc:creator>Pc Hp</dc:creator>
  <cp:lastModifiedBy>Pc Hp</cp:lastModifiedBy>
  <cp:revision>1</cp:revision>
  <dcterms:created xsi:type="dcterms:W3CDTF">2019-12-30T10:41:12Z</dcterms:created>
  <dcterms:modified xsi:type="dcterms:W3CDTF">2019-12-30T10:44:23Z</dcterms:modified>
</cp:coreProperties>
</file>