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8" r:id="rId18"/>
    <p:sldId id="273" r:id="rId19"/>
    <p:sldId id="275" r:id="rId20"/>
    <p:sldId id="276" r:id="rId21"/>
    <p:sldId id="277" r:id="rId22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6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E94EA5-35A1-4FD5-96B4-A09929227A3A}" type="datetimeFigureOut">
              <a:rPr lang="tr-TR" smtClean="0"/>
              <a:pPr/>
              <a:t>17/05/2018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63EB44-9A27-430A-B3B1-E7408620156F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E94EA5-35A1-4FD5-96B4-A09929227A3A}" type="datetimeFigureOut">
              <a:rPr lang="tr-TR" smtClean="0"/>
              <a:pPr/>
              <a:t>17/05/2018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63EB44-9A27-430A-B3B1-E7408620156F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E94EA5-35A1-4FD5-96B4-A09929227A3A}" type="datetimeFigureOut">
              <a:rPr lang="tr-TR" smtClean="0"/>
              <a:pPr/>
              <a:t>17/05/2018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63EB44-9A27-430A-B3B1-E7408620156F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E94EA5-35A1-4FD5-96B4-A09929227A3A}" type="datetimeFigureOut">
              <a:rPr lang="tr-TR" smtClean="0"/>
              <a:pPr/>
              <a:t>17/05/2018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63EB44-9A27-430A-B3B1-E7408620156F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E94EA5-35A1-4FD5-96B4-A09929227A3A}" type="datetimeFigureOut">
              <a:rPr lang="tr-TR" smtClean="0"/>
              <a:pPr/>
              <a:t>17/05/2018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63EB44-9A27-430A-B3B1-E7408620156F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E94EA5-35A1-4FD5-96B4-A09929227A3A}" type="datetimeFigureOut">
              <a:rPr lang="tr-TR" smtClean="0"/>
              <a:pPr/>
              <a:t>17/05/2018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63EB44-9A27-430A-B3B1-E7408620156F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E94EA5-35A1-4FD5-96B4-A09929227A3A}" type="datetimeFigureOut">
              <a:rPr lang="tr-TR" smtClean="0"/>
              <a:pPr/>
              <a:t>17/05/2018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63EB44-9A27-430A-B3B1-E7408620156F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E94EA5-35A1-4FD5-96B4-A09929227A3A}" type="datetimeFigureOut">
              <a:rPr lang="tr-TR" smtClean="0"/>
              <a:pPr/>
              <a:t>17/05/2018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63EB44-9A27-430A-B3B1-E7408620156F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E94EA5-35A1-4FD5-96B4-A09929227A3A}" type="datetimeFigureOut">
              <a:rPr lang="tr-TR" smtClean="0"/>
              <a:pPr/>
              <a:t>17/05/2018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63EB44-9A27-430A-B3B1-E7408620156F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E94EA5-35A1-4FD5-96B4-A09929227A3A}" type="datetimeFigureOut">
              <a:rPr lang="tr-TR" smtClean="0"/>
              <a:pPr/>
              <a:t>17/05/2018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63EB44-9A27-430A-B3B1-E7408620156F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E94EA5-35A1-4FD5-96B4-A09929227A3A}" type="datetimeFigureOut">
              <a:rPr lang="tr-TR" smtClean="0"/>
              <a:pPr/>
              <a:t>17/05/2018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63EB44-9A27-430A-B3B1-E7408620156F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E94EA5-35A1-4FD5-96B4-A09929227A3A}" type="datetimeFigureOut">
              <a:rPr lang="tr-TR" smtClean="0"/>
              <a:pPr/>
              <a:t>17/05/2018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63EB44-9A27-430A-B3B1-E7408620156F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428596" y="2130425"/>
            <a:ext cx="8501122" cy="1941517"/>
          </a:xfrm>
          <a:solidFill>
            <a:schemeClr val="accent4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tr-TR" sz="4000" b="1" dirty="0" err="1" smtClean="0"/>
              <a:t>Nikotinamit</a:t>
            </a:r>
            <a:r>
              <a:rPr lang="tr-TR" sz="4000" b="1" dirty="0" smtClean="0"/>
              <a:t> </a:t>
            </a:r>
            <a:r>
              <a:rPr lang="tr-TR" sz="4000" b="1" dirty="0" err="1"/>
              <a:t>A</a:t>
            </a:r>
            <a:r>
              <a:rPr lang="tr-TR" sz="4000" b="1" dirty="0" err="1" smtClean="0"/>
              <a:t>denin</a:t>
            </a:r>
            <a:r>
              <a:rPr lang="tr-TR" sz="4000" b="1" dirty="0" smtClean="0"/>
              <a:t> </a:t>
            </a:r>
            <a:r>
              <a:rPr lang="tr-TR" sz="4000" b="1" dirty="0" err="1"/>
              <a:t>D</a:t>
            </a:r>
            <a:r>
              <a:rPr lang="tr-TR" sz="4000" b="1" dirty="0" err="1" smtClean="0"/>
              <a:t>inükleotit</a:t>
            </a:r>
            <a:r>
              <a:rPr lang="tr-TR" sz="4000" b="1" dirty="0" smtClean="0"/>
              <a:t>(NADH)</a:t>
            </a:r>
            <a:endParaRPr lang="tr-TR" sz="4000" b="1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500174"/>
            <a:ext cx="8229600" cy="4857784"/>
          </a:xfrm>
          <a:ln w="38100">
            <a:solidFill>
              <a:srgbClr val="00B050"/>
            </a:solidFill>
          </a:ln>
        </p:spPr>
        <p:txBody>
          <a:bodyPr>
            <a:normAutofit fontScale="92500" lnSpcReduction="10000"/>
          </a:bodyPr>
          <a:lstStyle/>
          <a:p>
            <a:pPr algn="just"/>
            <a:r>
              <a:rPr lang="tr-TR" dirty="0" smtClean="0"/>
              <a:t>Bu durum iki </a:t>
            </a:r>
            <a:r>
              <a:rPr lang="tr-TR" dirty="0" err="1" smtClean="0"/>
              <a:t>koenzimin</a:t>
            </a:r>
            <a:r>
              <a:rPr lang="tr-TR" dirty="0" smtClean="0"/>
              <a:t> metabolik rollerinin özelleşmiş olduğunu yansıtmaktadır. </a:t>
            </a:r>
          </a:p>
          <a:p>
            <a:pPr algn="just">
              <a:buFont typeface="Wingdings" pitchFamily="2" charset="2"/>
              <a:buChar char="Ø"/>
            </a:pPr>
            <a:r>
              <a:rPr lang="tr-TR" dirty="0" smtClean="0"/>
              <a:t> </a:t>
            </a:r>
            <a:r>
              <a:rPr lang="tr-TR" b="1" dirty="0" smtClean="0"/>
              <a:t>NAD</a:t>
            </a:r>
            <a:r>
              <a:rPr lang="tr-TR" b="1" baseline="30000" dirty="0" smtClean="0"/>
              <a:t>+</a:t>
            </a:r>
            <a:r>
              <a:rPr lang="tr-TR" b="1" dirty="0" smtClean="0"/>
              <a:t> </a:t>
            </a:r>
            <a:r>
              <a:rPr lang="tr-TR" dirty="0" smtClean="0"/>
              <a:t>genelde </a:t>
            </a:r>
            <a:r>
              <a:rPr lang="tr-TR" b="1" dirty="0" err="1" smtClean="0"/>
              <a:t>katabolik</a:t>
            </a:r>
            <a:r>
              <a:rPr lang="tr-TR" dirty="0" smtClean="0"/>
              <a:t> tepkimelerin bir parçası olarak </a:t>
            </a:r>
            <a:r>
              <a:rPr lang="tr-TR" dirty="0" err="1" smtClean="0"/>
              <a:t>oksidasyonlarda</a:t>
            </a:r>
            <a:r>
              <a:rPr lang="tr-TR" dirty="0" smtClean="0"/>
              <a:t> işlev yapar; </a:t>
            </a:r>
            <a:r>
              <a:rPr lang="tr-TR" b="1" dirty="0" smtClean="0"/>
              <a:t>NADPH</a:t>
            </a:r>
            <a:r>
              <a:rPr lang="tr-TR" dirty="0" smtClean="0"/>
              <a:t> ise genellikle redüksiyonların </a:t>
            </a:r>
            <a:r>
              <a:rPr lang="tr-TR" dirty="0" err="1" smtClean="0"/>
              <a:t>koenzimi</a:t>
            </a:r>
            <a:r>
              <a:rPr lang="tr-TR" dirty="0" smtClean="0"/>
              <a:t> olarak </a:t>
            </a:r>
            <a:r>
              <a:rPr lang="tr-TR" b="1" dirty="0" err="1" smtClean="0"/>
              <a:t>anabolik</a:t>
            </a:r>
            <a:r>
              <a:rPr lang="tr-TR" b="1" dirty="0" smtClean="0"/>
              <a:t> </a:t>
            </a:r>
            <a:r>
              <a:rPr lang="tr-TR" dirty="0" smtClean="0"/>
              <a:t>tepkimelerin bir parçasıdır. </a:t>
            </a:r>
          </a:p>
          <a:p>
            <a:pPr algn="just"/>
            <a:r>
              <a:rPr lang="tr-TR" dirty="0" smtClean="0"/>
              <a:t>Çok az sayıdaki enzim her iki </a:t>
            </a:r>
            <a:r>
              <a:rPr lang="tr-TR" dirty="0" err="1" smtClean="0"/>
              <a:t>koenzimi</a:t>
            </a:r>
            <a:r>
              <a:rPr lang="tr-TR" dirty="0" smtClean="0"/>
              <a:t> kullanmakta, ancak çoğu birini tercih etmektedir. Bu işlevsel özelleşme, hücrenin aynı bölümünde işlevsel olarak farklı elektron taşıyıcıları havuzunun oluşumuna neden olmaktadır.</a:t>
            </a:r>
            <a:endParaRPr lang="tr-TR" dirty="0"/>
          </a:p>
        </p:txBody>
      </p:sp>
      <p:sp>
        <p:nvSpPr>
          <p:cNvPr id="4" name="1 Başlık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vert="horz" lIns="91440" tIns="45720" rIns="91440" bIns="45720" rtlCol="0" anchor="ctr">
            <a:normAutofit fontScale="925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40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Nikotinamit</a:t>
            </a:r>
            <a:r>
              <a:rPr kumimoji="0" lang="tr-TR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tr-TR" sz="40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Adenin</a:t>
            </a:r>
            <a:r>
              <a:rPr kumimoji="0" lang="tr-TR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tr-TR" sz="40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Dinükleotit</a:t>
            </a:r>
            <a:r>
              <a:rPr kumimoji="0" lang="tr-TR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(NADH)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757361"/>
          </a:xfrm>
          <a:solidFill>
            <a:schemeClr val="accent5">
              <a:lumMod val="20000"/>
              <a:lumOff val="80000"/>
            </a:schemeClr>
          </a:solidFill>
        </p:spPr>
        <p:txBody>
          <a:bodyPr>
            <a:normAutofit fontScale="92500" lnSpcReduction="10000"/>
          </a:bodyPr>
          <a:lstStyle/>
          <a:p>
            <a:pPr algn="just"/>
            <a:r>
              <a:rPr lang="tr-TR" dirty="0" smtClean="0"/>
              <a:t>200’den fazla enzimin katalizlendiği tepkimelerde NAD</a:t>
            </a:r>
            <a:r>
              <a:rPr lang="tr-TR" baseline="30000" dirty="0" smtClean="0"/>
              <a:t>+</a:t>
            </a:r>
            <a:r>
              <a:rPr lang="tr-TR" dirty="0" smtClean="0"/>
              <a:t> bir indirgenmiş </a:t>
            </a:r>
            <a:r>
              <a:rPr lang="tr-TR" dirty="0" err="1" smtClean="0"/>
              <a:t>substrattan</a:t>
            </a:r>
            <a:r>
              <a:rPr lang="tr-TR" dirty="0" smtClean="0"/>
              <a:t> </a:t>
            </a:r>
            <a:r>
              <a:rPr lang="tr-TR" dirty="0" err="1" smtClean="0"/>
              <a:t>hidrit</a:t>
            </a:r>
            <a:r>
              <a:rPr lang="tr-TR" dirty="0" smtClean="0"/>
              <a:t> iyonu kabul etmekte veya NADPH (veya NADH) bir </a:t>
            </a:r>
            <a:r>
              <a:rPr lang="tr-TR" dirty="0" err="1" smtClean="0"/>
              <a:t>hidrit</a:t>
            </a:r>
            <a:r>
              <a:rPr lang="tr-TR" dirty="0" smtClean="0"/>
              <a:t> iyonunu okside </a:t>
            </a:r>
            <a:r>
              <a:rPr lang="tr-TR" dirty="0" err="1" smtClean="0"/>
              <a:t>substrata</a:t>
            </a:r>
            <a:r>
              <a:rPr lang="tr-TR" dirty="0" smtClean="0"/>
              <a:t> vermektedir.</a:t>
            </a:r>
          </a:p>
          <a:p>
            <a:pPr>
              <a:buNone/>
            </a:pPr>
            <a:endParaRPr lang="tr-TR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00166" y="3643314"/>
            <a:ext cx="6286544" cy="1214446"/>
          </a:xfrm>
          <a:prstGeom prst="rect">
            <a:avLst/>
          </a:prstGeom>
          <a:noFill/>
          <a:ln w="38100">
            <a:solidFill>
              <a:schemeClr val="tx1"/>
            </a:solidFill>
            <a:prstDash val="lgDash"/>
            <a:miter lim="800000"/>
            <a:headEnd/>
            <a:tailEnd/>
          </a:ln>
          <a:effectLst/>
        </p:spPr>
      </p:pic>
      <p:sp>
        <p:nvSpPr>
          <p:cNvPr id="6" name="5 Metin kutusu"/>
          <p:cNvSpPr txBox="1"/>
          <p:nvPr/>
        </p:nvSpPr>
        <p:spPr>
          <a:xfrm>
            <a:off x="500034" y="5000636"/>
            <a:ext cx="8215370" cy="147732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just">
              <a:buFont typeface="Wingdings" pitchFamily="2" charset="2"/>
              <a:buChar char="v"/>
            </a:pPr>
            <a:r>
              <a:rPr lang="tr-TR" sz="3000" dirty="0" smtClean="0"/>
              <a:t> Burada AH</a:t>
            </a:r>
            <a:r>
              <a:rPr lang="tr-TR" sz="3000" baseline="-25000" dirty="0" smtClean="0"/>
              <a:t>2</a:t>
            </a:r>
            <a:r>
              <a:rPr lang="tr-TR" sz="3000" dirty="0" smtClean="0"/>
              <a:t> indirgenmiş, A yükseltgenmiştir. </a:t>
            </a:r>
          </a:p>
          <a:p>
            <a:pPr algn="just">
              <a:buFont typeface="Wingdings" pitchFamily="2" charset="2"/>
              <a:buChar char="Ø"/>
            </a:pPr>
            <a:r>
              <a:rPr lang="tr-TR" sz="3000" dirty="0"/>
              <a:t> </a:t>
            </a:r>
            <a:r>
              <a:rPr lang="tr-TR" sz="3000" dirty="0" smtClean="0"/>
              <a:t>Bu tipteki enzimlere </a:t>
            </a:r>
            <a:r>
              <a:rPr lang="tr-TR" sz="3000" dirty="0" err="1" smtClean="0"/>
              <a:t>oksideredüktazlar</a:t>
            </a:r>
            <a:r>
              <a:rPr lang="tr-TR" sz="3000" dirty="0" smtClean="0"/>
              <a:t> (</a:t>
            </a:r>
            <a:r>
              <a:rPr lang="tr-TR" sz="3000" dirty="0" err="1" smtClean="0"/>
              <a:t>dehidrogenazlar</a:t>
            </a:r>
            <a:r>
              <a:rPr lang="tr-TR" sz="3000" dirty="0" smtClean="0"/>
              <a:t>) olarak adlandırılır.</a:t>
            </a:r>
            <a:endParaRPr lang="tr-TR" sz="3000" dirty="0"/>
          </a:p>
        </p:txBody>
      </p:sp>
      <p:sp>
        <p:nvSpPr>
          <p:cNvPr id="7" name="1 Başlık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vert="horz" lIns="91440" tIns="45720" rIns="91440" bIns="45720" rtlCol="0" anchor="ctr">
            <a:normAutofit fontScale="925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40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Nikotinamit</a:t>
            </a:r>
            <a:r>
              <a:rPr kumimoji="0" lang="tr-TR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tr-TR" sz="40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Adenin</a:t>
            </a:r>
            <a:r>
              <a:rPr kumimoji="0" lang="tr-TR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tr-TR" sz="40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Dinükleotit</a:t>
            </a:r>
            <a:r>
              <a:rPr kumimoji="0" lang="tr-TR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(NADH)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28596" y="4286256"/>
            <a:ext cx="8229600" cy="1857388"/>
          </a:xfrm>
          <a:solidFill>
            <a:schemeClr val="accent3">
              <a:lumMod val="40000"/>
              <a:lumOff val="60000"/>
            </a:schemeClr>
          </a:solidFill>
        </p:spPr>
        <p:txBody>
          <a:bodyPr/>
          <a:lstStyle/>
          <a:p>
            <a:pPr algn="just"/>
            <a:r>
              <a:rPr lang="tr-TR" dirty="0" smtClean="0"/>
              <a:t>Örnek olarak; etanoldaki karbon atomlarından biri, bir hidrojen kaybetmekte ve bileşik bir alkolden bir </a:t>
            </a:r>
            <a:r>
              <a:rPr lang="tr-TR" dirty="0" err="1" smtClean="0"/>
              <a:t>aldehide</a:t>
            </a:r>
            <a:r>
              <a:rPr lang="tr-TR" dirty="0" smtClean="0"/>
              <a:t> oksitlenmektedir.</a:t>
            </a:r>
            <a:endParaRPr lang="tr-TR" dirty="0"/>
          </a:p>
        </p:txBody>
      </p:sp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42910" y="1928802"/>
            <a:ext cx="7643866" cy="1785950"/>
          </a:xfrm>
          <a:prstGeom prst="rect">
            <a:avLst/>
          </a:prstGeom>
          <a:noFill/>
          <a:ln w="38100">
            <a:solidFill>
              <a:schemeClr val="tx1"/>
            </a:solidFill>
            <a:prstDash val="lgDash"/>
            <a:miter lim="800000"/>
            <a:headEnd/>
            <a:tailEnd/>
          </a:ln>
          <a:effectLst/>
        </p:spPr>
      </p:pic>
      <p:sp>
        <p:nvSpPr>
          <p:cNvPr id="6" name="1 Başlık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vert="horz" lIns="91440" tIns="45720" rIns="91440" bIns="45720" rtlCol="0" anchor="ctr">
            <a:normAutofit fontScale="925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40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Nikotinamit</a:t>
            </a:r>
            <a:r>
              <a:rPr kumimoji="0" lang="tr-TR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tr-TR" sz="40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Adenin</a:t>
            </a:r>
            <a:r>
              <a:rPr kumimoji="0" lang="tr-TR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tr-TR" sz="40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Dinükleotit</a:t>
            </a:r>
            <a:r>
              <a:rPr kumimoji="0" lang="tr-TR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(NADH)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ln w="38100">
            <a:solidFill>
              <a:srgbClr val="FF0066"/>
            </a:solidFill>
          </a:ln>
        </p:spPr>
        <p:txBody>
          <a:bodyPr/>
          <a:lstStyle/>
          <a:p>
            <a:pPr algn="just"/>
            <a:r>
              <a:rPr lang="tr-TR" dirty="0" smtClean="0"/>
              <a:t>NAD</a:t>
            </a:r>
            <a:r>
              <a:rPr lang="tr-TR" baseline="30000" dirty="0" smtClean="0"/>
              <a:t>+</a:t>
            </a:r>
            <a:r>
              <a:rPr lang="tr-TR" dirty="0" smtClean="0"/>
              <a:t> veya NADP</a:t>
            </a:r>
            <a:r>
              <a:rPr lang="tr-TR" baseline="30000" dirty="0" smtClean="0"/>
              <a:t>+</a:t>
            </a:r>
            <a:r>
              <a:rPr lang="tr-TR" dirty="0" smtClean="0"/>
              <a:t> indirgendiğine, </a:t>
            </a:r>
            <a:r>
              <a:rPr lang="tr-TR" dirty="0" err="1" smtClean="0"/>
              <a:t>hidrit</a:t>
            </a:r>
            <a:r>
              <a:rPr lang="tr-TR" dirty="0" smtClean="0"/>
              <a:t> iyonu </a:t>
            </a:r>
            <a:r>
              <a:rPr lang="tr-TR" dirty="0" err="1" smtClean="0"/>
              <a:t>nikotinamit</a:t>
            </a:r>
            <a:r>
              <a:rPr lang="tr-TR" dirty="0" smtClean="0"/>
              <a:t> halkasının ön (A yüzü) ya da arka (B yüzü) yüzüne transfer olur. </a:t>
            </a:r>
          </a:p>
          <a:p>
            <a:pPr algn="just"/>
            <a:endParaRPr lang="tr-TR" dirty="0"/>
          </a:p>
          <a:p>
            <a:pPr algn="just"/>
            <a:r>
              <a:rPr lang="tr-TR" dirty="0" smtClean="0"/>
              <a:t>İzotop- işaretli </a:t>
            </a:r>
            <a:r>
              <a:rPr lang="tr-TR" dirty="0" err="1" smtClean="0"/>
              <a:t>substratlarla</a:t>
            </a:r>
            <a:r>
              <a:rPr lang="tr-TR" dirty="0" smtClean="0"/>
              <a:t> yapılan çalışmalar bir enzimin A tipini ya da B tipini katalizlediğini, ancak her iki tipi birden katalizlemediğini göstermektedir. </a:t>
            </a:r>
            <a:endParaRPr lang="tr-TR" dirty="0"/>
          </a:p>
        </p:txBody>
      </p:sp>
      <p:sp>
        <p:nvSpPr>
          <p:cNvPr id="4" name="1 Başlık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vert="horz" lIns="91440" tIns="45720" rIns="91440" bIns="45720" rtlCol="0" anchor="ctr">
            <a:normAutofit fontScale="925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40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Nikotinamit</a:t>
            </a:r>
            <a:r>
              <a:rPr kumimoji="0" lang="tr-TR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tr-TR" sz="40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Adenin</a:t>
            </a:r>
            <a:r>
              <a:rPr kumimoji="0" lang="tr-TR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tr-TR" sz="40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Dinükleotit</a:t>
            </a:r>
            <a:r>
              <a:rPr kumimoji="0" lang="tr-TR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(NADH)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ln w="38100">
            <a:solidFill>
              <a:srgbClr val="FF0000"/>
            </a:solidFill>
          </a:ln>
        </p:spPr>
        <p:txBody>
          <a:bodyPr/>
          <a:lstStyle/>
          <a:p>
            <a:pPr algn="just"/>
            <a:r>
              <a:rPr lang="tr-TR" dirty="0" smtClean="0"/>
              <a:t>Örneğin, maya alkol </a:t>
            </a:r>
            <a:r>
              <a:rPr lang="tr-TR" dirty="0" err="1" smtClean="0"/>
              <a:t>dehidrogenazı</a:t>
            </a:r>
            <a:r>
              <a:rPr lang="tr-TR" dirty="0" smtClean="0"/>
              <a:t> ve omurgalı kalbi </a:t>
            </a:r>
            <a:r>
              <a:rPr lang="tr-TR" dirty="0" err="1" smtClean="0"/>
              <a:t>laktat</a:t>
            </a:r>
            <a:r>
              <a:rPr lang="tr-TR" dirty="0" smtClean="0"/>
              <a:t> </a:t>
            </a:r>
            <a:r>
              <a:rPr lang="tr-TR" dirty="0" err="1" smtClean="0"/>
              <a:t>dehidrogenazı</a:t>
            </a:r>
            <a:r>
              <a:rPr lang="tr-TR" dirty="0" smtClean="0"/>
              <a:t> </a:t>
            </a:r>
            <a:r>
              <a:rPr lang="tr-TR" dirty="0" err="1" smtClean="0"/>
              <a:t>hidrit</a:t>
            </a:r>
            <a:r>
              <a:rPr lang="tr-TR" dirty="0" smtClean="0"/>
              <a:t> iyonunu, </a:t>
            </a:r>
            <a:r>
              <a:rPr lang="tr-TR" dirty="0" err="1" smtClean="0"/>
              <a:t>nikotinamit</a:t>
            </a:r>
            <a:r>
              <a:rPr lang="tr-TR" dirty="0" smtClean="0"/>
              <a:t> halkasının A yüzüne transfer etmektedir. </a:t>
            </a:r>
          </a:p>
          <a:p>
            <a:pPr algn="just"/>
            <a:r>
              <a:rPr lang="tr-TR" dirty="0" smtClean="0"/>
              <a:t>Bu enzimleri </a:t>
            </a:r>
            <a:r>
              <a:rPr lang="tr-TR" dirty="0" err="1" smtClean="0"/>
              <a:t>hidrit</a:t>
            </a:r>
            <a:r>
              <a:rPr lang="tr-TR" dirty="0" smtClean="0"/>
              <a:t> iyonunu </a:t>
            </a:r>
            <a:r>
              <a:rPr lang="tr-TR" dirty="0" err="1" smtClean="0"/>
              <a:t>nikotinamit</a:t>
            </a:r>
            <a:r>
              <a:rPr lang="tr-TR" dirty="0" smtClean="0"/>
              <a:t> halkasının B yüzüne transfer eden diğer grup enzimlerden </a:t>
            </a:r>
            <a:r>
              <a:rPr lang="tr-TR" dirty="0" err="1" smtClean="0"/>
              <a:t>farklandırmak</a:t>
            </a:r>
            <a:r>
              <a:rPr lang="tr-TR" dirty="0" smtClean="0"/>
              <a:t> için, A tipi </a:t>
            </a:r>
            <a:r>
              <a:rPr lang="tr-TR" dirty="0" err="1" smtClean="0"/>
              <a:t>dehidrogenazlar</a:t>
            </a:r>
            <a:r>
              <a:rPr lang="tr-TR" dirty="0" smtClean="0"/>
              <a:t> olarak sınıflandırılır.</a:t>
            </a:r>
            <a:endParaRPr lang="tr-TR" dirty="0"/>
          </a:p>
        </p:txBody>
      </p:sp>
      <p:sp>
        <p:nvSpPr>
          <p:cNvPr id="4" name="1 Başlık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vert="horz" lIns="91440" tIns="45720" rIns="91440" bIns="45720" rtlCol="0" anchor="ctr">
            <a:normAutofit fontScale="925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40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Nikotinamit</a:t>
            </a:r>
            <a:r>
              <a:rPr kumimoji="0" lang="tr-TR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tr-TR" sz="40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Adenin</a:t>
            </a:r>
            <a:r>
              <a:rPr kumimoji="0" lang="tr-TR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tr-TR" sz="40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Dinükleotit</a:t>
            </a:r>
            <a:r>
              <a:rPr kumimoji="0" lang="tr-TR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(NADH)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457200" y="1500175"/>
            <a:ext cx="8229600" cy="5143536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</p:pic>
      <p:sp>
        <p:nvSpPr>
          <p:cNvPr id="5" name="1 Başlık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vert="horz" lIns="91440" tIns="45720" rIns="91440" bIns="45720" rtlCol="0" anchor="ctr">
            <a:normAutofit fontScale="925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40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Nikotinamit</a:t>
            </a:r>
            <a:r>
              <a:rPr kumimoji="0" lang="tr-TR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tr-TR" sz="40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Adenin</a:t>
            </a:r>
            <a:r>
              <a:rPr kumimoji="0" lang="tr-TR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tr-TR" sz="40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Dinükleotit</a:t>
            </a:r>
            <a:r>
              <a:rPr kumimoji="0" lang="tr-TR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(NADH)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72072"/>
          </a:xfrm>
          <a:ln>
            <a:solidFill>
              <a:schemeClr val="accent2">
                <a:lumMod val="75000"/>
              </a:schemeClr>
            </a:solidFill>
          </a:ln>
        </p:spPr>
        <p:txBody>
          <a:bodyPr>
            <a:noAutofit/>
          </a:bodyPr>
          <a:lstStyle/>
          <a:p>
            <a:pPr algn="just"/>
            <a:r>
              <a:rPr lang="tr-TR" sz="2800" dirty="0" smtClean="0"/>
              <a:t>Bir </a:t>
            </a:r>
            <a:r>
              <a:rPr lang="tr-TR" sz="2800" dirty="0" err="1" smtClean="0"/>
              <a:t>dehidrogenazla</a:t>
            </a:r>
            <a:r>
              <a:rPr lang="tr-TR" sz="2800" dirty="0" smtClean="0"/>
              <a:t> NAD veya NADP arasındaki birleşme göreceli olarak gevşektir. </a:t>
            </a:r>
            <a:r>
              <a:rPr lang="tr-TR" sz="2800" dirty="0" err="1" smtClean="0"/>
              <a:t>Koenzim</a:t>
            </a:r>
            <a:r>
              <a:rPr lang="tr-TR" sz="2800" dirty="0" smtClean="0"/>
              <a:t>, elektronları suda çözünür bir taşıyıcı gibi bir </a:t>
            </a:r>
            <a:r>
              <a:rPr lang="tr-TR" sz="2800" dirty="0" err="1" smtClean="0"/>
              <a:t>metabolitten</a:t>
            </a:r>
            <a:r>
              <a:rPr lang="tr-TR" sz="2800" dirty="0" smtClean="0"/>
              <a:t> diğer </a:t>
            </a:r>
            <a:r>
              <a:rPr lang="tr-TR" sz="2800" dirty="0" err="1" smtClean="0"/>
              <a:t>metabolite</a:t>
            </a:r>
            <a:r>
              <a:rPr lang="tr-TR" sz="2800" dirty="0" smtClean="0"/>
              <a:t> taşırken, bir enzimden diğer enzime kolaylıkla </a:t>
            </a:r>
            <a:r>
              <a:rPr lang="tr-TR" sz="2800" dirty="0" err="1" smtClean="0"/>
              <a:t>difüze</a:t>
            </a:r>
            <a:r>
              <a:rPr lang="tr-TR" sz="2800" dirty="0" smtClean="0"/>
              <a:t> olmaktadır. </a:t>
            </a:r>
          </a:p>
          <a:p>
            <a:pPr algn="just"/>
            <a:endParaRPr lang="tr-TR" sz="2800" dirty="0" smtClean="0"/>
          </a:p>
          <a:p>
            <a:pPr algn="just"/>
            <a:r>
              <a:rPr lang="tr-TR" sz="2800" dirty="0" smtClean="0"/>
              <a:t>Örneğin maya hücreleri tarafından gerçekleştirilen </a:t>
            </a:r>
            <a:r>
              <a:rPr lang="tr-TR" sz="2800" dirty="0" err="1" smtClean="0"/>
              <a:t>glukoz</a:t>
            </a:r>
            <a:r>
              <a:rPr lang="tr-TR" sz="2800" dirty="0" smtClean="0"/>
              <a:t> fermantasyonu sırasındaki alkol oluşumu, bir </a:t>
            </a:r>
            <a:r>
              <a:rPr lang="tr-TR" sz="2800" dirty="0" err="1" smtClean="0"/>
              <a:t>hidrit</a:t>
            </a:r>
            <a:r>
              <a:rPr lang="tr-TR" sz="2800" dirty="0" smtClean="0"/>
              <a:t> iyonu bir enzim aracılığıyla (</a:t>
            </a:r>
            <a:r>
              <a:rPr lang="tr-TR" sz="2800" dirty="0" err="1" smtClean="0"/>
              <a:t>gliseraldehit</a:t>
            </a:r>
            <a:r>
              <a:rPr lang="tr-TR" sz="2800" dirty="0" smtClean="0"/>
              <a:t>-3-fosfat </a:t>
            </a:r>
            <a:r>
              <a:rPr lang="tr-TR" sz="2800" dirty="0" err="1" smtClean="0"/>
              <a:t>dehidrogenaz</a:t>
            </a:r>
            <a:r>
              <a:rPr lang="tr-TR" sz="2800" dirty="0" smtClean="0"/>
              <a:t>, B tipi bir enzim) </a:t>
            </a:r>
            <a:r>
              <a:rPr lang="tr-TR" sz="2800" dirty="0" err="1" smtClean="0"/>
              <a:t>gliseraldehit</a:t>
            </a:r>
            <a:r>
              <a:rPr lang="tr-TR" sz="2800" dirty="0" smtClean="0"/>
              <a:t> 3-fosfattan ayrılmakta ve NAD</a:t>
            </a:r>
            <a:r>
              <a:rPr lang="tr-TR" sz="2800" baseline="30000" dirty="0" smtClean="0"/>
              <a:t>+</a:t>
            </a:r>
            <a:r>
              <a:rPr lang="tr-TR" sz="2800" dirty="0" smtClean="0"/>
              <a:t>’a transfer olmaktadır. </a:t>
            </a:r>
            <a:endParaRPr lang="tr-TR" sz="2800" dirty="0"/>
          </a:p>
        </p:txBody>
      </p:sp>
      <p:sp>
        <p:nvSpPr>
          <p:cNvPr id="4" name="1 Başlık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vert="horz" lIns="91440" tIns="45720" rIns="91440" bIns="45720" rtlCol="0" anchor="ctr">
            <a:normAutofit fontScale="925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40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Nikotinamit</a:t>
            </a:r>
            <a:r>
              <a:rPr kumimoji="0" lang="tr-TR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tr-TR" sz="40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Adenin</a:t>
            </a:r>
            <a:r>
              <a:rPr kumimoji="0" lang="tr-TR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tr-TR" sz="40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Dinükleotit</a:t>
            </a:r>
            <a:r>
              <a:rPr kumimoji="0" lang="tr-TR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(NADH)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2471741"/>
          </a:xfrm>
          <a:solidFill>
            <a:schemeClr val="accent2">
              <a:lumMod val="20000"/>
              <a:lumOff val="80000"/>
            </a:schemeClr>
          </a:solidFill>
        </p:spPr>
        <p:txBody>
          <a:bodyPr>
            <a:normAutofit fontScale="92500"/>
          </a:bodyPr>
          <a:lstStyle/>
          <a:p>
            <a:pPr algn="just"/>
            <a:r>
              <a:rPr lang="tr-TR" dirty="0" smtClean="0"/>
              <a:t>Oluşan NADH daha sonra enzim yüzeyinden ayrılmakta ve başka bir enzime (alkol </a:t>
            </a:r>
            <a:r>
              <a:rPr lang="tr-TR" dirty="0" err="1" smtClean="0"/>
              <a:t>dehidrogenaz</a:t>
            </a:r>
            <a:r>
              <a:rPr lang="tr-TR" dirty="0" smtClean="0"/>
              <a:t>, A tipi bir enzim) </a:t>
            </a:r>
            <a:r>
              <a:rPr lang="tr-TR" dirty="0" err="1" smtClean="0"/>
              <a:t>difüzlenmekte</a:t>
            </a:r>
            <a:r>
              <a:rPr lang="tr-TR" dirty="0" smtClean="0"/>
              <a:t>, burada bir </a:t>
            </a:r>
            <a:r>
              <a:rPr lang="tr-TR" dirty="0" err="1" smtClean="0"/>
              <a:t>hidrit</a:t>
            </a:r>
            <a:r>
              <a:rPr lang="tr-TR" dirty="0" smtClean="0"/>
              <a:t> iyonunu </a:t>
            </a:r>
            <a:r>
              <a:rPr lang="tr-TR" dirty="0" err="1" smtClean="0"/>
              <a:t>asetaldehide</a:t>
            </a:r>
            <a:r>
              <a:rPr lang="tr-TR" dirty="0" smtClean="0"/>
              <a:t> transfer ederek etanol oluşumunu sağlamaktadır.</a:t>
            </a:r>
          </a:p>
          <a:p>
            <a:pPr algn="just"/>
            <a:endParaRPr lang="tr-TR" dirty="0"/>
          </a:p>
        </p:txBody>
      </p:sp>
      <p:sp>
        <p:nvSpPr>
          <p:cNvPr id="4" name="1 Başlık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vert="horz" lIns="91440" tIns="45720" rIns="91440" bIns="45720" rtlCol="0" anchor="ctr">
            <a:normAutofit fontScale="925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40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Nikotinamit</a:t>
            </a:r>
            <a:r>
              <a:rPr kumimoji="0" lang="tr-TR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tr-TR" sz="40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Adenin</a:t>
            </a:r>
            <a:r>
              <a:rPr kumimoji="0" lang="tr-TR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tr-TR" sz="40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Dinükleotit</a:t>
            </a:r>
            <a:r>
              <a:rPr kumimoji="0" lang="tr-TR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(NADH)</a:t>
            </a: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1472" y="4214818"/>
            <a:ext cx="8072494" cy="2143140"/>
          </a:xfrm>
          <a:prstGeom prst="rect">
            <a:avLst/>
          </a:prstGeom>
          <a:noFill/>
          <a:ln w="9525">
            <a:solidFill>
              <a:schemeClr val="accent2">
                <a:lumMod val="75000"/>
              </a:schemeClr>
            </a:solidFill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28596" y="3643314"/>
            <a:ext cx="8229600" cy="2625725"/>
          </a:xfrm>
          <a:solidFill>
            <a:schemeClr val="accent2">
              <a:lumMod val="20000"/>
              <a:lumOff val="80000"/>
            </a:schemeClr>
          </a:solidFill>
        </p:spPr>
        <p:txBody>
          <a:bodyPr>
            <a:normAutofit fontScale="92500"/>
          </a:bodyPr>
          <a:lstStyle/>
          <a:p>
            <a:pPr algn="just"/>
            <a:r>
              <a:rPr lang="tr-TR" dirty="0" smtClean="0"/>
              <a:t>Toplam tepkimeye göre NAD</a:t>
            </a:r>
            <a:r>
              <a:rPr lang="tr-TR" baseline="30000" dirty="0" smtClean="0"/>
              <a:t>+</a:t>
            </a:r>
            <a:r>
              <a:rPr lang="tr-TR" dirty="0" smtClean="0"/>
              <a:t>veya </a:t>
            </a:r>
            <a:r>
              <a:rPr lang="tr-TR" dirty="0" err="1" smtClean="0"/>
              <a:t>NADH’ın</a:t>
            </a:r>
            <a:r>
              <a:rPr lang="tr-TR" dirty="0" smtClean="0"/>
              <a:t> net üretimi veya harcanması yoktur. </a:t>
            </a:r>
          </a:p>
          <a:p>
            <a:pPr algn="just"/>
            <a:r>
              <a:rPr lang="tr-TR" dirty="0" err="1" smtClean="0"/>
              <a:t>Koenzimler</a:t>
            </a:r>
            <a:r>
              <a:rPr lang="tr-TR" dirty="0" smtClean="0"/>
              <a:t> katalitik olarak çalışmakta ve NAD</a:t>
            </a:r>
            <a:r>
              <a:rPr lang="tr-TR" baseline="30000" dirty="0" smtClean="0"/>
              <a:t>+</a:t>
            </a:r>
            <a:r>
              <a:rPr lang="tr-TR" dirty="0" smtClean="0"/>
              <a:t>+NADH </a:t>
            </a:r>
            <a:r>
              <a:rPr lang="tr-TR" dirty="0" err="1" smtClean="0"/>
              <a:t>derişiminde</a:t>
            </a:r>
            <a:r>
              <a:rPr lang="tr-TR" dirty="0" smtClean="0"/>
              <a:t> net bir değişiklik yapmaksızın tekrar eden döngü oluşturmaktadır.</a:t>
            </a:r>
            <a:endParaRPr lang="tr-TR" dirty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0034" y="1571612"/>
            <a:ext cx="8072494" cy="1857388"/>
          </a:xfrm>
          <a:prstGeom prst="rect">
            <a:avLst/>
          </a:prstGeom>
          <a:noFill/>
          <a:ln w="9525">
            <a:solidFill>
              <a:schemeClr val="accent2">
                <a:lumMod val="75000"/>
              </a:schemeClr>
            </a:solidFill>
            <a:miter lim="800000"/>
            <a:headEnd/>
            <a:tailEnd/>
          </a:ln>
          <a:effectLst/>
        </p:spPr>
      </p:pic>
      <p:sp>
        <p:nvSpPr>
          <p:cNvPr id="5" name="1 Başlık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vert="horz" lIns="91440" tIns="45720" rIns="91440" bIns="45720" rtlCol="0" anchor="ctr">
            <a:normAutofit fontScale="925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40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Nikotinamit</a:t>
            </a:r>
            <a:r>
              <a:rPr kumimoji="0" lang="tr-TR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tr-TR" sz="40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Adenin</a:t>
            </a:r>
            <a:r>
              <a:rPr kumimoji="0" lang="tr-TR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tr-TR" sz="40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Dinükleotit</a:t>
            </a:r>
            <a:r>
              <a:rPr kumimoji="0" lang="tr-TR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(NADH)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28596" y="1500174"/>
            <a:ext cx="8229600" cy="714380"/>
          </a:xfrm>
        </p:spPr>
        <p:txBody>
          <a:bodyPr>
            <a:noAutofit/>
          </a:bodyPr>
          <a:lstStyle/>
          <a:p>
            <a:pPr algn="just"/>
            <a:r>
              <a:rPr lang="tr-TR" sz="2800" dirty="0" smtClean="0"/>
              <a:t>Yıkımda görev alan pek çok </a:t>
            </a:r>
            <a:r>
              <a:rPr lang="tr-TR" sz="2800" dirty="0" err="1" smtClean="0"/>
              <a:t>dehidrogenaz</a:t>
            </a:r>
            <a:r>
              <a:rPr lang="tr-TR" sz="2800" dirty="0" smtClean="0"/>
              <a:t>, elektron alıcısı olarak NAD</a:t>
            </a:r>
            <a:r>
              <a:rPr lang="tr-TR" sz="2800" baseline="30000" dirty="0" smtClean="0"/>
              <a:t>+</a:t>
            </a:r>
            <a:r>
              <a:rPr lang="tr-TR" sz="2800" dirty="0" smtClean="0"/>
              <a:t>’a özgüldür.</a:t>
            </a:r>
            <a:endParaRPr lang="tr-TR" sz="2800" dirty="0"/>
          </a:p>
        </p:txBody>
      </p:sp>
      <p:sp>
        <p:nvSpPr>
          <p:cNvPr id="5" name="1 Başlık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vert="horz" lIns="91440" tIns="45720" rIns="91440" bIns="45720" rtlCol="0" anchor="ctr">
            <a:normAutofit fontScale="925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40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Nikotinamit</a:t>
            </a:r>
            <a:r>
              <a:rPr kumimoji="0" lang="tr-TR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tr-TR" sz="40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Adenin</a:t>
            </a:r>
            <a:r>
              <a:rPr kumimoji="0" lang="tr-TR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tr-TR" sz="40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Dinükleotit</a:t>
            </a:r>
            <a:r>
              <a:rPr kumimoji="0" lang="tr-TR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(NADH)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28596" y="2357430"/>
            <a:ext cx="8229600" cy="2786082"/>
          </a:xfrm>
          <a:ln>
            <a:solidFill>
              <a:schemeClr val="accent1"/>
            </a:solidFill>
          </a:ln>
        </p:spPr>
        <p:txBody>
          <a:bodyPr>
            <a:noAutofit/>
          </a:bodyPr>
          <a:lstStyle/>
          <a:p>
            <a:pPr algn="just"/>
            <a:r>
              <a:rPr lang="tr-TR" dirty="0" err="1" smtClean="0"/>
              <a:t>Nikotinamit</a:t>
            </a:r>
            <a:r>
              <a:rPr lang="tr-TR" dirty="0" smtClean="0"/>
              <a:t> </a:t>
            </a:r>
            <a:r>
              <a:rPr lang="tr-TR" dirty="0" err="1" smtClean="0"/>
              <a:t>adenin</a:t>
            </a:r>
            <a:r>
              <a:rPr lang="tr-TR" dirty="0" smtClean="0"/>
              <a:t> </a:t>
            </a:r>
            <a:r>
              <a:rPr lang="tr-TR" dirty="0" err="1" smtClean="0"/>
              <a:t>dinükleotit</a:t>
            </a:r>
            <a:r>
              <a:rPr lang="tr-TR" dirty="0" smtClean="0"/>
              <a:t> (NAD</a:t>
            </a:r>
            <a:r>
              <a:rPr lang="tr-TR" baseline="30000" dirty="0" smtClean="0"/>
              <a:t>+</a:t>
            </a:r>
            <a:r>
              <a:rPr lang="tr-TR" dirty="0" smtClean="0"/>
              <a:t> okside halidir) ve yakın </a:t>
            </a:r>
            <a:r>
              <a:rPr lang="tr-TR" dirty="0" err="1" smtClean="0"/>
              <a:t>analoğu</a:t>
            </a:r>
            <a:r>
              <a:rPr lang="tr-TR" dirty="0" smtClean="0"/>
              <a:t> olan </a:t>
            </a:r>
            <a:r>
              <a:rPr lang="tr-TR" dirty="0" err="1" smtClean="0"/>
              <a:t>nikotinamit</a:t>
            </a:r>
            <a:r>
              <a:rPr lang="tr-TR" dirty="0" smtClean="0"/>
              <a:t> </a:t>
            </a:r>
            <a:r>
              <a:rPr lang="tr-TR" dirty="0" err="1" smtClean="0"/>
              <a:t>adenin</a:t>
            </a:r>
            <a:r>
              <a:rPr lang="tr-TR" dirty="0" smtClean="0"/>
              <a:t> </a:t>
            </a:r>
            <a:r>
              <a:rPr lang="tr-TR" dirty="0" err="1" smtClean="0"/>
              <a:t>dinükleotit</a:t>
            </a:r>
            <a:r>
              <a:rPr lang="tr-TR" dirty="0" smtClean="0"/>
              <a:t> fosfat (NADP</a:t>
            </a:r>
            <a:r>
              <a:rPr lang="tr-TR" baseline="30000" dirty="0" smtClean="0"/>
              <a:t>+</a:t>
            </a:r>
            <a:r>
              <a:rPr lang="tr-TR" dirty="0" smtClean="0"/>
              <a:t>), iki nükleotidin fosfat gruplarının bir </a:t>
            </a:r>
            <a:r>
              <a:rPr lang="tr-TR" dirty="0" err="1" smtClean="0"/>
              <a:t>fosfoanhidrit</a:t>
            </a:r>
            <a:r>
              <a:rPr lang="tr-TR" dirty="0" smtClean="0"/>
              <a:t> bağıyla birleşmesi sonucu oluşur.</a:t>
            </a:r>
            <a:endParaRPr lang="tr-TR" dirty="0"/>
          </a:p>
        </p:txBody>
      </p:sp>
      <p:sp>
        <p:nvSpPr>
          <p:cNvPr id="5" name="1 Başlık"/>
          <p:cNvSpPr txBox="1">
            <a:spLocks/>
          </p:cNvSpPr>
          <p:nvPr/>
        </p:nvSpPr>
        <p:spPr>
          <a:xfrm>
            <a:off x="428596" y="214291"/>
            <a:ext cx="8501122" cy="1143007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vert="horz" lIns="91440" tIns="45720" rIns="91440" bIns="45720" rtlCol="0" anchor="ctr">
            <a:normAutofit fontScale="925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40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Nikotinamit</a:t>
            </a:r>
            <a:r>
              <a:rPr kumimoji="0" lang="tr-TR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tr-TR" sz="40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Adenin</a:t>
            </a:r>
            <a:r>
              <a:rPr kumimoji="0" lang="tr-TR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tr-TR" sz="40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Dinükleotit</a:t>
            </a:r>
            <a:r>
              <a:rPr kumimoji="0" lang="tr-TR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(NADH)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00634"/>
          </a:xfrm>
          <a:ln w="57150">
            <a:solidFill>
              <a:schemeClr val="accent5">
                <a:lumMod val="60000"/>
                <a:lumOff val="40000"/>
              </a:schemeClr>
            </a:solidFill>
          </a:ln>
        </p:spPr>
        <p:txBody>
          <a:bodyPr>
            <a:normAutofit fontScale="92500" lnSpcReduction="10000"/>
          </a:bodyPr>
          <a:lstStyle/>
          <a:p>
            <a:pPr algn="just"/>
            <a:r>
              <a:rPr lang="tr-TR" dirty="0" smtClean="0"/>
              <a:t>NADH ve NADPH, </a:t>
            </a:r>
            <a:r>
              <a:rPr lang="tr-TR" dirty="0" err="1" smtClean="0"/>
              <a:t>dehidrogenazlarla</a:t>
            </a:r>
            <a:r>
              <a:rPr lang="tr-TR" dirty="0" smtClean="0"/>
              <a:t> birlikte geri dönüşümlü çalışabilen, suda eriyen elektron taşıyıcılarıdır. </a:t>
            </a:r>
          </a:p>
          <a:p>
            <a:pPr algn="just"/>
            <a:r>
              <a:rPr lang="tr-TR" dirty="0" smtClean="0"/>
              <a:t>NADH elektronları yıkım tepkimelerinden kendisinin solunum zincirine giriş noktasına kadar taşır.</a:t>
            </a:r>
          </a:p>
          <a:p>
            <a:pPr algn="just"/>
            <a:r>
              <a:rPr lang="tr-TR" dirty="0" smtClean="0"/>
              <a:t>NADPH genellikle </a:t>
            </a:r>
            <a:r>
              <a:rPr lang="tr-TR" dirty="0" err="1" smtClean="0"/>
              <a:t>anabolik</a:t>
            </a:r>
            <a:r>
              <a:rPr lang="tr-TR" dirty="0" smtClean="0"/>
              <a:t> tepkimelere elektron sağlar. </a:t>
            </a:r>
          </a:p>
          <a:p>
            <a:pPr algn="just"/>
            <a:r>
              <a:rPr lang="tr-TR" dirty="0" smtClean="0"/>
              <a:t>Ne NADH, ne de NADPH mitokondri iç zarına geçemez, ancak elektronlar zarı dolaylı olarak </a:t>
            </a:r>
            <a:r>
              <a:rPr lang="tr-TR" dirty="0" err="1" smtClean="0"/>
              <a:t>mekikleyerek</a:t>
            </a:r>
            <a:r>
              <a:rPr lang="tr-TR" dirty="0" smtClean="0"/>
              <a:t> geçer.</a:t>
            </a:r>
            <a:endParaRPr lang="tr-TR" dirty="0"/>
          </a:p>
        </p:txBody>
      </p:sp>
      <p:sp>
        <p:nvSpPr>
          <p:cNvPr id="4" name="1 Başlık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vert="horz" lIns="91440" tIns="45720" rIns="91440" bIns="45720" rtlCol="0" anchor="ctr">
            <a:normAutofit fontScale="925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40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Nikotinamit</a:t>
            </a:r>
            <a:r>
              <a:rPr kumimoji="0" lang="tr-TR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tr-TR" sz="40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Adenin</a:t>
            </a:r>
            <a:r>
              <a:rPr kumimoji="0" lang="tr-TR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tr-TR" sz="40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Dinükleotit</a:t>
            </a:r>
            <a:r>
              <a:rPr kumimoji="0" lang="tr-TR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(NADH)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28596" y="1857364"/>
            <a:ext cx="8229600" cy="3257560"/>
          </a:xfrm>
          <a:solidFill>
            <a:schemeClr val="accent2">
              <a:lumMod val="20000"/>
              <a:lumOff val="80000"/>
            </a:schemeClr>
          </a:solidFill>
        </p:spPr>
        <p:txBody>
          <a:bodyPr/>
          <a:lstStyle/>
          <a:p>
            <a:pPr algn="just"/>
            <a:r>
              <a:rPr lang="tr-TR" dirty="0" err="1" smtClean="0"/>
              <a:t>Sitozolde</a:t>
            </a:r>
            <a:r>
              <a:rPr lang="tr-TR" dirty="0" smtClean="0"/>
              <a:t> bulunan NADH, mitokondriye </a:t>
            </a:r>
            <a:r>
              <a:rPr lang="tr-TR" dirty="0" err="1" smtClean="0"/>
              <a:t>gliserol</a:t>
            </a:r>
            <a:r>
              <a:rPr lang="tr-TR" dirty="0" smtClean="0"/>
              <a:t>-3-fosfat mekik sistemiyle taşınırsa, </a:t>
            </a:r>
            <a:r>
              <a:rPr lang="tr-TR" dirty="0" err="1" smtClean="0"/>
              <a:t>oksidatif</a:t>
            </a:r>
            <a:r>
              <a:rPr lang="tr-TR" dirty="0" smtClean="0"/>
              <a:t> </a:t>
            </a:r>
            <a:r>
              <a:rPr lang="tr-TR" dirty="0" err="1" smtClean="0"/>
              <a:t>fosforillenme</a:t>
            </a:r>
            <a:r>
              <a:rPr lang="tr-TR" dirty="0" smtClean="0"/>
              <a:t> sonucu 1,5 ATP oluşur.  </a:t>
            </a:r>
          </a:p>
          <a:p>
            <a:pPr algn="just"/>
            <a:endParaRPr lang="tr-TR" dirty="0" smtClean="0"/>
          </a:p>
          <a:p>
            <a:pPr algn="just"/>
            <a:r>
              <a:rPr lang="tr-TR" dirty="0" smtClean="0"/>
              <a:t>Taşınma </a:t>
            </a:r>
            <a:r>
              <a:rPr lang="tr-TR" dirty="0" err="1" smtClean="0"/>
              <a:t>malat</a:t>
            </a:r>
            <a:r>
              <a:rPr lang="tr-TR" dirty="0" smtClean="0"/>
              <a:t>-</a:t>
            </a:r>
            <a:r>
              <a:rPr lang="tr-TR" dirty="0" err="1" smtClean="0"/>
              <a:t>aspartat</a:t>
            </a:r>
            <a:r>
              <a:rPr lang="tr-TR" dirty="0" smtClean="0"/>
              <a:t> mekik sistemi ile gerçekleşirse elde edilen ATP sayısı 2,5 olur.</a:t>
            </a:r>
            <a:endParaRPr lang="tr-TR" dirty="0"/>
          </a:p>
        </p:txBody>
      </p:sp>
      <p:sp>
        <p:nvSpPr>
          <p:cNvPr id="4" name="1 Başlık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vert="horz" lIns="91440" tIns="45720" rIns="91440" bIns="45720" rtlCol="0" anchor="ctr">
            <a:normAutofit fontScale="925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40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Nikotinamit</a:t>
            </a:r>
            <a:r>
              <a:rPr kumimoji="0" lang="tr-TR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tr-TR" sz="40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Adenin</a:t>
            </a:r>
            <a:r>
              <a:rPr kumimoji="0" lang="tr-TR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tr-TR" sz="40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Dinükleotit</a:t>
            </a:r>
            <a:r>
              <a:rPr kumimoji="0" lang="tr-TR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(NADH)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686320"/>
          </a:xfrm>
          <a:ln w="28575">
            <a:solidFill>
              <a:schemeClr val="accent1"/>
            </a:solidFill>
          </a:ln>
        </p:spPr>
        <p:txBody>
          <a:bodyPr>
            <a:normAutofit lnSpcReduction="10000"/>
          </a:bodyPr>
          <a:lstStyle/>
          <a:p>
            <a:pPr algn="just"/>
            <a:r>
              <a:rPr lang="tr-TR" dirty="0" err="1" smtClean="0"/>
              <a:t>Nikotinamit</a:t>
            </a:r>
            <a:r>
              <a:rPr lang="tr-TR" dirty="0" smtClean="0"/>
              <a:t> halkası </a:t>
            </a:r>
            <a:r>
              <a:rPr lang="tr-TR" dirty="0" err="1" smtClean="0"/>
              <a:t>piridine</a:t>
            </a:r>
            <a:r>
              <a:rPr lang="tr-TR" dirty="0" smtClean="0"/>
              <a:t> benzediği için, bu bileşikler </a:t>
            </a:r>
            <a:r>
              <a:rPr lang="tr-TR" dirty="0" err="1" smtClean="0"/>
              <a:t>piridin</a:t>
            </a:r>
            <a:r>
              <a:rPr lang="tr-TR" dirty="0" smtClean="0"/>
              <a:t> nükleotidi </a:t>
            </a:r>
            <a:r>
              <a:rPr lang="tr-TR" dirty="0" err="1" smtClean="0"/>
              <a:t>olarakta</a:t>
            </a:r>
            <a:r>
              <a:rPr lang="tr-TR" dirty="0" smtClean="0"/>
              <a:t> adlandırılabilirler.</a:t>
            </a:r>
          </a:p>
          <a:p>
            <a:pPr algn="just"/>
            <a:endParaRPr lang="tr-TR" dirty="0" smtClean="0"/>
          </a:p>
          <a:p>
            <a:pPr algn="just"/>
            <a:r>
              <a:rPr lang="tr-TR" dirty="0" err="1" smtClean="0"/>
              <a:t>Niasin</a:t>
            </a:r>
            <a:r>
              <a:rPr lang="tr-TR" dirty="0" smtClean="0"/>
              <a:t> vitamini, </a:t>
            </a:r>
            <a:r>
              <a:rPr lang="tr-TR" dirty="0" err="1" smtClean="0"/>
              <a:t>nikotinamit</a:t>
            </a:r>
            <a:r>
              <a:rPr lang="tr-TR" dirty="0" smtClean="0"/>
              <a:t> </a:t>
            </a:r>
            <a:r>
              <a:rPr lang="tr-TR" dirty="0" err="1" smtClean="0"/>
              <a:t>nükleotitlerinin</a:t>
            </a:r>
            <a:r>
              <a:rPr lang="tr-TR" dirty="0" smtClean="0"/>
              <a:t> </a:t>
            </a:r>
            <a:r>
              <a:rPr lang="tr-TR" dirty="0" err="1" smtClean="0"/>
              <a:t>nikotinamit</a:t>
            </a:r>
            <a:r>
              <a:rPr lang="tr-TR" dirty="0" smtClean="0"/>
              <a:t> kısmının kaynağıdır.</a:t>
            </a:r>
          </a:p>
          <a:p>
            <a:pPr algn="just"/>
            <a:endParaRPr lang="tr-TR" dirty="0" smtClean="0"/>
          </a:p>
          <a:p>
            <a:pPr algn="just"/>
            <a:r>
              <a:rPr lang="tr-TR" dirty="0" smtClean="0"/>
              <a:t>Her iki </a:t>
            </a:r>
            <a:r>
              <a:rPr lang="tr-TR" dirty="0" err="1" smtClean="0"/>
              <a:t>koenzimde</a:t>
            </a:r>
            <a:r>
              <a:rPr lang="tr-TR" dirty="0" smtClean="0"/>
              <a:t> </a:t>
            </a:r>
            <a:r>
              <a:rPr lang="tr-TR" dirty="0" err="1" smtClean="0"/>
              <a:t>nikotinamit</a:t>
            </a:r>
            <a:r>
              <a:rPr lang="tr-TR" dirty="0" smtClean="0"/>
              <a:t> halkasının tersinir indirgenmesine uğrar.</a:t>
            </a:r>
            <a:endParaRPr lang="tr-TR" dirty="0"/>
          </a:p>
        </p:txBody>
      </p:sp>
      <p:sp>
        <p:nvSpPr>
          <p:cNvPr id="5" name="1 Başlık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vert="horz" lIns="91440" tIns="45720" rIns="91440" bIns="45720" rtlCol="0" anchor="ctr">
            <a:normAutofit fontScale="925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40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Nikotinamit</a:t>
            </a:r>
            <a:r>
              <a:rPr kumimoji="0" lang="tr-TR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tr-TR" sz="40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Adenin</a:t>
            </a:r>
            <a:r>
              <a:rPr kumimoji="0" lang="tr-TR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tr-TR" sz="40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Dinükleotit</a:t>
            </a:r>
            <a:r>
              <a:rPr kumimoji="0" lang="tr-TR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(NADH)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solidFill>
            <a:schemeClr val="accent5">
              <a:lumMod val="20000"/>
              <a:lumOff val="80000"/>
            </a:schemeClr>
          </a:solidFill>
        </p:spPr>
        <p:txBody>
          <a:bodyPr>
            <a:normAutofit fontScale="92500" lnSpcReduction="10000"/>
          </a:bodyPr>
          <a:lstStyle/>
          <a:p>
            <a:pPr algn="just"/>
            <a:r>
              <a:rPr lang="tr-TR" dirty="0" err="1" smtClean="0"/>
              <a:t>Oksidasyona</a:t>
            </a:r>
            <a:r>
              <a:rPr lang="tr-TR" dirty="0" smtClean="0"/>
              <a:t> uğrayan bir </a:t>
            </a:r>
            <a:r>
              <a:rPr lang="tr-TR" dirty="0" err="1" smtClean="0"/>
              <a:t>substrat</a:t>
            </a:r>
            <a:r>
              <a:rPr lang="tr-TR" dirty="0" smtClean="0"/>
              <a:t> molekülü (</a:t>
            </a:r>
            <a:r>
              <a:rPr lang="tr-TR" dirty="0" err="1" smtClean="0"/>
              <a:t>dehidrojenasyon</a:t>
            </a:r>
            <a:r>
              <a:rPr lang="tr-TR" dirty="0" smtClean="0"/>
              <a:t>) iki hidrojen atomunu vermekte, nükleotidin okside formu (NAD</a:t>
            </a:r>
            <a:r>
              <a:rPr lang="tr-TR" baseline="30000" dirty="0" smtClean="0"/>
              <a:t>+</a:t>
            </a:r>
            <a:r>
              <a:rPr lang="tr-TR" dirty="0" smtClean="0"/>
              <a:t> veya NADP</a:t>
            </a:r>
            <a:r>
              <a:rPr lang="tr-TR" baseline="30000" dirty="0" smtClean="0"/>
              <a:t>+</a:t>
            </a:r>
            <a:r>
              <a:rPr lang="tr-TR" dirty="0" smtClean="0"/>
              <a:t>) bir </a:t>
            </a:r>
            <a:r>
              <a:rPr lang="tr-TR" dirty="0" err="1" smtClean="0"/>
              <a:t>hidrit</a:t>
            </a:r>
            <a:r>
              <a:rPr lang="tr-TR" dirty="0" smtClean="0"/>
              <a:t> iyonu kabul etmekte (:H</a:t>
            </a:r>
            <a:r>
              <a:rPr lang="tr-TR" baseline="30000" dirty="0" smtClean="0"/>
              <a:t>-</a:t>
            </a:r>
            <a:r>
              <a:rPr lang="tr-TR" dirty="0" smtClean="0"/>
              <a:t>, bir proton ve iki elektrona eş değerdir) ve indirgenmiş formuna (NADH veya NADPH) dönüşmektedir.</a:t>
            </a:r>
          </a:p>
          <a:p>
            <a:pPr algn="just"/>
            <a:endParaRPr lang="tr-TR" dirty="0" smtClean="0"/>
          </a:p>
          <a:p>
            <a:pPr algn="just"/>
            <a:r>
              <a:rPr lang="tr-TR" dirty="0" err="1" smtClean="0"/>
              <a:t>Substrattan</a:t>
            </a:r>
            <a:r>
              <a:rPr lang="tr-TR" dirty="0" smtClean="0"/>
              <a:t> ayrılan ikinci protein sulu ortama salınır.</a:t>
            </a:r>
            <a:endParaRPr lang="tr-TR" dirty="0"/>
          </a:p>
        </p:txBody>
      </p:sp>
      <p:sp>
        <p:nvSpPr>
          <p:cNvPr id="4" name="1 Başlık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vert="horz" lIns="91440" tIns="45720" rIns="91440" bIns="45720" rtlCol="0" anchor="ctr">
            <a:normAutofit fontScale="925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40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Nikotinamit</a:t>
            </a:r>
            <a:r>
              <a:rPr kumimoji="0" lang="tr-TR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tr-TR" sz="40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Adenin</a:t>
            </a:r>
            <a:r>
              <a:rPr kumimoji="0" lang="tr-TR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tr-TR" sz="40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Dinükleotit</a:t>
            </a:r>
            <a:r>
              <a:rPr kumimoji="0" lang="tr-TR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(NADH)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500034" y="1785926"/>
            <a:ext cx="8229600" cy="1257295"/>
          </a:xfrm>
          <a:solidFill>
            <a:schemeClr val="accent5">
              <a:lumMod val="20000"/>
              <a:lumOff val="80000"/>
            </a:schemeClr>
          </a:solidFill>
        </p:spPr>
        <p:txBody>
          <a:bodyPr/>
          <a:lstStyle/>
          <a:p>
            <a:pPr algn="just"/>
            <a:r>
              <a:rPr lang="tr-TR" dirty="0" smtClean="0"/>
              <a:t>Her bir </a:t>
            </a:r>
            <a:r>
              <a:rPr lang="tr-TR" dirty="0" err="1" smtClean="0"/>
              <a:t>nükleotit</a:t>
            </a:r>
            <a:r>
              <a:rPr lang="tr-TR" dirty="0" smtClean="0"/>
              <a:t> tipi için yarı-tepkime aşağıdaki gibidir.</a:t>
            </a:r>
          </a:p>
          <a:p>
            <a:pPr algn="just"/>
            <a:endParaRPr lang="tr-TR" dirty="0"/>
          </a:p>
          <a:p>
            <a:pPr algn="just"/>
            <a:endParaRPr lang="tr-TR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28728" y="3429000"/>
            <a:ext cx="6086506" cy="2143140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  <a:effectLst/>
        </p:spPr>
      </p:pic>
      <p:sp>
        <p:nvSpPr>
          <p:cNvPr id="5" name="1 Başlık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vert="horz" lIns="91440" tIns="45720" rIns="91440" bIns="45720" rtlCol="0" anchor="ctr">
            <a:normAutofit fontScale="925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40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Nikotinamit</a:t>
            </a:r>
            <a:r>
              <a:rPr kumimoji="0" lang="tr-TR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tr-TR" sz="40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Adenin</a:t>
            </a:r>
            <a:r>
              <a:rPr kumimoji="0" lang="tr-TR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tr-TR" sz="40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Dinükleotit</a:t>
            </a:r>
            <a:r>
              <a:rPr kumimoji="0" lang="tr-TR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(NADH)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28596" y="2143116"/>
            <a:ext cx="8229600" cy="2543180"/>
          </a:xfrm>
          <a:solidFill>
            <a:schemeClr val="accent6">
              <a:lumMod val="20000"/>
              <a:lumOff val="80000"/>
            </a:schemeClr>
          </a:solidFill>
        </p:spPr>
        <p:txBody>
          <a:bodyPr/>
          <a:lstStyle/>
          <a:p>
            <a:pPr algn="just"/>
            <a:r>
              <a:rPr lang="tr-TR" dirty="0" smtClean="0"/>
              <a:t>NAD</a:t>
            </a:r>
            <a:r>
              <a:rPr lang="tr-TR" baseline="30000" dirty="0" smtClean="0"/>
              <a:t>+</a:t>
            </a:r>
            <a:r>
              <a:rPr lang="tr-TR" dirty="0" smtClean="0"/>
              <a:t> veya NADP</a:t>
            </a:r>
            <a:r>
              <a:rPr lang="tr-TR" baseline="30000" dirty="0" smtClean="0"/>
              <a:t>+</a:t>
            </a:r>
            <a:r>
              <a:rPr lang="tr-TR" dirty="0" smtClean="0"/>
              <a:t>’</a:t>
            </a:r>
            <a:r>
              <a:rPr lang="tr-TR" dirty="0" err="1" smtClean="0"/>
              <a:t>nin</a:t>
            </a:r>
            <a:r>
              <a:rPr lang="tr-TR" dirty="0" smtClean="0"/>
              <a:t> indirgenmesi, </a:t>
            </a:r>
            <a:r>
              <a:rPr lang="tr-TR" dirty="0" err="1" smtClean="0"/>
              <a:t>nikotinamit</a:t>
            </a:r>
            <a:r>
              <a:rPr lang="tr-TR" dirty="0" smtClean="0"/>
              <a:t> kısmındaki benzen halkasını (azot halkası üzerinde sabit pozitif yük bulunur) </a:t>
            </a:r>
            <a:r>
              <a:rPr lang="tr-TR" dirty="0" err="1" smtClean="0"/>
              <a:t>kinon</a:t>
            </a:r>
            <a:r>
              <a:rPr lang="tr-TR" dirty="0" smtClean="0"/>
              <a:t> formuna (azot üzerinde yük yok) dönüştürür. </a:t>
            </a:r>
          </a:p>
        </p:txBody>
      </p:sp>
      <p:sp>
        <p:nvSpPr>
          <p:cNvPr id="4" name="1 Başlık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vert="horz" lIns="91440" tIns="45720" rIns="91440" bIns="45720" rtlCol="0" anchor="ctr">
            <a:normAutofit fontScale="925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40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Nikotinamit</a:t>
            </a:r>
            <a:r>
              <a:rPr kumimoji="0" lang="tr-TR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tr-TR" sz="40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Adenin</a:t>
            </a:r>
            <a:r>
              <a:rPr kumimoji="0" lang="tr-TR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tr-TR" sz="40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Dinükleotit</a:t>
            </a:r>
            <a:r>
              <a:rPr kumimoji="0" lang="tr-TR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(NADH)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500034" y="5214950"/>
            <a:ext cx="8229600" cy="1285884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rmAutofit fontScale="92500" lnSpcReduction="20000"/>
          </a:bodyPr>
          <a:lstStyle/>
          <a:p>
            <a:pPr algn="just"/>
            <a:r>
              <a:rPr lang="tr-TR" dirty="0" smtClean="0"/>
              <a:t>İndirgenmiş </a:t>
            </a:r>
            <a:r>
              <a:rPr lang="tr-TR" dirty="0" err="1" smtClean="0"/>
              <a:t>nükleotitler</a:t>
            </a:r>
            <a:r>
              <a:rPr lang="tr-TR" dirty="0" smtClean="0"/>
              <a:t> 340 </a:t>
            </a:r>
            <a:r>
              <a:rPr lang="tr-TR" dirty="0" err="1" smtClean="0"/>
              <a:t>nm’de</a:t>
            </a:r>
            <a:r>
              <a:rPr lang="tr-TR" dirty="0" smtClean="0"/>
              <a:t> ışığı </a:t>
            </a:r>
            <a:r>
              <a:rPr lang="tr-TR" dirty="0" err="1" smtClean="0"/>
              <a:t>absorblarken</a:t>
            </a:r>
            <a:r>
              <a:rPr lang="tr-TR" dirty="0" smtClean="0"/>
              <a:t> okside formları bu </a:t>
            </a:r>
            <a:r>
              <a:rPr lang="tr-TR" dirty="0" err="1" smtClean="0"/>
              <a:t>absorbsiyonu</a:t>
            </a:r>
            <a:r>
              <a:rPr lang="tr-TR" dirty="0" smtClean="0"/>
              <a:t> gerçekleştiremez.</a:t>
            </a:r>
          </a:p>
          <a:p>
            <a:pPr algn="just"/>
            <a:endParaRPr lang="tr-TR" dirty="0"/>
          </a:p>
        </p:txBody>
      </p:sp>
      <p:sp>
        <p:nvSpPr>
          <p:cNvPr id="5" name="1 Başlık"/>
          <p:cNvSpPr txBox="1">
            <a:spLocks noGrp="1"/>
          </p:cNvSpPr>
          <p:nvPr>
            <p:ph type="title"/>
          </p:nvPr>
        </p:nvSpPr>
        <p:spPr>
          <a:xfrm>
            <a:off x="457200" y="214290"/>
            <a:ext cx="8229600" cy="114300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vert="horz" lIns="91440" tIns="45720" rIns="91440" bIns="45720" rtlCol="0" anchor="ctr">
            <a:normAutofit fontScale="925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40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Nikotinamit</a:t>
            </a:r>
            <a:r>
              <a:rPr kumimoji="0" lang="tr-TR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tr-TR" sz="40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Adenin</a:t>
            </a:r>
            <a:r>
              <a:rPr kumimoji="0" lang="tr-TR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tr-TR" sz="40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Dinükleotit</a:t>
            </a:r>
            <a:r>
              <a:rPr kumimoji="0" lang="tr-TR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(NADH)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72072"/>
          </a:xfrm>
          <a:ln w="38100">
            <a:solidFill>
              <a:schemeClr val="accent6">
                <a:lumMod val="75000"/>
              </a:schemeClr>
            </a:solidFill>
          </a:ln>
        </p:spPr>
        <p:txBody>
          <a:bodyPr>
            <a:normAutofit fontScale="92500"/>
          </a:bodyPr>
          <a:lstStyle/>
          <a:p>
            <a:pPr algn="just"/>
            <a:r>
              <a:rPr lang="tr-TR" dirty="0" smtClean="0"/>
              <a:t>NAD</a:t>
            </a:r>
            <a:r>
              <a:rPr lang="tr-TR" baseline="30000" dirty="0" smtClean="0"/>
              <a:t>+</a:t>
            </a:r>
            <a:r>
              <a:rPr lang="tr-TR" dirty="0" smtClean="0"/>
              <a:t> ve NADP</a:t>
            </a:r>
            <a:r>
              <a:rPr lang="tr-TR" baseline="30000" dirty="0" smtClean="0"/>
              <a:t>+</a:t>
            </a:r>
            <a:r>
              <a:rPr lang="tr-TR" dirty="0" smtClean="0"/>
              <a:t> bileşiklerinin üzerindeki artı işareti bu moleküller üzerinde net yükü belirtmez ancak çoğunlukla </a:t>
            </a:r>
            <a:r>
              <a:rPr lang="tr-TR" dirty="0" err="1" smtClean="0"/>
              <a:t>nikotinamit</a:t>
            </a:r>
            <a:r>
              <a:rPr lang="tr-TR" dirty="0" smtClean="0"/>
              <a:t> halkası, azot atomu üzerindeki pozitif yükle okside formdadır. </a:t>
            </a:r>
          </a:p>
          <a:p>
            <a:pPr algn="just"/>
            <a:endParaRPr lang="tr-TR" dirty="0" smtClean="0"/>
          </a:p>
          <a:p>
            <a:pPr algn="just"/>
            <a:r>
              <a:rPr lang="tr-TR" dirty="0" smtClean="0"/>
              <a:t>NADH ve NADPH kısaltmalarında ise ‘H’ eklenen </a:t>
            </a:r>
            <a:r>
              <a:rPr lang="tr-TR" dirty="0" err="1" smtClean="0"/>
              <a:t>hidrit</a:t>
            </a:r>
            <a:r>
              <a:rPr lang="tr-TR" dirty="0" smtClean="0"/>
              <a:t> iyonunu belirtir. Bu nükleotidleri belirtmek için </a:t>
            </a:r>
            <a:r>
              <a:rPr lang="tr-TR" dirty="0" err="1" smtClean="0"/>
              <a:t>oksidasyon</a:t>
            </a:r>
            <a:r>
              <a:rPr lang="tr-TR" dirty="0" smtClean="0"/>
              <a:t> durumlarını belirtmeden NAD ve NADP kullanırız. </a:t>
            </a:r>
            <a:endParaRPr lang="tr-TR" dirty="0"/>
          </a:p>
        </p:txBody>
      </p:sp>
      <p:sp>
        <p:nvSpPr>
          <p:cNvPr id="4" name="1 Başlık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vert="horz" lIns="91440" tIns="45720" rIns="91440" bIns="45720" rtlCol="0" anchor="ctr">
            <a:normAutofit fontScale="925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40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Nikotinamit</a:t>
            </a:r>
            <a:r>
              <a:rPr kumimoji="0" lang="tr-TR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tr-TR" sz="40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Adenin</a:t>
            </a:r>
            <a:r>
              <a:rPr kumimoji="0" lang="tr-TR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tr-TR" sz="40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Dinükleotit</a:t>
            </a:r>
            <a:r>
              <a:rPr kumimoji="0" lang="tr-TR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(NADH)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43510"/>
          </a:xfrm>
          <a:ln w="38100">
            <a:solidFill>
              <a:srgbClr val="00B0F0"/>
            </a:solidFill>
          </a:ln>
        </p:spPr>
        <p:txBody>
          <a:bodyPr>
            <a:normAutofit fontScale="92500" lnSpcReduction="10000"/>
          </a:bodyPr>
          <a:lstStyle/>
          <a:p>
            <a:pPr algn="just"/>
            <a:r>
              <a:rPr lang="tr-TR" dirty="0" smtClean="0"/>
              <a:t>Dokuların çoğundaki NAD</a:t>
            </a:r>
            <a:r>
              <a:rPr lang="tr-TR" baseline="30000" dirty="0" smtClean="0"/>
              <a:t>+</a:t>
            </a:r>
            <a:r>
              <a:rPr lang="tr-TR" dirty="0" smtClean="0"/>
              <a:t>+</a:t>
            </a:r>
            <a:r>
              <a:rPr lang="tr-TR" dirty="0" err="1" smtClean="0"/>
              <a:t>NADH’ın</a:t>
            </a:r>
            <a:r>
              <a:rPr lang="tr-TR" dirty="0" smtClean="0"/>
              <a:t> toplamı 10</a:t>
            </a:r>
            <a:r>
              <a:rPr lang="tr-TR" baseline="30000" dirty="0" smtClean="0"/>
              <a:t>-5</a:t>
            </a:r>
            <a:r>
              <a:rPr lang="tr-TR" dirty="0" smtClean="0"/>
              <a:t> </a:t>
            </a:r>
            <a:r>
              <a:rPr lang="tr-TR" dirty="0" err="1" smtClean="0"/>
              <a:t>M’dır</a:t>
            </a:r>
            <a:r>
              <a:rPr lang="tr-TR" dirty="0" smtClean="0"/>
              <a:t>. NADP</a:t>
            </a:r>
            <a:r>
              <a:rPr lang="tr-TR" baseline="30000" dirty="0" smtClean="0"/>
              <a:t>+</a:t>
            </a:r>
            <a:r>
              <a:rPr lang="tr-TR" dirty="0" smtClean="0"/>
              <a:t>+NADPH ise bu değerden 10 kez daha azdır. </a:t>
            </a:r>
          </a:p>
          <a:p>
            <a:pPr algn="just"/>
            <a:r>
              <a:rPr lang="tr-TR" dirty="0" smtClean="0"/>
              <a:t>Birçok hücre ve dokuda, NAD</a:t>
            </a:r>
            <a:r>
              <a:rPr lang="tr-TR" baseline="30000" dirty="0" smtClean="0"/>
              <a:t>+</a:t>
            </a:r>
            <a:r>
              <a:rPr lang="tr-TR" dirty="0" smtClean="0"/>
              <a:t> (okside)’</a:t>
            </a:r>
            <a:r>
              <a:rPr lang="tr-TR" dirty="0" err="1" smtClean="0"/>
              <a:t>nin</a:t>
            </a:r>
            <a:r>
              <a:rPr lang="tr-TR" dirty="0" smtClean="0"/>
              <a:t> NADH (</a:t>
            </a:r>
            <a:r>
              <a:rPr lang="tr-TR" dirty="0" err="1" smtClean="0"/>
              <a:t>redüklemiş</a:t>
            </a:r>
            <a:r>
              <a:rPr lang="tr-TR" dirty="0" smtClean="0"/>
              <a:t>)’a oranı yüksek olmakta, bu durum da NADH oluşturmak üzere </a:t>
            </a:r>
            <a:r>
              <a:rPr lang="tr-TR" dirty="0" err="1" smtClean="0"/>
              <a:t>substrattan</a:t>
            </a:r>
            <a:r>
              <a:rPr lang="tr-TR" dirty="0" smtClean="0"/>
              <a:t> NAD</a:t>
            </a:r>
            <a:r>
              <a:rPr lang="tr-TR" baseline="30000" dirty="0" smtClean="0"/>
              <a:t>+</a:t>
            </a:r>
            <a:r>
              <a:rPr lang="tr-TR" dirty="0" smtClean="0"/>
              <a:t>’ye </a:t>
            </a:r>
            <a:r>
              <a:rPr lang="tr-TR" dirty="0" err="1" smtClean="0"/>
              <a:t>hidrit</a:t>
            </a:r>
            <a:r>
              <a:rPr lang="tr-TR" dirty="0" smtClean="0"/>
              <a:t> transferini indüklemektedir. </a:t>
            </a:r>
          </a:p>
          <a:p>
            <a:pPr algn="just"/>
            <a:r>
              <a:rPr lang="tr-TR" dirty="0" smtClean="0"/>
              <a:t>Bunun tersi, NADPH (</a:t>
            </a:r>
            <a:r>
              <a:rPr lang="tr-TR" dirty="0" err="1" smtClean="0"/>
              <a:t>redüklenmiş</a:t>
            </a:r>
            <a:r>
              <a:rPr lang="tr-TR" dirty="0" smtClean="0"/>
              <a:t>) okside formdan (NADP) daha fazla miktarda bulunmakta, bu da </a:t>
            </a:r>
            <a:r>
              <a:rPr lang="tr-TR" dirty="0" err="1" smtClean="0"/>
              <a:t>NADPH’tan</a:t>
            </a:r>
            <a:r>
              <a:rPr lang="tr-TR" dirty="0" smtClean="0"/>
              <a:t> </a:t>
            </a:r>
            <a:r>
              <a:rPr lang="tr-TR" dirty="0" err="1" smtClean="0"/>
              <a:t>substrata</a:t>
            </a:r>
            <a:r>
              <a:rPr lang="tr-TR" dirty="0" smtClean="0"/>
              <a:t> </a:t>
            </a:r>
            <a:r>
              <a:rPr lang="tr-TR" dirty="0" err="1" smtClean="0"/>
              <a:t>hidirit</a:t>
            </a:r>
            <a:r>
              <a:rPr lang="tr-TR" dirty="0" smtClean="0"/>
              <a:t> transferini kolaylaştırmaktadır.</a:t>
            </a:r>
            <a:endParaRPr lang="tr-TR" dirty="0"/>
          </a:p>
        </p:txBody>
      </p:sp>
      <p:sp>
        <p:nvSpPr>
          <p:cNvPr id="4" name="1 Başlık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vert="horz" lIns="91440" tIns="45720" rIns="91440" bIns="45720" rtlCol="0" anchor="ctr">
            <a:normAutofit fontScale="925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40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Nikotinamit</a:t>
            </a:r>
            <a:r>
              <a:rPr kumimoji="0" lang="tr-TR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tr-TR" sz="40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Adenin</a:t>
            </a:r>
            <a:r>
              <a:rPr kumimoji="0" lang="tr-TR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tr-TR" sz="40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Dinükleotit</a:t>
            </a:r>
            <a:r>
              <a:rPr kumimoji="0" lang="tr-TR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(NADH)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143</TotalTime>
  <Words>878</Words>
  <Application>Microsoft Office PowerPoint</Application>
  <PresentationFormat>Ekran Gösterisi (4:3)</PresentationFormat>
  <Paragraphs>65</Paragraphs>
  <Slides>21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21</vt:i4>
      </vt:variant>
    </vt:vector>
  </HeadingPairs>
  <TitlesOfParts>
    <vt:vector size="22" baseType="lpstr">
      <vt:lpstr>Ofis Teması</vt:lpstr>
      <vt:lpstr>Nikotinamit Adenin Dinükleotit(NADH)</vt:lpstr>
      <vt:lpstr>Slayt 2</vt:lpstr>
      <vt:lpstr>Nikotinamit Adenin Dinükleotit (NADH)</vt:lpstr>
      <vt:lpstr>Nikotinamit Adenin Dinükleotit (NADH)</vt:lpstr>
      <vt:lpstr>Nikotinamit Adenin Dinükleotit (NADH)</vt:lpstr>
      <vt:lpstr>Nikotinamit Adenin Dinükleotit (NADH)</vt:lpstr>
      <vt:lpstr>Nikotinamit Adenin Dinükleotit (NADH)</vt:lpstr>
      <vt:lpstr>Nikotinamit Adenin Dinükleotit (NADH)</vt:lpstr>
      <vt:lpstr>Nikotinamit Adenin Dinükleotit (NADH)</vt:lpstr>
      <vt:lpstr>Nikotinamit Adenin Dinükleotit (NADH)</vt:lpstr>
      <vt:lpstr>Nikotinamit Adenin Dinükleotit (NADH)</vt:lpstr>
      <vt:lpstr>Nikotinamit Adenin Dinükleotit (NADH)</vt:lpstr>
      <vt:lpstr>Nikotinamit Adenin Dinükleotit (NADH)</vt:lpstr>
      <vt:lpstr>Nikotinamit Adenin Dinükleotit (NADH)</vt:lpstr>
      <vt:lpstr>Nikotinamit Adenin Dinükleotit (NADH)</vt:lpstr>
      <vt:lpstr>Nikotinamit Adenin Dinükleotit (NADH)</vt:lpstr>
      <vt:lpstr>Nikotinamit Adenin Dinükleotit (NADH)</vt:lpstr>
      <vt:lpstr>Nikotinamit Adenin Dinükleotit (NADH)</vt:lpstr>
      <vt:lpstr>Nikotinamit Adenin Dinükleotit (NADH)</vt:lpstr>
      <vt:lpstr>Nikotinamit Adenin Dinükleotit (NADH)</vt:lpstr>
      <vt:lpstr>Nikotinamit Adenin Dinükleotit (NADH)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cigdem</dc:creator>
  <cp:lastModifiedBy>user</cp:lastModifiedBy>
  <cp:revision>16</cp:revision>
  <dcterms:created xsi:type="dcterms:W3CDTF">2018-02-14T18:19:41Z</dcterms:created>
  <dcterms:modified xsi:type="dcterms:W3CDTF">2018-05-17T11:03:13Z</dcterms:modified>
</cp:coreProperties>
</file>