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F96858-BEA1-4720-9606-CB0DE11D354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3452908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F96858-BEA1-4720-9606-CB0DE11D354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2988172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F96858-BEA1-4720-9606-CB0DE11D354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4112351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F96858-BEA1-4720-9606-CB0DE11D354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1259026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F96858-BEA1-4720-9606-CB0DE11D354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3404064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F96858-BEA1-4720-9606-CB0DE11D3547}"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273537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F96858-BEA1-4720-9606-CB0DE11D3547}"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3665849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F96858-BEA1-4720-9606-CB0DE11D3547}"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312945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F96858-BEA1-4720-9606-CB0DE11D3547}"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1905397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F96858-BEA1-4720-9606-CB0DE11D3547}"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3350307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F96858-BEA1-4720-9606-CB0DE11D3547}"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AC4E9C-0A84-4412-A9E6-0CB89E4776F1}" type="slidenum">
              <a:rPr lang="tr-TR" smtClean="0"/>
              <a:t>‹#›</a:t>
            </a:fld>
            <a:endParaRPr lang="tr-TR"/>
          </a:p>
        </p:txBody>
      </p:sp>
    </p:spTree>
    <p:extLst>
      <p:ext uri="{BB962C8B-B14F-4D97-AF65-F5344CB8AC3E}">
        <p14:creationId xmlns:p14="http://schemas.microsoft.com/office/powerpoint/2010/main" val="930246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F96858-BEA1-4720-9606-CB0DE11D3547}"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C4E9C-0A84-4412-A9E6-0CB89E4776F1}" type="slidenum">
              <a:rPr lang="tr-TR" smtClean="0"/>
              <a:t>‹#›</a:t>
            </a:fld>
            <a:endParaRPr lang="tr-TR"/>
          </a:p>
        </p:txBody>
      </p:sp>
    </p:spTree>
    <p:extLst>
      <p:ext uri="{BB962C8B-B14F-4D97-AF65-F5344CB8AC3E}">
        <p14:creationId xmlns:p14="http://schemas.microsoft.com/office/powerpoint/2010/main" val="4004806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93724"/>
          </a:xfrm>
        </p:spPr>
        <p:txBody>
          <a:bodyPr>
            <a:normAutofit/>
          </a:bodyPr>
          <a:lstStyle/>
          <a:p>
            <a:r>
              <a:rPr lang="tr-TR" sz="3200" b="1">
                <a:latin typeface="Times New Roman" panose="02020603050405020304" pitchFamily="18" charset="0"/>
                <a:cs typeface="Times New Roman" panose="02020603050405020304" pitchFamily="18" charset="0"/>
              </a:rPr>
              <a:t>İdarenin M</a:t>
            </a:r>
            <a:r>
              <a:rPr lang="tr-TR" sz="3200" b="1" smtClean="0">
                <a:latin typeface="Times New Roman" panose="02020603050405020304" pitchFamily="18" charset="0"/>
                <a:cs typeface="Times New Roman" panose="02020603050405020304" pitchFamily="18" charset="0"/>
              </a:rPr>
              <a:t>ali </a:t>
            </a:r>
            <a:r>
              <a:rPr lang="tr-TR" sz="3200" b="1" dirty="0">
                <a:latin typeface="Times New Roman" panose="02020603050405020304" pitchFamily="18" charset="0"/>
                <a:cs typeface="Times New Roman" panose="02020603050405020304" pitchFamily="18" charset="0"/>
              </a:rPr>
              <a:t>S</a:t>
            </a:r>
            <a:r>
              <a:rPr lang="tr-TR" sz="3200" b="1" smtClean="0">
                <a:latin typeface="Times New Roman" panose="02020603050405020304" pitchFamily="18" charset="0"/>
                <a:cs typeface="Times New Roman" panose="02020603050405020304" pitchFamily="18" charset="0"/>
              </a:rPr>
              <a:t>orumluluğu</a:t>
            </a:r>
            <a:endParaRPr lang="tr-TR" sz="3200"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511847"/>
            <a:ext cx="9144000" cy="3415228"/>
          </a:xfrm>
        </p:spPr>
        <p:txBody>
          <a:bodyPr/>
          <a:lstStyle/>
          <a:p>
            <a:pPr algn="just"/>
            <a:r>
              <a:rPr lang="tr-TR" dirty="0">
                <a:latin typeface="Times New Roman" panose="02020603050405020304" pitchFamily="18" charset="0"/>
                <a:cs typeface="Times New Roman" panose="02020603050405020304" pitchFamily="18" charset="0"/>
              </a:rPr>
              <a:t>İdare, yürüttüğü faaliyetlerden meydana gelen zararlardan sorumludur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Anayasa’nın </a:t>
            </a:r>
            <a:r>
              <a:rPr lang="tr-TR" dirty="0">
                <a:latin typeface="Times New Roman" panose="02020603050405020304" pitchFamily="18" charset="0"/>
                <a:cs typeface="Times New Roman" panose="02020603050405020304" pitchFamily="18" charset="0"/>
              </a:rPr>
              <a:t>125’inci maddesi bu hususu düzenlemektedir.</a:t>
            </a:r>
          </a:p>
          <a:p>
            <a:pPr algn="just"/>
            <a:r>
              <a:rPr lang="tr-TR" b="1" dirty="0">
                <a:latin typeface="Times New Roman" panose="02020603050405020304" pitchFamily="18" charset="0"/>
                <a:cs typeface="Times New Roman" panose="02020603050405020304" pitchFamily="18" charset="0"/>
              </a:rPr>
              <a:t>Anayasa </a:t>
            </a:r>
            <a:r>
              <a:rPr lang="tr-TR" b="1" dirty="0" smtClean="0">
                <a:latin typeface="Times New Roman" panose="02020603050405020304" pitchFamily="18" charset="0"/>
                <a:cs typeface="Times New Roman" panose="02020603050405020304" pitchFamily="18" charset="0"/>
              </a:rPr>
              <a:t>Madde </a:t>
            </a:r>
            <a:r>
              <a:rPr lang="tr-TR" b="1" dirty="0">
                <a:latin typeface="Times New Roman" panose="02020603050405020304" pitchFamily="18" charset="0"/>
                <a:cs typeface="Times New Roman" panose="02020603050405020304" pitchFamily="18" charset="0"/>
              </a:rPr>
              <a:t>125/7 </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İdare, kendi eylem ve işlemlerinden doğan zararı ödemekle yükümlüdür</a:t>
            </a:r>
            <a:r>
              <a:rPr lang="tr-TR" dirty="0">
                <a:latin typeface="Times New Roman" panose="02020603050405020304" pitchFamily="18" charset="0"/>
                <a:cs typeface="Times New Roman" panose="02020603050405020304" pitchFamily="18" charset="0"/>
              </a:rPr>
              <a:t>.”</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1839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09312"/>
            <a:ext cx="9144000" cy="4329628"/>
          </a:xfrm>
        </p:spPr>
        <p:txBody>
          <a:bodyPr>
            <a:normAutofit fontScale="70000" lnSpcReduction="20000"/>
          </a:bodyPr>
          <a:lstStyle/>
          <a:p>
            <a:pPr algn="just">
              <a:lnSpc>
                <a:spcPct val="160000"/>
              </a:lnSpc>
            </a:pPr>
            <a:r>
              <a:rPr lang="tr-TR" b="1" i="0" dirty="0" smtClean="0">
                <a:solidFill>
                  <a:srgbClr val="000000"/>
                </a:solidFill>
                <a:effectLst/>
                <a:latin typeface="Times New Roman" panose="02020603050405020304" pitchFamily="18" charset="0"/>
              </a:rPr>
              <a:t>D. 15D, E. 2013/7291, K. 2017/727, T. 15.2.2017: </a:t>
            </a:r>
            <a:r>
              <a:rPr lang="tr-TR" b="0" i="0" dirty="0" smtClean="0">
                <a:solidFill>
                  <a:srgbClr val="000000"/>
                </a:solidFill>
                <a:effectLst/>
                <a:latin typeface="Times New Roman" panose="02020603050405020304" pitchFamily="18" charset="0"/>
              </a:rPr>
              <a:t>«</a:t>
            </a:r>
            <a:r>
              <a:rPr lang="tr-TR" b="0" i="1" dirty="0" smtClean="0">
                <a:solidFill>
                  <a:srgbClr val="000000"/>
                </a:solidFill>
                <a:effectLst/>
                <a:latin typeface="Times New Roman" panose="02020603050405020304" pitchFamily="18" charset="0"/>
              </a:rPr>
              <a:t>Anayasa'nın (…) 125. maddesinde, idarenin her türlü eylem ve işlemlerine karşı yargı yolunun açık olduğu belirtildikten sonra, aynı maddenin son fıkrasında, idarenin eylem ve işlemlerinden doğan (maddi ve manevi) zararı ödemekle yükümlü olduğu hükme bağlanmıştır. İdarenin hukuki sorumluluğu, kamusal faaliyetler sonucunda, idare ile bireyler arasında bireyler zararına bozulan ekonomik dengenin yeniden kurulmasını, idari etkinliklerden dolayı bireylerin uğradığı maddi zararlar yanında manevi zararların da idarece tazmin edilmesini sağlayan bir hukuksal kurumdur. Bu kurum, kamusal faaliyetler sebebiyle bireylerin malvarlığında ortaya çıkan eksilmelerin ya da çoğalma olanağından yoksunluğun giderilebilmesini, yine bu surette oluşan manevi zararların karşılanabilmesi için aranılan koşulları, uygulanması gereken kural ve ilkeleri içine almaktadır.</a:t>
            </a:r>
            <a:r>
              <a:rPr lang="tr-TR" b="0" i="0" dirty="0" smtClean="0">
                <a:solidFill>
                  <a:srgbClr val="000000"/>
                </a:solidFill>
                <a:effectLst/>
                <a:latin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575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a:bodyPr>
          <a:lstStyle/>
          <a:p>
            <a:pPr algn="just">
              <a:lnSpc>
                <a:spcPct val="150000"/>
              </a:lnSpc>
            </a:pPr>
            <a:r>
              <a:rPr lang="tr-TR" b="0" i="0" dirty="0" smtClean="0">
                <a:solidFill>
                  <a:srgbClr val="000000"/>
                </a:solidFill>
                <a:effectLst/>
                <a:latin typeface="Times New Roman" panose="02020603050405020304" pitchFamily="18" charset="0"/>
              </a:rPr>
              <a:t>Söz konusu hükümde, idarenin faaliyetleri bakımından bir ayrım yapılmadığı gibi sorumluluğun esasına ilişkin bir belirleme de mevcut değildir.</a:t>
            </a:r>
          </a:p>
          <a:p>
            <a:pPr algn="just">
              <a:lnSpc>
                <a:spcPct val="150000"/>
              </a:lnSpc>
            </a:pPr>
            <a:r>
              <a:rPr lang="tr-TR" b="0" i="0" dirty="0" smtClean="0">
                <a:solidFill>
                  <a:srgbClr val="000000"/>
                </a:solidFill>
                <a:effectLst/>
                <a:latin typeface="Times New Roman" panose="02020603050405020304" pitchFamily="18" charset="0"/>
              </a:rPr>
              <a:t>İdarenin özel hukuka tabi faaliyetlerden doğan sorumluluk özel hukuk kurallarınca düzenlenirken, idare hukukuna tabi faaliyetlerinden doğan sorumluluk idare hukuku kuralları ile -büyük ölçüde de idari yargı mercilerinin içtihatları ile- düzenlenir. (</a:t>
            </a:r>
            <a:r>
              <a:rPr lang="tr-TR" b="0" i="0" dirty="0" smtClean="0">
                <a:solidFill>
                  <a:srgbClr val="000000"/>
                </a:solidFill>
                <a:effectLst/>
                <a:latin typeface="Times New Roman" panose="02020603050405020304" pitchFamily="18" charset="0"/>
              </a:rPr>
              <a:t>GÜNDAY, </a:t>
            </a:r>
            <a:r>
              <a:rPr lang="tr-TR" b="0" i="0" dirty="0" smtClean="0">
                <a:solidFill>
                  <a:srgbClr val="000000"/>
                </a:solidFill>
                <a:effectLst/>
                <a:latin typeface="Times New Roman" panose="02020603050405020304" pitchFamily="18" charset="0"/>
              </a:rPr>
              <a:t>s. 367)</a:t>
            </a:r>
          </a:p>
          <a:p>
            <a:pPr algn="just">
              <a:lnSpc>
                <a:spcPct val="150000"/>
              </a:lnSpc>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3659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a:bodyPr>
          <a:lstStyle/>
          <a:p>
            <a:pPr algn="just">
              <a:lnSpc>
                <a:spcPct val="150000"/>
              </a:lnSpc>
            </a:pPr>
            <a:r>
              <a:rPr lang="tr-TR" b="0" i="0" dirty="0" smtClean="0">
                <a:solidFill>
                  <a:srgbClr val="000000"/>
                </a:solidFill>
                <a:effectLst/>
                <a:latin typeface="Times New Roman" panose="02020603050405020304" pitchFamily="18" charset="0"/>
              </a:rPr>
              <a:t>İdarenin sorumluluğu, kusurlu ve kusursuz sorumluluk olmak üzere iki şekilde gündeme gelebilir.</a:t>
            </a:r>
          </a:p>
          <a:p>
            <a:pPr algn="just">
              <a:lnSpc>
                <a:spcPct val="150000"/>
              </a:lnSpc>
            </a:pPr>
            <a:r>
              <a:rPr lang="tr-TR" b="1" i="0" dirty="0" smtClean="0">
                <a:solidFill>
                  <a:srgbClr val="000000"/>
                </a:solidFill>
                <a:effectLst/>
                <a:latin typeface="Times New Roman" panose="02020603050405020304" pitchFamily="18" charset="0"/>
              </a:rPr>
              <a:t>D. İDDK, E. 2012/1657, K. 2014/3421, T. 3.1.2014:</a:t>
            </a:r>
            <a:r>
              <a:rPr lang="tr-TR" b="0" i="0" dirty="0" smtClean="0">
                <a:solidFill>
                  <a:srgbClr val="000000"/>
                </a:solidFill>
                <a:effectLst/>
                <a:latin typeface="Times New Roman" panose="02020603050405020304" pitchFamily="18" charset="0"/>
              </a:rPr>
              <a:t> “</a:t>
            </a:r>
            <a:r>
              <a:rPr lang="tr-TR" b="0" i="1" dirty="0" smtClean="0">
                <a:solidFill>
                  <a:srgbClr val="000000"/>
                </a:solidFill>
                <a:effectLst/>
                <a:latin typeface="Times New Roman" panose="02020603050405020304" pitchFamily="18" charset="0"/>
              </a:rPr>
              <a:t>İdareler kural olarak yürüttükleri kamu hizmetiyle nedensellik bağı kurulabilen zararları tazminle yükümlüdürler. İdari eylem ve/veya işlemlerden doğan zararlar idare hukuku kuralları çerçevesinde hizmet kusuru veya kusursuz sorumluluk ilkeleri gereği tazmin edilmektedir</a:t>
            </a:r>
            <a:r>
              <a:rPr lang="tr-TR" b="0" i="0" dirty="0" smtClean="0">
                <a:solidFill>
                  <a:srgbClr val="000000"/>
                </a:solidFill>
                <a:effectLst/>
                <a:latin typeface="Times New Roman" panose="02020603050405020304" pitchFamily="18" charset="0"/>
              </a:rPr>
              <a:t>.”</a:t>
            </a:r>
          </a:p>
          <a:p>
            <a:pPr algn="just">
              <a:lnSpc>
                <a:spcPct val="150000"/>
              </a:lnSpc>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01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a:bodyPr>
          <a:lstStyle/>
          <a:p>
            <a:pPr algn="just">
              <a:lnSpc>
                <a:spcPct val="150000"/>
              </a:lnSpc>
            </a:pPr>
            <a:r>
              <a:rPr lang="tr-TR" dirty="0">
                <a:latin typeface="Times New Roman" panose="02020603050405020304" pitchFamily="18" charset="0"/>
                <a:cs typeface="Times New Roman" panose="02020603050405020304" pitchFamily="18" charset="0"/>
              </a:rPr>
              <a:t>İdarenin idare hukukuna tabi sorumluluğu özel hukuk kurallarından farklı olarak düzenlenmiştir. Kusura dayalı sorumluluk “hizmet kusuru” kavramıyla açıklanırken, kusursuz sorumluluk Borçlar Kanunundan farklı esaslara dayandırılmıştır.</a:t>
            </a:r>
          </a:p>
        </p:txBody>
      </p:sp>
    </p:spTree>
    <p:extLst>
      <p:ext uri="{BB962C8B-B14F-4D97-AF65-F5344CB8AC3E}">
        <p14:creationId xmlns:p14="http://schemas.microsoft.com/office/powerpoint/2010/main" val="3379234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a:bodyPr>
          <a:lstStyle/>
          <a:p>
            <a:pPr algn="just">
              <a:lnSpc>
                <a:spcPct val="150000"/>
              </a:lnSpc>
            </a:pPr>
            <a:r>
              <a:rPr lang="tr-TR" b="1" i="0" dirty="0" smtClean="0">
                <a:solidFill>
                  <a:srgbClr val="000000"/>
                </a:solidFill>
                <a:effectLst/>
                <a:latin typeface="Times New Roman" panose="02020603050405020304" pitchFamily="18" charset="0"/>
              </a:rPr>
              <a:t>HİZMET KUSURU</a:t>
            </a:r>
          </a:p>
          <a:p>
            <a:pPr algn="just">
              <a:lnSpc>
                <a:spcPct val="150000"/>
              </a:lnSpc>
            </a:pPr>
            <a:r>
              <a:rPr lang="tr-TR" b="0" i="0" dirty="0" smtClean="0">
                <a:solidFill>
                  <a:srgbClr val="000000"/>
                </a:solidFill>
                <a:effectLst/>
                <a:latin typeface="Times New Roman" panose="02020603050405020304" pitchFamily="18" charset="0"/>
              </a:rPr>
              <a:t>İdarenin kusur sorumluluğu, özel hukuk kişilerinin sorumluluğundan farklıdır ve hizmet kusuru terimiyle anılmaktadır.</a:t>
            </a:r>
          </a:p>
          <a:p>
            <a:pPr algn="just">
              <a:lnSpc>
                <a:spcPct val="150000"/>
              </a:lnSpc>
            </a:pPr>
            <a:r>
              <a:rPr lang="tr-TR" b="0" i="0" dirty="0" smtClean="0">
                <a:solidFill>
                  <a:srgbClr val="000000"/>
                </a:solidFill>
                <a:effectLst/>
                <a:latin typeface="Times New Roman" panose="02020603050405020304" pitchFamily="18" charset="0"/>
              </a:rPr>
              <a:t>Hizmet kusuru, idarenin yürütmekte olduğu faaliyetin / sunduğu hizmetin kurulmasında, işleyişinde meydana gelen aksaklık, bozukluktur. (</a:t>
            </a:r>
            <a:r>
              <a:rPr lang="tr-TR" b="0" i="0" dirty="0" smtClean="0">
                <a:solidFill>
                  <a:srgbClr val="000000"/>
                </a:solidFill>
                <a:effectLst/>
                <a:latin typeface="Times New Roman" panose="02020603050405020304" pitchFamily="18" charset="0"/>
              </a:rPr>
              <a:t>GÜNDAY, </a:t>
            </a:r>
            <a:r>
              <a:rPr lang="tr-TR" b="0" i="0" dirty="0" smtClean="0">
                <a:solidFill>
                  <a:srgbClr val="000000"/>
                </a:solidFill>
                <a:effectLst/>
                <a:latin typeface="Times New Roman" panose="02020603050405020304" pitchFamily="18" charset="0"/>
              </a:rPr>
              <a:t>s. 369.)</a:t>
            </a:r>
          </a:p>
          <a:p>
            <a:pPr algn="just">
              <a:lnSpc>
                <a:spcPct val="150000"/>
              </a:lnSpc>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2994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fontScale="62500" lnSpcReduction="20000"/>
          </a:bodyPr>
          <a:lstStyle/>
          <a:p>
            <a:pPr algn="just">
              <a:lnSpc>
                <a:spcPct val="150000"/>
              </a:lnSpc>
            </a:pPr>
            <a:r>
              <a:rPr lang="tr-TR" b="1" dirty="0">
                <a:latin typeface="Times New Roman" panose="02020603050405020304" pitchFamily="18" charset="0"/>
                <a:cs typeface="Times New Roman" panose="02020603050405020304" pitchFamily="18" charset="0"/>
              </a:rPr>
              <a:t>D.13D, E. 2005/2625, K. 2005/5753, T. 2.12.2005: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Bilindiği gibi, idarenin kusurlu sorumluluğundan söz edebilmek için idarenin hizmet kusuruna dayalı davranışından bir zarar doğması ve bu davranış ile zarar arasında bir nedensellik bağının bulunması gerekmektedir. Hizmet kusuru kavramı genel anlamıyla bir kamu hizmetinin kuruluş ve işleyişindeki aksaklık eksiklik ve bozuklukları ifade etmektedir. Başka bir anlatımla yasalarla kendisine görev olarak verilen kamu hizmetinin işlemesini sağlayacak örgütü kurmak, gerekli organizasyonu sağlamak, denetimleri yapmak ve önlemleri almakla yükümlü olan idarelerin, bu yükümlülüklerini gereği gibi ve zamanında yerine getirmemesi nedeniyle ortaya çıkan aksaklık, aykırılık, bozukluk, düzensizlik, eksiklik hallerinde idarenin hizmet kusurunun varlığı kabul edilmektedir. İdarenin hizmet kusurundan doğan sorumluluk halleri, uygulama süreci içinde giderek artmış ve yaygınlaşmışsa da bu haller günümüz öğreti ve içtihatlarında da hizmetin kötü işlemesi, geç işlemesi ve hiç işlememesi şeklinde üç ana başlık halinde toplanmaktadır. Hizmetin kötü işlemesi, hizmetin gereği gibi yapılmamış olması, hizmetin beklenen özen, dikkat ve kalitede yapılmaması, hizmetin geç işlemesi, hizmetin belli bir çabukluk içinde ve zamanında yerine getirilmemesi beklenen ölçü ve süratin gösterilmemesi hizmetin hiç işlememesi de idarenin yükümlü ve görevli kılındığı hizmeti yerine getirmemesi, hareketsiz kalması olarak tanımlanmaktadır</a:t>
            </a:r>
            <a:r>
              <a:rPr lang="tr-T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72744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a:bodyPr>
          <a:lstStyle/>
          <a:p>
            <a:pPr algn="just"/>
            <a:r>
              <a:rPr lang="tr-TR" dirty="0">
                <a:latin typeface="Times New Roman" panose="02020603050405020304" pitchFamily="18" charset="0"/>
                <a:cs typeface="Times New Roman" panose="02020603050405020304" pitchFamily="18" charset="0"/>
              </a:rPr>
              <a:t>İdarenin hizmet kusurundan söz edebilmek için söz konusu kusurun belli bir kamu görevlisine atfedilmesi, kusurun kişiselleştirilmesi zorunlu değildir. Bu sebeple hizmet kusuru nesnel ve anonim olarak vasıflandırılır. (</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369)</a:t>
            </a:r>
          </a:p>
          <a:p>
            <a:pPr algn="just"/>
            <a:r>
              <a:rPr lang="tr-TR" dirty="0">
                <a:latin typeface="Times New Roman" panose="02020603050405020304" pitchFamily="18" charset="0"/>
                <a:cs typeface="Times New Roman" panose="02020603050405020304" pitchFamily="18" charset="0"/>
              </a:rPr>
              <a:t>Hizmet kusuru sayılan haller:</a:t>
            </a:r>
          </a:p>
          <a:p>
            <a:pPr algn="just"/>
            <a:r>
              <a:rPr lang="tr-TR" dirty="0">
                <a:latin typeface="Times New Roman" panose="02020603050405020304" pitchFamily="18" charset="0"/>
                <a:cs typeface="Times New Roman" panose="02020603050405020304" pitchFamily="18" charset="0"/>
              </a:rPr>
              <a:t>- Hizmetin kötü işlemesi</a:t>
            </a:r>
          </a:p>
          <a:p>
            <a:pPr algn="just"/>
            <a:r>
              <a:rPr lang="tr-TR" dirty="0">
                <a:latin typeface="Times New Roman" panose="02020603050405020304" pitchFamily="18" charset="0"/>
                <a:cs typeface="Times New Roman" panose="02020603050405020304" pitchFamily="18" charset="0"/>
              </a:rPr>
              <a:t>- Hizmetin geç işlemesi</a:t>
            </a:r>
          </a:p>
          <a:p>
            <a:pPr algn="just"/>
            <a:r>
              <a:rPr lang="tr-TR" dirty="0">
                <a:latin typeface="Times New Roman" panose="02020603050405020304" pitchFamily="18" charset="0"/>
                <a:cs typeface="Times New Roman" panose="02020603050405020304" pitchFamily="18" charset="0"/>
              </a:rPr>
              <a:t>- Hizmetin hiç işlememesi</a:t>
            </a:r>
          </a:p>
          <a:p>
            <a:pPr algn="just">
              <a:lnSpc>
                <a:spcPct val="150000"/>
              </a:lnSpc>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2629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601118" y="1520329"/>
            <a:ext cx="9144000" cy="4329628"/>
          </a:xfrm>
        </p:spPr>
        <p:txBody>
          <a:bodyPr>
            <a:normAutofit/>
          </a:bodyPr>
          <a:lstStyle/>
          <a:p>
            <a:pPr algn="just">
              <a:lnSpc>
                <a:spcPct val="150000"/>
              </a:lnSpc>
            </a:pPr>
            <a:r>
              <a:rPr lang="tr-TR" b="1" i="0" dirty="0" smtClean="0">
                <a:solidFill>
                  <a:srgbClr val="000000"/>
                </a:solidFill>
                <a:effectLst/>
                <a:latin typeface="Times New Roman" panose="02020603050405020304" pitchFamily="18" charset="0"/>
              </a:rPr>
              <a:t>Anayasa madde </a:t>
            </a:r>
            <a:r>
              <a:rPr lang="tr-TR" b="1" i="0" dirty="0" smtClean="0">
                <a:solidFill>
                  <a:srgbClr val="000000"/>
                </a:solidFill>
                <a:effectLst/>
                <a:latin typeface="Times New Roman" panose="02020603050405020304" pitchFamily="18" charset="0"/>
              </a:rPr>
              <a:t>129/5 </a:t>
            </a:r>
            <a:r>
              <a:rPr lang="tr-TR" b="1" i="0" dirty="0" smtClean="0">
                <a:solidFill>
                  <a:srgbClr val="000000"/>
                </a:solidFill>
                <a:effectLst/>
                <a:latin typeface="Times New Roman" panose="02020603050405020304" pitchFamily="18" charset="0"/>
              </a:rPr>
              <a:t>– </a:t>
            </a:r>
            <a:r>
              <a:rPr lang="tr-TR" b="0" i="0" dirty="0" smtClean="0">
                <a:solidFill>
                  <a:srgbClr val="000000"/>
                </a:solidFill>
                <a:effectLst/>
                <a:latin typeface="Times New Roman" panose="02020603050405020304" pitchFamily="18" charset="0"/>
              </a:rPr>
              <a:t>“</a:t>
            </a:r>
            <a:r>
              <a:rPr lang="tr-TR" b="0" i="1" dirty="0" smtClean="0">
                <a:solidFill>
                  <a:srgbClr val="000000"/>
                </a:solidFill>
                <a:effectLst/>
                <a:latin typeface="Times New Roman" panose="02020603050405020304" pitchFamily="18" charset="0"/>
              </a:rPr>
              <a:t>Memurlar ve diğer kamu görevlilerinin yetkilerini kullanırken işledikleri kusurlardan doğan tazminat davaları, kendilerine rücu edilmek kaydıyla ve kanunun gösterdiği şekil ve şartlara uygun olarak, ancak idare aleyhine açılabilir</a:t>
            </a:r>
            <a:r>
              <a:rPr lang="tr-TR" b="0" i="0" dirty="0" smtClean="0">
                <a:solidFill>
                  <a:srgbClr val="000000"/>
                </a:solidFill>
                <a:effectLst/>
                <a:latin typeface="Times New Roman" panose="02020603050405020304" pitchFamily="18" charset="0"/>
              </a:rPr>
              <a:t>.”</a:t>
            </a:r>
          </a:p>
          <a:p>
            <a:pPr algn="just">
              <a:lnSpc>
                <a:spcPct val="150000"/>
              </a:lnSpc>
            </a:pPr>
            <a:r>
              <a:rPr lang="tr-TR" b="1" i="0" dirty="0" smtClean="0">
                <a:solidFill>
                  <a:srgbClr val="000000"/>
                </a:solidFill>
                <a:effectLst/>
                <a:latin typeface="Times New Roman" panose="02020603050405020304" pitchFamily="18" charset="0"/>
              </a:rPr>
              <a:t>Anayasa madde 40/3 – </a:t>
            </a:r>
            <a:r>
              <a:rPr lang="tr-TR" b="0" i="0" dirty="0" smtClean="0">
                <a:solidFill>
                  <a:srgbClr val="000000"/>
                </a:solidFill>
                <a:effectLst/>
                <a:latin typeface="Times New Roman" panose="02020603050405020304" pitchFamily="18" charset="0"/>
              </a:rPr>
              <a:t>“</a:t>
            </a:r>
            <a:r>
              <a:rPr lang="tr-TR" b="0" i="1" dirty="0" smtClean="0">
                <a:solidFill>
                  <a:srgbClr val="000000"/>
                </a:solidFill>
                <a:effectLst/>
                <a:latin typeface="Times New Roman" panose="02020603050405020304" pitchFamily="18" charset="0"/>
              </a:rPr>
              <a:t>Kişinin, Resmî görevliler tarafından vaki haksız işlemler sonucu uğradığı zarar da, kanuna göre, Devletçe tazmin edilir. Devletin sorumlu olan ilgili görevliye rücu hakkı saklıdır</a:t>
            </a:r>
            <a:r>
              <a:rPr lang="tr-TR" b="0" i="0" dirty="0" smtClean="0">
                <a:solidFill>
                  <a:srgbClr val="000000"/>
                </a:solidFill>
                <a:effectLst/>
                <a:latin typeface="Times New Roman" panose="02020603050405020304" pitchFamily="18" charset="0"/>
              </a:rPr>
              <a:t>.”</a:t>
            </a:r>
          </a:p>
          <a:p>
            <a:pPr algn="just">
              <a:lnSpc>
                <a:spcPct val="150000"/>
              </a:lnSpc>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227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702</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İdarenin Mali Sorumluluğu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İdarenin mali sorumluluğu</dc:title>
  <dc:creator>Fatma Betül Damar</dc:creator>
  <cp:lastModifiedBy>Fatma Betül Damar</cp:lastModifiedBy>
  <cp:revision>3</cp:revision>
  <dcterms:created xsi:type="dcterms:W3CDTF">2019-09-24T13:11:29Z</dcterms:created>
  <dcterms:modified xsi:type="dcterms:W3CDTF">2019-09-24T15:21:56Z</dcterms:modified>
</cp:coreProperties>
</file>