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66" r:id="rId3"/>
    <p:sldId id="270" r:id="rId4"/>
    <p:sldId id="260" r:id="rId5"/>
    <p:sldId id="261" r:id="rId6"/>
    <p:sldId id="262" r:id="rId7"/>
    <p:sldId id="343" r:id="rId8"/>
    <p:sldId id="264" r:id="rId9"/>
    <p:sldId id="277" r:id="rId10"/>
    <p:sldId id="265" r:id="rId11"/>
    <p:sldId id="282" r:id="rId12"/>
    <p:sldId id="344" r:id="rId13"/>
    <p:sldId id="281" r:id="rId14"/>
    <p:sldId id="324" r:id="rId15"/>
    <p:sldId id="283" r:id="rId16"/>
    <p:sldId id="284" r:id="rId17"/>
    <p:sldId id="325" r:id="rId18"/>
    <p:sldId id="341" r:id="rId19"/>
    <p:sldId id="285" r:id="rId20"/>
    <p:sldId id="287" r:id="rId21"/>
    <p:sldId id="288" r:id="rId22"/>
    <p:sldId id="291" r:id="rId23"/>
    <p:sldId id="326" r:id="rId24"/>
    <p:sldId id="297" r:id="rId25"/>
    <p:sldId id="296" r:id="rId26"/>
    <p:sldId id="330" r:id="rId27"/>
    <p:sldId id="298" r:id="rId28"/>
    <p:sldId id="299" r:id="rId29"/>
    <p:sldId id="300" r:id="rId30"/>
    <p:sldId id="301" r:id="rId31"/>
    <p:sldId id="331" r:id="rId32"/>
    <p:sldId id="302" r:id="rId33"/>
    <p:sldId id="332" r:id="rId34"/>
    <p:sldId id="278" r:id="rId35"/>
    <p:sldId id="303" r:id="rId36"/>
    <p:sldId id="333" r:id="rId37"/>
    <p:sldId id="304" r:id="rId38"/>
    <p:sldId id="334" r:id="rId39"/>
    <p:sldId id="345" r:id="rId40"/>
    <p:sldId id="346" r:id="rId41"/>
    <p:sldId id="305" r:id="rId42"/>
    <p:sldId id="348" r:id="rId43"/>
    <p:sldId id="280" r:id="rId44"/>
    <p:sldId id="347" r:id="rId45"/>
    <p:sldId id="350" r:id="rId46"/>
    <p:sldId id="309" r:id="rId47"/>
    <p:sldId id="310" r:id="rId48"/>
    <p:sldId id="311" r:id="rId49"/>
    <p:sldId id="312" r:id="rId50"/>
    <p:sldId id="313" r:id="rId51"/>
    <p:sldId id="319" r:id="rId52"/>
    <p:sldId id="320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1"/>
    <p:restoredTop sz="86405"/>
  </p:normalViewPr>
  <p:slideViewPr>
    <p:cSldViewPr snapToGrid="0" snapToObjects="1">
      <p:cViewPr varScale="1">
        <p:scale>
          <a:sx n="72" d="100"/>
          <a:sy n="72" d="100"/>
        </p:scale>
        <p:origin x="216" y="360"/>
      </p:cViewPr>
      <p:guideLst/>
    </p:cSldViewPr>
  </p:slideViewPr>
  <p:outlineViewPr>
    <p:cViewPr>
      <p:scale>
        <a:sx n="33" d="100"/>
        <a:sy n="33" d="100"/>
      </p:scale>
      <p:origin x="0" y="-37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CE224-6A40-5740-B498-13E43D9174D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6D557-BC9C-B644-B610-3337D20FE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25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661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76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2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48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Vücut kompozisyonu verileri </a:t>
            </a:r>
            <a:r>
              <a:rPr lang="tr-TR" dirty="0" err="1"/>
              <a:t>FFM'nin</a:t>
            </a:r>
            <a:r>
              <a:rPr lang="tr-TR" dirty="0"/>
              <a:t> bir oranı olarak ifade edilirse, veriler bireyler arasında daha tutarlı hale gelir.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14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beş seviye birbiriyle ilişkilidir.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Örneğin, tüm vücut seviyesinde bilgi sağlamak için atom seviyesindeki bilgiler belirli varsayımlara tabi tutularak kullanılabilir.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92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On dokuzuncu yüzyılın başlarında yağsız vücut kitlesi tarif edildiğinde, kimyasal vücut kompozisyonundaki değişimin azaldığı anlaşıldı.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23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50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Vücuttaki tüm atomlar, nötronlara maruz kaldığında nükleer reaksiyona girme yeteneğine sahiptir. Bir atom bir nötronu yakaladığında, o atom aynı elementin başka bir nükleer durumuna dönüşür. Yeni atom radyoaktif olabilir. Ardından özel detektörler tarafından ölçülebilen bir radyoaktif sinyal yayar.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36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Sadece in-</a:t>
            </a:r>
            <a:r>
              <a:rPr lang="tr-TR" dirty="0" err="1"/>
              <a:t>vivo</a:t>
            </a:r>
            <a:r>
              <a:rPr lang="tr-TR" dirty="0"/>
              <a:t> nötron aktivasyon analizi (IVNAA), vücuttaki ana elementlerin yıkıcı olmadan toplam vücut seviyelerinin ölçer: kalsiyum, sodyum, klor, fosfor, azot, hidrojen, oksijen ve karbon.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89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09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Cihazın yazılımı, vücudun veya gövde bölümünün iki boyutlu bir resmini oluşturur.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557-BC9C-B644-B610-3337D20FE2C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1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11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35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4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64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92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29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3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6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27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8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31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C4F1-B8E9-0A44-A588-C22953339F7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EEC6-3DDE-6F46-8E28-B2D3CD43C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79443"/>
            <a:ext cx="9144000" cy="1243841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VÜCUT KOMPOZİSYONU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Dr. Öğretim Üyesi M. Mesut ÇELEBİ</a:t>
            </a:r>
          </a:p>
          <a:p>
            <a:r>
              <a:rPr lang="tr-TR" b="1" dirty="0"/>
              <a:t>Ankara Üniversitesi Tıp Fakültesi</a:t>
            </a:r>
          </a:p>
          <a:p>
            <a:r>
              <a:rPr lang="tr-TR" b="1" dirty="0"/>
              <a:t>Spor Hekimliği Ana Bilim Dalı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7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601858"/>
            <a:ext cx="9144000" cy="20000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07144" y="1498209"/>
            <a:ext cx="11577711" cy="53597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İnsan vücudunun bileşimi,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atomik,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moleküler,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hücresel,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doku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tüm vücut seviyesinde incelenebilir. </a:t>
            </a:r>
          </a:p>
        </p:txBody>
      </p:sp>
    </p:spTree>
    <p:extLst>
      <p:ext uri="{BB962C8B-B14F-4D97-AF65-F5344CB8AC3E}">
        <p14:creationId xmlns:p14="http://schemas.microsoft.com/office/powerpoint/2010/main" val="18676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37624"/>
            <a:ext cx="9144000" cy="973723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Direk Yöntemler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841674" y="1899138"/>
            <a:ext cx="8764172" cy="4712676"/>
          </a:xfrm>
        </p:spPr>
        <p:txBody>
          <a:bodyPr/>
          <a:lstStyle/>
          <a:p>
            <a:pPr marL="457200" indent="-457200" algn="just">
              <a:lnSpc>
                <a:spcPct val="200000"/>
              </a:lnSpc>
              <a:buFont typeface="+mj-lt"/>
              <a:buAutoNum type="arabicParenR"/>
            </a:pPr>
            <a:r>
              <a:rPr lang="tr-TR" dirty="0"/>
              <a:t>Karkas analizi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arenR"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vivo</a:t>
            </a:r>
            <a:r>
              <a:rPr lang="tr-TR" dirty="0"/>
              <a:t> nötron aktivasyon analizi</a:t>
            </a:r>
          </a:p>
          <a:p>
            <a:pPr marL="457200" indent="-457200" algn="just">
              <a:buFont typeface="+mj-lt"/>
              <a:buAutoNum type="arabicParenR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4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A420E32-0D42-9349-89B5-AD950F4C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İndirek</a:t>
            </a:r>
            <a:r>
              <a:rPr lang="tr-TR" sz="3600" b="1" dirty="0">
                <a:solidFill>
                  <a:srgbClr val="FF0000"/>
                </a:solidFill>
              </a:rPr>
              <a:t> Yöntemler</a:t>
            </a:r>
            <a:endParaRPr lang="tr-TR" sz="3600" b="1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CEA5AA-F249-E14D-AF23-481E128D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138239"/>
            <a:ext cx="5157787" cy="576261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Dolaylı Yöntemler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8FE46B4-5D4F-6647-BFDA-4DA15083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962150"/>
            <a:ext cx="5768975" cy="474344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 err="1"/>
              <a:t>Dansitometre</a:t>
            </a:r>
            <a:endParaRPr lang="tr-TR" sz="24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 err="1"/>
              <a:t>Dilüsyon</a:t>
            </a:r>
            <a:r>
              <a:rPr lang="tr-TR" sz="2400" dirty="0"/>
              <a:t> teknikleri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Total vücut potasyumu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Dual-</a:t>
            </a:r>
            <a:r>
              <a:rPr lang="tr-TR" sz="2400" dirty="0" err="1"/>
              <a:t>energy</a:t>
            </a:r>
            <a:r>
              <a:rPr lang="tr-TR" sz="2400" dirty="0"/>
              <a:t> X-ray </a:t>
            </a:r>
            <a:r>
              <a:rPr lang="tr-TR" sz="2400" dirty="0" err="1"/>
              <a:t>absorptiometry</a:t>
            </a:r>
            <a:r>
              <a:rPr lang="tr-TR" sz="2400" dirty="0"/>
              <a:t> (DEXA)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Multi </a:t>
            </a:r>
            <a:r>
              <a:rPr lang="tr-TR" sz="2400" dirty="0" err="1"/>
              <a:t>kompartman</a:t>
            </a:r>
            <a:r>
              <a:rPr lang="tr-TR" sz="2400" dirty="0"/>
              <a:t> metodu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Görüntüleme teknikleri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B6A0D75-3021-6D41-874C-D3AB66067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588" y="1138239"/>
            <a:ext cx="5183188" cy="576261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 İki Kat Dolaylı Yöntemler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9B210E2-1C0F-FB41-BD18-4DDE8B29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14500"/>
            <a:ext cx="5829300" cy="4991099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50000"/>
              </a:lnSpc>
              <a:buFont typeface="Arial" charset="0"/>
              <a:buChar char="•"/>
            </a:pPr>
            <a:r>
              <a:rPr lang="tr-TR" sz="3100" dirty="0" err="1"/>
              <a:t>Antropometri</a:t>
            </a:r>
            <a:r>
              <a:rPr lang="tr-TR" sz="3100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3100" dirty="0"/>
              <a:t>Ağırlık / Boy indeksleri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3100" dirty="0"/>
              <a:t>Deri kıvrımı kalınlık ölçümleri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3100" dirty="0"/>
              <a:t>Kızılötesi etkileşim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3100" dirty="0"/>
              <a:t>Biyoelektrik </a:t>
            </a:r>
            <a:r>
              <a:rPr lang="tr-TR" sz="3100" dirty="0" err="1"/>
              <a:t>impedans</a:t>
            </a:r>
            <a:endParaRPr lang="tr-TR" sz="31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3100" dirty="0"/>
              <a:t>Ultrason ölçümleri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3100" dirty="0"/>
              <a:t>Toplam vücut elektrik iletkenliği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3100" dirty="0" err="1"/>
              <a:t>Kreatinin</a:t>
            </a:r>
            <a:r>
              <a:rPr lang="tr-TR" sz="3100" dirty="0"/>
              <a:t> atılımı ve N-metil-</a:t>
            </a:r>
            <a:r>
              <a:rPr lang="tr-TR" sz="3100" dirty="0" err="1"/>
              <a:t>histidin</a:t>
            </a:r>
            <a:r>
              <a:rPr lang="tr-TR" sz="3100" dirty="0"/>
              <a:t> atılımı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8917" y="165760"/>
            <a:ext cx="9144000" cy="818979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Karkas Analizi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753186" y="984739"/>
            <a:ext cx="7943264" cy="571148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/>
              <a:t>Karkas, farklı dokulara parçalanır, tam olarak tartılır ve daha sonra kimyasal analizler yapılır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/>
              <a:t>Karkasların (kimyasal) analizi zaman alan bir yöntemdir ve çok hassas yaklaşımlar gerektirir </a:t>
            </a:r>
          </a:p>
        </p:txBody>
      </p:sp>
    </p:spTree>
    <p:extLst>
      <p:ext uri="{BB962C8B-B14F-4D97-AF65-F5344CB8AC3E}">
        <p14:creationId xmlns:p14="http://schemas.microsoft.com/office/powerpoint/2010/main" val="7471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545587"/>
            <a:ext cx="9144000" cy="21406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25083" y="1026942"/>
            <a:ext cx="11619914" cy="54723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Karkas analizleri beş erkek ve bir kadında yapılmıştır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Yağsız Vücut Kitlesine dayanarak vücutta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su % 72.6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protein % 20.5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mineraller % 6.9 olarak bulunmuştur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Sadece birkaç insan kadavrasının kimyasal bileşimi hakkında elde edilen veriler, dolaylı yöntemlerde kullanılan varsayımların temelini oluşturmaktadır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67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686680"/>
            <a:ext cx="12093525" cy="902090"/>
          </a:xfrm>
        </p:spPr>
        <p:txBody>
          <a:bodyPr>
            <a:no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In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vivo</a:t>
            </a:r>
            <a:r>
              <a:rPr lang="tr-TR" sz="3600" b="1" dirty="0">
                <a:solidFill>
                  <a:srgbClr val="FF0000"/>
                </a:solidFill>
              </a:rPr>
              <a:t> Nötron Aktivasyon Analizi (IVNAA) </a:t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696035" y="1588770"/>
            <a:ext cx="8686215" cy="483108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IVNAA nispeten yeni bir vücut kompozisyon tekniğidir ve vücuttaki belirli kimyasal elementlerin belirlenmesine izin verir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Vücut hızlı nötronlarla bombardımana tutulur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Nötronlar, vücuttaki kimyasal elementler tarafından yakalanır ve bu element için daha yüksek enerjili bir geçiş durumu meydana getirir, en sonunda enerji gama ışınları olarak yayılır </a:t>
            </a:r>
          </a:p>
        </p:txBody>
      </p:sp>
    </p:spTree>
    <p:extLst>
      <p:ext uri="{BB962C8B-B14F-4D97-AF65-F5344CB8AC3E}">
        <p14:creationId xmlns:p14="http://schemas.microsoft.com/office/powerpoint/2010/main" val="119862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idx="1"/>
          </p:nvPr>
        </p:nvSpPr>
        <p:spPr>
          <a:xfrm>
            <a:off x="356461" y="-108488"/>
            <a:ext cx="6209950" cy="623941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Örneğin nötronların azot ile yakalanması, fazla enerjiyi gama ışınları olarak yayacak olan 15N izotopunun oluşumu ile sonuçlanır.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14N + 1n </a:t>
            </a:r>
            <a:r>
              <a:rPr lang="da-DK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 15N * + gama ışınları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IVNAA ile vücuttaki kalsiyum, fosfor, azot, oksijen, potasyum ve klor dahil birçok element belirlenebilir.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 flipV="1">
            <a:off x="7009546" y="6372393"/>
            <a:ext cx="1083428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546" y="457201"/>
            <a:ext cx="4211227" cy="59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250166"/>
            <a:ext cx="9144000" cy="48135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28246" y="1945632"/>
            <a:ext cx="11535508" cy="31843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Atom seviyesinde elde edilen bilgiler daha yararlı bilgilere dönüştürülebilir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Örneğin,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toplam vücut azotundan toplam vücut proteini hesaplanabilir, vücut proteininin % 16 azottan oluştuğunu varsayarsak protein toplam azotun 6.25 katı olarak hesaplanabilir</a:t>
            </a:r>
          </a:p>
        </p:txBody>
      </p:sp>
    </p:spTree>
    <p:extLst>
      <p:ext uri="{BB962C8B-B14F-4D97-AF65-F5344CB8AC3E}">
        <p14:creationId xmlns:p14="http://schemas.microsoft.com/office/powerpoint/2010/main" val="47297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29532" y="409440"/>
            <a:ext cx="9144000" cy="427468"/>
          </a:xfrm>
        </p:spPr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47973" y="1332853"/>
            <a:ext cx="11732217" cy="52384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Metodun avantajı, kimyasal vücut kompozisyonunun in </a:t>
            </a:r>
            <a:r>
              <a:rPr lang="tr-TR" dirty="0" err="1"/>
              <a:t>vivo</a:t>
            </a:r>
            <a:r>
              <a:rPr lang="tr-TR" dirty="0"/>
              <a:t> olarak belirlenebilmesi ve diğer dolaylı tekniklerle karşılaştırılabilmesidir</a:t>
            </a:r>
          </a:p>
          <a:p>
            <a:pPr algn="just">
              <a:lnSpc>
                <a:spcPct val="150000"/>
              </a:lnSpc>
            </a:pPr>
            <a:r>
              <a:rPr lang="tr-TR" dirty="0" err="1"/>
              <a:t>IVNAA'nın</a:t>
            </a:r>
            <a:r>
              <a:rPr lang="tr-TR" dirty="0"/>
              <a:t> dezavantajı fiyat yüksekliğidir. 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Belirlenecek elementlerin sayısına ve türüne bağlı olarak kullanılan radyasyon dozu vardır. Azot (0.26 </a:t>
            </a:r>
            <a:r>
              <a:rPr lang="tr-TR" dirty="0" err="1"/>
              <a:t>mSv</a:t>
            </a:r>
            <a:r>
              <a:rPr lang="tr-TR" dirty="0"/>
              <a:t>) için nispeten düşük olmakla birlikte, kalsiyum için (2.5 </a:t>
            </a:r>
            <a:r>
              <a:rPr lang="tr-TR" dirty="0" err="1"/>
              <a:t>mSv</a:t>
            </a:r>
            <a:r>
              <a:rPr lang="tr-TR" dirty="0"/>
              <a:t>) yüksektir.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64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06437" y="137625"/>
            <a:ext cx="11296357" cy="1029994"/>
          </a:xfrm>
        </p:spPr>
        <p:txBody>
          <a:bodyPr/>
          <a:lstStyle/>
          <a:p>
            <a:pPr algn="l"/>
            <a:endParaRPr lang="tr-TR" b="1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09490" y="2095229"/>
            <a:ext cx="6049108" cy="4726745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err="1"/>
              <a:t>Dansitometre</a:t>
            </a:r>
            <a:endParaRPr lang="tr-TR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err="1"/>
              <a:t>Dilüsyon</a:t>
            </a:r>
            <a:r>
              <a:rPr lang="tr-TR" dirty="0"/>
              <a:t> teknikleri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Total vücut potasyumu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Dual-</a:t>
            </a:r>
            <a:r>
              <a:rPr lang="tr-TR" dirty="0" err="1"/>
              <a:t>energy</a:t>
            </a:r>
            <a:r>
              <a:rPr lang="tr-TR" dirty="0"/>
              <a:t> X-ray </a:t>
            </a:r>
            <a:r>
              <a:rPr lang="tr-TR" dirty="0" err="1"/>
              <a:t>absorptiometry</a:t>
            </a:r>
            <a:r>
              <a:rPr lang="tr-TR" dirty="0"/>
              <a:t> (DEXA)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Multi </a:t>
            </a:r>
            <a:r>
              <a:rPr lang="tr-TR" dirty="0" err="1"/>
              <a:t>kompartman</a:t>
            </a:r>
            <a:r>
              <a:rPr lang="tr-TR" dirty="0"/>
              <a:t> metodu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Görüntüleme teknikleri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246055" y="1893034"/>
            <a:ext cx="6419558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charset="0"/>
              <a:buChar char="•"/>
            </a:pPr>
            <a:r>
              <a:rPr lang="tr-TR" sz="2400" dirty="0" err="1"/>
              <a:t>Antropometri</a:t>
            </a:r>
            <a:r>
              <a:rPr lang="tr-TR" sz="2400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Ağırlık / Boy indeksleri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Deri kıvrımı kalınlık ölçümleri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Kızılötesi etkileşim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Biyoelektrik </a:t>
            </a:r>
            <a:r>
              <a:rPr lang="tr-TR" sz="2400" dirty="0" err="1"/>
              <a:t>impedans</a:t>
            </a:r>
            <a:endParaRPr lang="tr-TR" sz="24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Ultrason ölçümleri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Toplam vücut elektrik iletkenliği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400" dirty="0" err="1"/>
              <a:t>Kreatinin</a:t>
            </a:r>
            <a:r>
              <a:rPr lang="tr-TR" sz="2400" dirty="0"/>
              <a:t> atılımı ve N-metil-</a:t>
            </a:r>
            <a:r>
              <a:rPr lang="tr-TR" sz="2400" dirty="0" err="1"/>
              <a:t>histidin</a:t>
            </a:r>
            <a:r>
              <a:rPr lang="tr-TR" sz="2400" dirty="0"/>
              <a:t> atılımı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09490" y="1369814"/>
            <a:ext cx="10916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Dolaylı Yöntemler           				 İki Kat Dolaylı Yöntemler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-253219"/>
            <a:ext cx="11718388" cy="157558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VÜCUT KOMPOZİSYONU NEDİR?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79828" y="1758462"/>
            <a:ext cx="6344529" cy="4937759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/>
              <a:t>Vücudun yağlı kütle miktarının, yağsız kütle miktarına (kemik, su, kas, bağ ve organ dokuları, dişler) göreceli oranıdır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753" y="1758462"/>
            <a:ext cx="4581672" cy="45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7" y="75630"/>
            <a:ext cx="6236262" cy="754364"/>
          </a:xfrm>
        </p:spPr>
        <p:txBody>
          <a:bodyPr>
            <a:noAutofit/>
          </a:bodyPr>
          <a:lstStyle/>
          <a:p>
            <a:r>
              <a:rPr lang="tr-TR" sz="4400" b="1" dirty="0" err="1">
                <a:solidFill>
                  <a:srgbClr val="FF0000"/>
                </a:solidFill>
              </a:rPr>
              <a:t>Dansitometrik</a:t>
            </a:r>
            <a:r>
              <a:rPr lang="tr-TR" sz="4400" b="1" dirty="0">
                <a:solidFill>
                  <a:srgbClr val="FF0000"/>
                </a:solidFill>
              </a:rPr>
              <a:t> Yöntem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3963" y="1378633"/>
            <a:ext cx="7193867" cy="531311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Vücudun bir yağ kütlesi ve yağsız kitleden (kemik, kas, su ve organlar) </a:t>
            </a:r>
            <a:r>
              <a:rPr lang="tr-TR" sz="2400" dirty="0" err="1"/>
              <a:t>FFM'den</a:t>
            </a:r>
            <a:r>
              <a:rPr lang="tr-TR" sz="2400" dirty="0"/>
              <a:t> oluşan iki bileşenden oluştuğunu varsayar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Kimyasal olarak FFM, su, mineraller, protein ve az miktarda karbonhidrattan oluşur; sonuncusu genellikle ihmal edilir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7610622" y="987425"/>
            <a:ext cx="3744766" cy="4873625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63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52400" y="152399"/>
            <a:ext cx="7093527" cy="19396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52401" y="346365"/>
            <a:ext cx="6802582" cy="633152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sz="2000" dirty="0"/>
              <a:t>Yağ kütlesinin yoğunluğu 0.900 kg/l'dir ve karkas analiz verilerinden FFM yoğunluğu, </a:t>
            </a:r>
            <a:r>
              <a:rPr lang="tr-TR" sz="2000" dirty="0" err="1"/>
              <a:t>FFM'deki</a:t>
            </a:r>
            <a:r>
              <a:rPr lang="tr-TR" sz="2000" dirty="0"/>
              <a:t> mineral, protein ve su miktarına bağlı olarak 1.100 kg / l olarak hesaplanabilir</a:t>
            </a:r>
          </a:p>
          <a:p>
            <a:pPr algn="just">
              <a:lnSpc>
                <a:spcPct val="200000"/>
              </a:lnSpc>
            </a:pPr>
            <a:r>
              <a:rPr lang="tr-TR" sz="2000" dirty="0"/>
              <a:t>Toplam vücudun yoğunluğu yağ kütlesinin </a:t>
            </a:r>
            <a:r>
              <a:rPr lang="tr-TR" sz="2000" dirty="0" err="1"/>
              <a:t>FFM'ye</a:t>
            </a:r>
            <a:r>
              <a:rPr lang="tr-TR" sz="2000" dirty="0"/>
              <a:t> oranına bağlıdır</a:t>
            </a:r>
          </a:p>
          <a:p>
            <a:pPr algn="just">
              <a:lnSpc>
                <a:spcPct val="200000"/>
              </a:lnSpc>
            </a:pPr>
            <a:r>
              <a:rPr lang="tr-TR" sz="2000" dirty="0"/>
              <a:t>Vücudun yoğunluğu belirlendikten sonra, vücuttaki yağ yüzdesi (BF%), </a:t>
            </a:r>
            <a:r>
              <a:rPr lang="tr-TR" sz="2000" dirty="0" err="1"/>
              <a:t>Siri</a:t>
            </a:r>
            <a:r>
              <a:rPr lang="tr-TR" sz="2000" dirty="0"/>
              <a:t> formülü ile hesaplanabilir:</a:t>
            </a:r>
          </a:p>
          <a:p>
            <a:pPr algn="just">
              <a:lnSpc>
                <a:spcPct val="200000"/>
              </a:lnSpc>
            </a:pPr>
            <a:r>
              <a:rPr lang="tr-TR" sz="2000" dirty="0"/>
              <a:t>BF% = (495 / vücut yoğunluğu) - 450</a:t>
            </a:r>
          </a:p>
          <a:p>
            <a:endParaRPr lang="tr-TR" sz="2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0F33D2-406D-C641-9B8C-36CE44A22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8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1468" y="1261745"/>
            <a:ext cx="8511350" cy="550227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Dual-</a:t>
            </a:r>
            <a:r>
              <a:rPr lang="tr-TR" sz="4400" b="1" dirty="0" err="1">
                <a:solidFill>
                  <a:srgbClr val="FF0000"/>
                </a:solidFill>
              </a:rPr>
              <a:t>Energy</a:t>
            </a:r>
            <a:r>
              <a:rPr lang="tr-TR" sz="4400" b="1" dirty="0">
                <a:solidFill>
                  <a:srgbClr val="FF0000"/>
                </a:solidFill>
              </a:rPr>
              <a:t> X-ray </a:t>
            </a:r>
            <a:r>
              <a:rPr lang="tr-TR" sz="4400" b="1" dirty="0" err="1">
                <a:solidFill>
                  <a:srgbClr val="FF0000"/>
                </a:solidFill>
              </a:rPr>
              <a:t>Absorptiometry</a:t>
            </a:r>
            <a:r>
              <a:rPr lang="tr-TR" sz="4400" b="1" dirty="0">
                <a:solidFill>
                  <a:srgbClr val="FF0000"/>
                </a:solidFill>
              </a:rPr>
              <a:t> DEXA </a:t>
            </a:r>
            <a:br>
              <a:rPr lang="tr-TR" sz="4400" b="1" dirty="0">
                <a:solidFill>
                  <a:srgbClr val="FF0000"/>
                </a:solidFill>
              </a:rPr>
            </a:b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Alt Konu Başlığı 2"/>
          <p:cNvSpPr>
            <a:spLocks noGrp="1"/>
          </p:cNvSpPr>
          <p:nvPr>
            <p:ph idx="1"/>
          </p:nvPr>
        </p:nvSpPr>
        <p:spPr>
          <a:xfrm>
            <a:off x="6019800" y="1261745"/>
            <a:ext cx="6172200" cy="559625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sz="2400" dirty="0"/>
              <a:t>DXA (DEXA olarak da bilinir) sırasında, vücudun veya gövdenin bir bölümü iki ayrı enerji seviyesindeki X-ışınları ile taranır.</a:t>
            </a:r>
          </a:p>
          <a:p>
            <a:pPr algn="just">
              <a:lnSpc>
                <a:spcPct val="200000"/>
              </a:lnSpc>
            </a:pPr>
            <a:r>
              <a:rPr lang="tr-TR" sz="2400" dirty="0"/>
              <a:t>İki farklı radyasyon seviyesi fotoseller tarafından tespit edilir.</a:t>
            </a:r>
          </a:p>
          <a:p>
            <a:pPr algn="just">
              <a:lnSpc>
                <a:spcPct val="200000"/>
              </a:lnSpc>
            </a:pPr>
            <a:r>
              <a:rPr lang="tr-TR" sz="2400" dirty="0"/>
              <a:t>Cihazın yazılımı, vücudun veya gövde bölümünün iki boyutlu bir resmini oluşturur.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1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475249"/>
            <a:ext cx="9144000" cy="17186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1294228"/>
            <a:ext cx="8229600" cy="517691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Yazılım, çeşitli vücut bileşenlerini hesaplayabilir: kemik mineral içeriği ve kemik mineral yoğunluğu, yağsız kütle ve yağ dokusu yağ kütlesi.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Yöntemin gerçekleştirilmesi hızlı ve kolaydır. Radyasyon dozu (0.02 </a:t>
            </a:r>
            <a:r>
              <a:rPr lang="tr-TR" dirty="0" err="1"/>
              <a:t>mSv</a:t>
            </a:r>
            <a:r>
              <a:rPr lang="tr-TR" dirty="0"/>
              <a:t>) normal bir göğüs radyografisinin radyasyon dozunun sadece bir kısmı kadardır</a:t>
            </a:r>
          </a:p>
        </p:txBody>
      </p:sp>
    </p:spTree>
    <p:extLst>
      <p:ext uri="{BB962C8B-B14F-4D97-AF65-F5344CB8AC3E}">
        <p14:creationId xmlns:p14="http://schemas.microsoft.com/office/powerpoint/2010/main" val="11640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93896"/>
            <a:ext cx="9144000" cy="1029994"/>
          </a:xfrm>
        </p:spPr>
        <p:txBody>
          <a:bodyPr>
            <a:normAutofit/>
          </a:bodyPr>
          <a:lstStyle/>
          <a:p>
            <a:r>
              <a:rPr lang="tr-TR" sz="4400" b="1" dirty="0"/>
              <a:t>İki Kat Dolaylı Yöntemler</a:t>
            </a:r>
            <a:endParaRPr lang="tr-TR" sz="4400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912012" y="1350498"/>
            <a:ext cx="6288259" cy="550750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charset="0"/>
              <a:buChar char="•"/>
            </a:pPr>
            <a:r>
              <a:rPr lang="tr-TR" dirty="0" err="1"/>
              <a:t>Antropometri</a:t>
            </a:r>
            <a:r>
              <a:rPr lang="tr-TR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Ağırlık / Boy indeksleri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Deri kıvrımı kalınlık ölçümleri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Kızılötesi etkileşim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Biyoelektrik </a:t>
            </a:r>
            <a:r>
              <a:rPr lang="tr-TR" dirty="0" err="1"/>
              <a:t>impedans</a:t>
            </a:r>
            <a:endParaRPr lang="tr-TR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Ultrason ölçümleri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Toplam vücut elektrik iletkenliği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err="1"/>
              <a:t>Kreatinin</a:t>
            </a:r>
            <a:r>
              <a:rPr lang="tr-TR" dirty="0"/>
              <a:t> atılımı ve N-metil-</a:t>
            </a:r>
            <a:r>
              <a:rPr lang="tr-TR" dirty="0" err="1"/>
              <a:t>histidin</a:t>
            </a:r>
            <a:r>
              <a:rPr lang="tr-TR" dirty="0"/>
              <a:t> atılımı</a:t>
            </a:r>
          </a:p>
        </p:txBody>
      </p:sp>
    </p:spTree>
    <p:extLst>
      <p:ext uri="{BB962C8B-B14F-4D97-AF65-F5344CB8AC3E}">
        <p14:creationId xmlns:p14="http://schemas.microsoft.com/office/powerpoint/2010/main" val="102403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42534" y="1273080"/>
            <a:ext cx="9144000" cy="84512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Ağırlık / Boy İndeksleri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451043" y="2118208"/>
            <a:ext cx="11526982" cy="3960859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Ağırlık / boy indeksi, vücut ağırlığını uzunluk açısından düzeltmeyi amaçlar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Vücut yağının bir ölçüsü olarak vücut kompozisyonu ölçümünde, 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tr-TR" dirty="0"/>
              <a:t>ağırlık / boy indeksi vücut yağı ile yüksek korelasyona, </a:t>
            </a: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tr-TR" dirty="0"/>
              <a:t>boy ile düşük korelasyona sahip olmalıdır, 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aksi takdirde kısa insanlarda vücut yağı sistematik olarak fazla tahmin edilecektir</a:t>
            </a:r>
          </a:p>
        </p:txBody>
      </p:sp>
    </p:spTree>
    <p:extLst>
      <p:ext uri="{BB962C8B-B14F-4D97-AF65-F5344CB8AC3E}">
        <p14:creationId xmlns:p14="http://schemas.microsoft.com/office/powerpoint/2010/main" val="188669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672197"/>
            <a:ext cx="9144000" cy="29847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39151" y="1364566"/>
            <a:ext cx="10986867" cy="528945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Literatürde birtakım ağırlık / boy indeksleri önerilmiştir.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Örnekler, </a:t>
            </a:r>
          </a:p>
          <a:p>
            <a:pPr algn="just">
              <a:lnSpc>
                <a:spcPct val="200000"/>
              </a:lnSpc>
            </a:pPr>
            <a:r>
              <a:rPr lang="tr-TR" dirty="0" err="1"/>
              <a:t>Quetelet</a:t>
            </a:r>
            <a:r>
              <a:rPr lang="tr-TR" dirty="0"/>
              <a:t> indeksi veya vücut kitle indeksi (VKİ = ağırlık / boy2) </a:t>
            </a:r>
          </a:p>
          <a:p>
            <a:pPr algn="just">
              <a:lnSpc>
                <a:spcPct val="200000"/>
              </a:lnSpc>
            </a:pPr>
            <a:r>
              <a:rPr lang="tr-TR" dirty="0" err="1"/>
              <a:t>Broca</a:t>
            </a:r>
            <a:r>
              <a:rPr lang="tr-TR" dirty="0"/>
              <a:t> indeksi [ağırlık / (boy - 100)]  </a:t>
            </a:r>
          </a:p>
          <a:p>
            <a:pPr algn="just">
              <a:lnSpc>
                <a:spcPct val="200000"/>
              </a:lnSpc>
            </a:pPr>
            <a:r>
              <a:rPr lang="tr-TR" dirty="0" err="1"/>
              <a:t>Benn</a:t>
            </a:r>
            <a:r>
              <a:rPr lang="tr-TR" dirty="0"/>
              <a:t> endeksi (ağırlık / boy x p),  buradaki p katsayısı nüfusa özgüdür</a:t>
            </a:r>
          </a:p>
          <a:p>
            <a:pPr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213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388072"/>
            <a:ext cx="9144000" cy="33236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93963" y="1665833"/>
            <a:ext cx="11804073" cy="365008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VKİ bugün en çok kullanılan endekstir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Vücut yağıyla olan korelasyonu yüksek (yaş grubuna r = 0.6-0.8'e bağlı olarak) ve boy ile korelasyon genellikle düşüktür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Dünya Sağlık Örgütü (WHO), </a:t>
            </a:r>
            <a:r>
              <a:rPr lang="tr-TR" dirty="0" err="1"/>
              <a:t>VKİ’ni</a:t>
            </a:r>
            <a:r>
              <a:rPr lang="tr-TR" dirty="0"/>
              <a:t> kilo kontrolü için kaba bir gösterge olarak kabul etmektedir</a:t>
            </a:r>
          </a:p>
        </p:txBody>
      </p:sp>
    </p:spTree>
    <p:extLst>
      <p:ext uri="{BB962C8B-B14F-4D97-AF65-F5344CB8AC3E}">
        <p14:creationId xmlns:p14="http://schemas.microsoft.com/office/powerpoint/2010/main" val="9428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" y="154983"/>
            <a:ext cx="12191999" cy="817966"/>
          </a:xfrm>
        </p:spPr>
        <p:txBody>
          <a:bodyPr>
            <a:noAutofit/>
          </a:bodyPr>
          <a:lstStyle/>
          <a:p>
            <a:r>
              <a:rPr lang="tr-TR" sz="4000" b="1">
                <a:solidFill>
                  <a:srgbClr val="FF0000"/>
                </a:solidFill>
              </a:rPr>
              <a:t>Beden Kitle İndeksine Göre Erişkinlerde Ağırlık </a:t>
            </a:r>
            <a:r>
              <a:rPr lang="tr-TR" sz="4000" b="1" dirty="0">
                <a:solidFill>
                  <a:srgbClr val="FF0000"/>
                </a:solidFill>
              </a:rPr>
              <a:t>S</a:t>
            </a:r>
            <a:r>
              <a:rPr lang="tr-TR" sz="4000" b="1">
                <a:solidFill>
                  <a:srgbClr val="FF0000"/>
                </a:solidFill>
              </a:rPr>
              <a:t>ınıflaması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169763" y="1482435"/>
            <a:ext cx="7609668" cy="49493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b="1" u="sng" dirty="0"/>
              <a:t>Sınıflandırma			Kitle indeksi (kg / m2)</a:t>
            </a:r>
          </a:p>
          <a:p>
            <a:pPr algn="just">
              <a:lnSpc>
                <a:spcPct val="120000"/>
              </a:lnSpc>
            </a:pPr>
            <a:r>
              <a:rPr lang="tr-TR" dirty="0"/>
              <a:t>Normalden hafif		</a:t>
            </a:r>
            <a:r>
              <a:rPr lang="mr-IN" dirty="0"/>
              <a:t>&lt;18.5 </a:t>
            </a:r>
            <a:endParaRPr lang="tr-TR" dirty="0"/>
          </a:p>
          <a:p>
            <a:pPr algn="just">
              <a:lnSpc>
                <a:spcPct val="120000"/>
              </a:lnSpc>
            </a:pPr>
            <a:r>
              <a:rPr lang="tr-TR" dirty="0"/>
              <a:t>Normal aralık			</a:t>
            </a:r>
            <a:r>
              <a:rPr lang="mr-IN" dirty="0"/>
              <a:t>18.5–24.9 </a:t>
            </a:r>
            <a:endParaRPr lang="tr-TR" dirty="0"/>
          </a:p>
          <a:p>
            <a:pPr algn="just">
              <a:lnSpc>
                <a:spcPct val="120000"/>
              </a:lnSpc>
            </a:pPr>
            <a:r>
              <a:rPr lang="tr-TR" dirty="0"/>
              <a:t>Fazla Kilolu			</a:t>
            </a:r>
            <a:r>
              <a:rPr lang="mr-IN" dirty="0"/>
              <a:t>&gt;25.0</a:t>
            </a:r>
            <a:r>
              <a:rPr lang="tr-TR" dirty="0"/>
              <a:t>			</a:t>
            </a:r>
          </a:p>
          <a:p>
            <a:pPr algn="just">
              <a:lnSpc>
                <a:spcPct val="120000"/>
              </a:lnSpc>
            </a:pPr>
            <a:r>
              <a:rPr lang="tr-TR" dirty="0"/>
              <a:t>	</a:t>
            </a:r>
            <a:r>
              <a:rPr lang="tr-TR" dirty="0" err="1"/>
              <a:t>Preobez</a:t>
            </a:r>
            <a:r>
              <a:rPr lang="tr-TR" dirty="0"/>
              <a:t> 		</a:t>
            </a:r>
            <a:r>
              <a:rPr lang="mr-IN" dirty="0"/>
              <a:t>25.0–29.9 </a:t>
            </a:r>
            <a:endParaRPr lang="tr-TR" dirty="0"/>
          </a:p>
          <a:p>
            <a:pPr algn="just">
              <a:lnSpc>
                <a:spcPct val="120000"/>
              </a:lnSpc>
            </a:pPr>
            <a:r>
              <a:rPr lang="tr-TR" dirty="0"/>
              <a:t>	sınıf I </a:t>
            </a:r>
            <a:r>
              <a:rPr lang="tr-TR" dirty="0" err="1"/>
              <a:t>Obez</a:t>
            </a:r>
            <a:r>
              <a:rPr lang="tr-TR" dirty="0"/>
              <a:t> 		</a:t>
            </a:r>
            <a:r>
              <a:rPr lang="mr-IN" dirty="0"/>
              <a:t>30.0–34.9 </a:t>
            </a:r>
            <a:endParaRPr lang="tr-TR" dirty="0"/>
          </a:p>
          <a:p>
            <a:pPr lvl="2" algn="just">
              <a:lnSpc>
                <a:spcPct val="120000"/>
              </a:lnSpc>
            </a:pPr>
            <a:r>
              <a:rPr lang="tr-TR" sz="2400" dirty="0"/>
              <a:t>sınıf II </a:t>
            </a:r>
            <a:r>
              <a:rPr lang="tr-TR" sz="2400" dirty="0" err="1"/>
              <a:t>Obez</a:t>
            </a:r>
            <a:r>
              <a:rPr lang="tr-TR" sz="2400" dirty="0"/>
              <a:t> 		</a:t>
            </a:r>
            <a:r>
              <a:rPr lang="mr-IN" sz="2400" dirty="0"/>
              <a:t>35.0–39.9 </a:t>
            </a:r>
            <a:r>
              <a:rPr lang="tr-TR" sz="2400" dirty="0"/>
              <a:t>	</a:t>
            </a:r>
          </a:p>
          <a:p>
            <a:pPr lvl="2" algn="just">
              <a:lnSpc>
                <a:spcPct val="120000"/>
              </a:lnSpc>
            </a:pPr>
            <a:r>
              <a:rPr lang="tr-TR" sz="2400" dirty="0"/>
              <a:t>sınıf III </a:t>
            </a:r>
            <a:r>
              <a:rPr lang="tr-TR" sz="2400" dirty="0" err="1"/>
              <a:t>Obez</a:t>
            </a:r>
            <a:r>
              <a:rPr lang="tr-TR" sz="2400" dirty="0"/>
              <a:t> 		</a:t>
            </a:r>
            <a:r>
              <a:rPr lang="mr-IN" sz="2400" dirty="0"/>
              <a:t>&gt;40</a:t>
            </a:r>
            <a:endParaRPr lang="tr-TR" sz="2400" dirty="0"/>
          </a:p>
          <a:p>
            <a:pPr lvl="2" algn="just">
              <a:lnSpc>
                <a:spcPct val="120000"/>
              </a:lnSpc>
            </a:pPr>
            <a:endParaRPr lang="tr-TR" dirty="0"/>
          </a:p>
          <a:p>
            <a:pPr algn="just">
              <a:lnSpc>
                <a:spcPct val="120000"/>
              </a:lnSpc>
            </a:pPr>
            <a:endParaRPr lang="tr-TR" dirty="0"/>
          </a:p>
          <a:p>
            <a:pPr algn="just"/>
            <a:r>
              <a:rPr lang="tr-TR" dirty="0"/>
              <a:t>												</a:t>
            </a:r>
          </a:p>
        </p:txBody>
      </p:sp>
    </p:spTree>
    <p:extLst>
      <p:ext uri="{BB962C8B-B14F-4D97-AF65-F5344CB8AC3E}">
        <p14:creationId xmlns:p14="http://schemas.microsoft.com/office/powerpoint/2010/main" val="1565516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803708"/>
            <a:ext cx="9144000" cy="249237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734291" y="1330036"/>
            <a:ext cx="9933709" cy="50292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/>
              <a:t>Tablo </a:t>
            </a:r>
            <a:r>
              <a:rPr lang="tr-TR" dirty="0" err="1"/>
              <a:t>daki</a:t>
            </a:r>
            <a:r>
              <a:rPr lang="tr-TR" dirty="0"/>
              <a:t> VKİ kesme değerleri çocuklar için kullanılamaz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Küçük çocuklarda, boy ile karşılaştırıldığında vücut ağırlığı nispeten düşüktür ve VKİ için de böyledir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Büyüme sırasında kilo artışı boy artışından daha büyüktür ve dolayısıyla VKİ, </a:t>
            </a:r>
            <a:r>
              <a:rPr lang="tr-TR" dirty="0" err="1"/>
              <a:t>puberte</a:t>
            </a:r>
            <a:r>
              <a:rPr lang="tr-TR" dirty="0"/>
              <a:t> evresi boyunca artar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Çocuklar için </a:t>
            </a:r>
            <a:r>
              <a:rPr lang="tr-TR" dirty="0" err="1"/>
              <a:t>obezite</a:t>
            </a:r>
            <a:r>
              <a:rPr lang="tr-TR" dirty="0"/>
              <a:t> için yaşa bağlı VKİ kestirim değerleri vardır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981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55188" y="320505"/>
            <a:ext cx="9144000" cy="1283212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Vücut kompozisyonu neden önemlidir?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4375051" y="2222696"/>
            <a:ext cx="6321083" cy="378069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200000"/>
              </a:lnSpc>
              <a:buFont typeface="Arial" charset="0"/>
              <a:buChar char="•"/>
            </a:pPr>
            <a:r>
              <a:rPr lang="tr-TR" dirty="0"/>
              <a:t>Sağlık ve Hastalık  </a:t>
            </a:r>
          </a:p>
          <a:p>
            <a:pPr marL="342900" indent="-342900" algn="just">
              <a:lnSpc>
                <a:spcPct val="200000"/>
              </a:lnSpc>
              <a:buFont typeface="Arial" charset="0"/>
              <a:buChar char="•"/>
            </a:pPr>
            <a:r>
              <a:rPr lang="tr-TR" dirty="0"/>
              <a:t>Performans  </a:t>
            </a:r>
          </a:p>
          <a:p>
            <a:pPr marL="342900" indent="-342900" algn="just">
              <a:lnSpc>
                <a:spcPct val="200000"/>
              </a:lnSpc>
              <a:buFont typeface="Arial" charset="0"/>
              <a:buChar char="•"/>
            </a:pPr>
            <a:r>
              <a:rPr lang="tr-TR" dirty="0"/>
              <a:t>Görünüm  </a:t>
            </a:r>
          </a:p>
          <a:p>
            <a:pPr marL="342900" indent="-342900" algn="just">
              <a:lnSpc>
                <a:spcPct val="200000"/>
              </a:lnSpc>
              <a:buFont typeface="Arial" charset="0"/>
              <a:buChar char="•"/>
            </a:pPr>
            <a:r>
              <a:rPr lang="tr-TR" dirty="0"/>
              <a:t>Uzun yaşam</a:t>
            </a:r>
          </a:p>
        </p:txBody>
      </p:sp>
    </p:spTree>
    <p:extLst>
      <p:ext uri="{BB962C8B-B14F-4D97-AF65-F5344CB8AC3E}">
        <p14:creationId xmlns:p14="http://schemas.microsoft.com/office/powerpoint/2010/main" val="4496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263382"/>
            <a:ext cx="9144000" cy="401637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93963" y="665019"/>
            <a:ext cx="11457709" cy="6082145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/>
              <a:t>VKİ vücut yağ yüzdesi için öngörücü (uyarlanabilir) olarak da kullanılabilir.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VKİ ve vücut yağı miktarı arasında (ya yağ kütlesi ya da vücut yağ yüzdesi olarak) iyi bir ilişki bulunduğunu gösteren çeşitli çalışmalar yayınlanmıştır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VKİ ve vücut yağ yüzdesi arasındaki ilişki yaş ve cinsiyete bağlıdır ve bazı etnik gruplar arasında farklılık göstermektedir</a:t>
            </a:r>
          </a:p>
        </p:txBody>
      </p:sp>
    </p:spTree>
    <p:extLst>
      <p:ext uri="{BB962C8B-B14F-4D97-AF65-F5344CB8AC3E}">
        <p14:creationId xmlns:p14="http://schemas.microsoft.com/office/powerpoint/2010/main" val="1009572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362707"/>
            <a:ext cx="9144000" cy="49542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422031" y="1097280"/>
            <a:ext cx="11099409" cy="5219114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Bu yaş ve cinsiyete özgü tahmin eşitlikleri kullanıldığında, vücut yağ yüzdesi % 3-5 arasında bir hata ile tahmin edilebilir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Bu hata, deri kıvrım kalınlığı veya vücut biyoelektrik </a:t>
            </a:r>
            <a:r>
              <a:rPr lang="tr-TR" dirty="0" err="1"/>
              <a:t>impedans</a:t>
            </a:r>
            <a:r>
              <a:rPr lang="tr-TR" dirty="0"/>
              <a:t> ölçümleri gibi diğer iki kat daha dolaylı yöntemlerin tahmin hatasına benzer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Bu tahmin formüllerinin dezavantajı gebe kadınlar veya vücut geliştiricileri gibi gruplarda kullanılamaz olmasıdır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2334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471199"/>
            <a:ext cx="9144000" cy="360073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Deri Kıvrımı Kalınlık Ölçümleri</a:t>
            </a:r>
            <a:endParaRPr lang="tr-TR" sz="4400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10835" y="831271"/>
            <a:ext cx="11790219" cy="579120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Vücut yağı hem içte hem de deri altında bulunur.</a:t>
            </a:r>
          </a:p>
          <a:p>
            <a:pPr algn="just">
              <a:lnSpc>
                <a:spcPct val="200000"/>
              </a:lnSpc>
            </a:pPr>
            <a:r>
              <a:rPr lang="tr-TR" dirty="0" err="1"/>
              <a:t>Subkütan</a:t>
            </a:r>
            <a:r>
              <a:rPr lang="tr-TR" dirty="0"/>
              <a:t> yağ ile toplam vücut yağı arasında sabit bir ilişki olduğunu varsayarsak, </a:t>
            </a:r>
            <a:r>
              <a:rPr lang="tr-TR" dirty="0" err="1"/>
              <a:t>subkutanöz</a:t>
            </a:r>
            <a:r>
              <a:rPr lang="tr-TR" dirty="0"/>
              <a:t> yağ doku miktarını ölçerek toplam vücut yağı tahmin edilebilir.</a:t>
            </a:r>
          </a:p>
          <a:p>
            <a:pPr algn="just">
              <a:lnSpc>
                <a:spcPct val="200000"/>
              </a:lnSpc>
            </a:pPr>
            <a:r>
              <a:rPr lang="tr-TR" dirty="0" err="1"/>
              <a:t>Subkutanöz</a:t>
            </a:r>
            <a:r>
              <a:rPr lang="tr-TR" dirty="0"/>
              <a:t> doku miktarı, deri altı </a:t>
            </a:r>
            <a:r>
              <a:rPr lang="tr-TR" dirty="0" err="1"/>
              <a:t>kaliperi</a:t>
            </a:r>
            <a:r>
              <a:rPr lang="tr-TR" dirty="0"/>
              <a:t>, kızıl ötesi etkileşim veya ultrason ölçümleri kullanılarak vücudun farklı yerlerinde derialtı yağ tabakasının kalınlığının ölçülmesi ile tahmin edilebilir.</a:t>
            </a:r>
          </a:p>
        </p:txBody>
      </p:sp>
    </p:spTree>
    <p:extLst>
      <p:ext uri="{BB962C8B-B14F-4D97-AF65-F5344CB8AC3E}">
        <p14:creationId xmlns:p14="http://schemas.microsoft.com/office/powerpoint/2010/main" val="394953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925416"/>
            <a:ext cx="9144000" cy="21406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96947" y="1420837"/>
            <a:ext cx="11732455" cy="4895557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Belirli bir yaş grubunda, derialtı yağ ile toplam yağ arasındaki ilişki nispeten sabittir.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Bununla birlikte, erkek ve kadınlar arasında ilişki farklıdır, kadınlar nispeten daha fazla iç yağa sahiptir.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Yaş ve cinsiyete özgü tahmin eşitliklerini kullanarak, vücudun farklı yerlerinde deri katlarını ölçerek vücut yağının toplam miktarını değerlendirmek mümkündür.</a:t>
            </a:r>
          </a:p>
          <a:p>
            <a:pPr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8604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4912" y="360218"/>
            <a:ext cx="11211950" cy="1163782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Deri Kıvrımı Kalınlık Ölçümleri</a:t>
            </a:r>
            <a:br>
              <a:rPr lang="tr-TR" sz="4000" b="1" dirty="0">
                <a:solidFill>
                  <a:srgbClr val="FF0000"/>
                </a:solidFill>
              </a:rPr>
            </a:b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8474" y="1153551"/>
            <a:ext cx="5978769" cy="5514535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sz="2400" b="1" dirty="0">
                <a:solidFill>
                  <a:srgbClr val="FF0000"/>
                </a:solidFill>
              </a:rPr>
              <a:t>Deri kıvrımı ölçümleri (</a:t>
            </a:r>
            <a:r>
              <a:rPr lang="tr-TR" sz="2400" b="1" dirty="0" err="1">
                <a:solidFill>
                  <a:srgbClr val="FF0000"/>
                </a:solidFill>
              </a:rPr>
              <a:t>Skinfold</a:t>
            </a:r>
            <a:r>
              <a:rPr lang="tr-TR" sz="2400" b="1" dirty="0">
                <a:solidFill>
                  <a:srgbClr val="FF0000"/>
                </a:solidFill>
              </a:rPr>
              <a:t> ölçümleri):</a:t>
            </a:r>
          </a:p>
          <a:p>
            <a:pPr algn="just">
              <a:lnSpc>
                <a:spcPct val="200000"/>
              </a:lnSpc>
            </a:pPr>
            <a:r>
              <a:rPr lang="tr-TR" sz="2400" dirty="0"/>
              <a:t>Derinin kıvrımları bir </a:t>
            </a:r>
            <a:r>
              <a:rPr lang="tr-TR" sz="2400" dirty="0" err="1"/>
              <a:t>kaliper</a:t>
            </a:r>
            <a:r>
              <a:rPr lang="tr-TR" sz="2400" dirty="0"/>
              <a:t> ile ölçülür</a:t>
            </a:r>
          </a:p>
          <a:p>
            <a:pPr algn="just">
              <a:lnSpc>
                <a:spcPct val="200000"/>
              </a:lnSpc>
            </a:pPr>
            <a:r>
              <a:rPr lang="tr-TR" sz="2400" dirty="0"/>
              <a:t>Ölçümler, deri kıvrımlarının kalınlığı, daha hassas deneylerden yapılan vücut yağ yüzde hesaplamalarıyla ilişkilendiren denklemlerle bulunur.</a:t>
            </a:r>
          </a:p>
          <a:p>
            <a:endParaRPr lang="tr-TR" sz="2400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 flipH="1" flipV="1">
            <a:off x="11263949" y="393543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4029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291090"/>
            <a:ext cx="9144000" cy="51247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07818" y="1066800"/>
            <a:ext cx="11790218" cy="56388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Deri kıvrımları tüm vücutta ölçülebilir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Toplam vücut yağının değerlendirilmesi için en sık ölçülen deri kıvrımları, üst kol </a:t>
            </a:r>
            <a:r>
              <a:rPr lang="tr-TR" dirty="0" err="1"/>
              <a:t>biceps</a:t>
            </a:r>
            <a:r>
              <a:rPr lang="tr-TR" dirty="0"/>
              <a:t> ve </a:t>
            </a:r>
            <a:r>
              <a:rPr lang="tr-TR" dirty="0" err="1"/>
              <a:t>triseps</a:t>
            </a:r>
            <a:r>
              <a:rPr lang="tr-TR" dirty="0"/>
              <a:t>, </a:t>
            </a:r>
            <a:r>
              <a:rPr lang="tr-TR" dirty="0" err="1"/>
              <a:t>skapula</a:t>
            </a:r>
            <a:r>
              <a:rPr lang="tr-TR" dirty="0"/>
              <a:t> (</a:t>
            </a:r>
            <a:r>
              <a:rPr lang="tr-TR" dirty="0" err="1"/>
              <a:t>subskapular</a:t>
            </a:r>
            <a:r>
              <a:rPr lang="tr-TR" dirty="0"/>
              <a:t>) ve </a:t>
            </a:r>
            <a:r>
              <a:rPr lang="tr-TR" dirty="0" err="1"/>
              <a:t>iliak</a:t>
            </a:r>
            <a:r>
              <a:rPr lang="tr-TR" dirty="0"/>
              <a:t> </a:t>
            </a:r>
            <a:r>
              <a:rPr lang="tr-TR" dirty="0" err="1"/>
              <a:t>krestin</a:t>
            </a:r>
            <a:r>
              <a:rPr lang="tr-TR" dirty="0"/>
              <a:t> (</a:t>
            </a:r>
            <a:r>
              <a:rPr lang="tr-TR" dirty="0" err="1"/>
              <a:t>suprailiac</a:t>
            </a:r>
            <a:r>
              <a:rPr lang="tr-TR" dirty="0"/>
              <a:t>) üstündeki deri katlamalarıdır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Daha fazla deri katlamanın toplamı, ölçüm hatasını azaltmak ve aynı yaş ve cinsiyet grubundaki kişiler arasındaki deri altı vücut yağ dağılımındaki olası farklılıkları düzeltmek için kullanılabilir</a:t>
            </a:r>
          </a:p>
        </p:txBody>
      </p:sp>
    </p:spTree>
    <p:extLst>
      <p:ext uri="{BB962C8B-B14F-4D97-AF65-F5344CB8AC3E}">
        <p14:creationId xmlns:p14="http://schemas.microsoft.com/office/powerpoint/2010/main" val="304305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601858"/>
            <a:ext cx="9144000" cy="18593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98584" y="1153550"/>
            <a:ext cx="11394831" cy="537385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Deri kıvrım kalınlığından vücut yağına ilişkin çeşitli tahmin formülleri yayınlanmıştır.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Deri kıvrımı kalınlığı ile vücut yağı arasındaki ilişkinin biyolojik yaşa bağlı olduğu çocuklar için ayrı formüller kullanılmalıdır.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Deri kıvrımlarını yeterince ölçmek, eğitimli ve deneyimli bir gözlemci gerektirir, aksi takdirde vücut yağının değerlendirilmesinde aşırı büyük hatalar meydana gelebilir.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Yöntemin bir dezavantajı, kişinin kısmen soyulması gerekliliğidir.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796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75509" y="814486"/>
            <a:ext cx="9144000" cy="512473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Çevre Ölçümleri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21673" y="1761067"/>
            <a:ext cx="11651672" cy="486140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 err="1"/>
              <a:t>Ekstremite</a:t>
            </a:r>
            <a:r>
              <a:rPr lang="tr-TR" dirty="0"/>
              <a:t> veya gövdenin çevresi, vücut kompozisyonu hakkında bilgi edinmek için kullanılmaktadır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Orta kol çevresi ölçülerek , üst koldaki kas kütlesi ve yağ kütlesi hakkında bilgi elde edilebilir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Çaplar ayrıca vücut yağ dağılımı konusunda fikir sahibi olmak için kullanılabilir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Karın çapı ile karşılaştırıldığında yüksek </a:t>
            </a:r>
            <a:r>
              <a:rPr lang="tr-TR" dirty="0" err="1"/>
              <a:t>sagital</a:t>
            </a:r>
            <a:r>
              <a:rPr lang="tr-TR" dirty="0"/>
              <a:t> bir çap, genişleyen bir </a:t>
            </a:r>
            <a:r>
              <a:rPr lang="tr-TR" dirty="0" err="1"/>
              <a:t>viseral</a:t>
            </a:r>
            <a:r>
              <a:rPr lang="tr-TR" dirty="0"/>
              <a:t> yağ miktarının göstergesidir</a:t>
            </a:r>
          </a:p>
        </p:txBody>
      </p:sp>
    </p:spTree>
    <p:extLst>
      <p:ext uri="{BB962C8B-B14F-4D97-AF65-F5344CB8AC3E}">
        <p14:creationId xmlns:p14="http://schemas.microsoft.com/office/powerpoint/2010/main" val="167959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334573"/>
            <a:ext cx="9144000" cy="50948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14301" y="334573"/>
            <a:ext cx="11055448" cy="606622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Bununla birlikte,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antropometrik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parametrelerle elde edilen yağ dağılımı ile BT veya MR taramasında belirlenen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intra-abdominal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yağ arasındaki ilişkinin genellikle düşük olduğu unutulmamalıdır</a:t>
            </a:r>
          </a:p>
          <a:p>
            <a:pPr algn="just">
              <a:lnSpc>
                <a:spcPct val="200000"/>
              </a:lnSpc>
            </a:pPr>
            <a:endParaRPr lang="tr-T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 çevresi ölçümü için WHO protokolü, son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palpe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edilebilir kaburganın alt kenarı ile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iliak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krestin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üst noktası arasındaki orta noktadan yapılmasını söyler (WHO, 2008b).</a:t>
            </a:r>
          </a:p>
          <a:p>
            <a:pPr algn="just">
              <a:lnSpc>
                <a:spcPct val="200000"/>
              </a:lnSpc>
            </a:pPr>
            <a:endParaRPr lang="tr-TR" sz="3400" dirty="0"/>
          </a:p>
          <a:p>
            <a:pPr algn="just">
              <a:lnSpc>
                <a:spcPct val="200000"/>
              </a:lnSpc>
            </a:pPr>
            <a:r>
              <a:rPr lang="tr-TR" sz="2200" dirty="0"/>
              <a:t>WHO. </a:t>
            </a:r>
            <a:r>
              <a:rPr lang="tr-TR" sz="2200" i="1" dirty="0"/>
              <a:t>WHO </a:t>
            </a:r>
            <a:r>
              <a:rPr lang="tr-TR" sz="2200" i="1" dirty="0" err="1"/>
              <a:t>STEPwise</a:t>
            </a:r>
            <a:r>
              <a:rPr lang="tr-TR" sz="2200" i="1" dirty="0"/>
              <a:t> </a:t>
            </a:r>
            <a:r>
              <a:rPr lang="tr-TR" sz="2200" i="1" dirty="0" err="1"/>
              <a:t>approach</a:t>
            </a:r>
            <a:r>
              <a:rPr lang="tr-TR" sz="2200" i="1" dirty="0"/>
              <a:t> </a:t>
            </a:r>
            <a:r>
              <a:rPr lang="tr-TR" sz="2200" i="1" dirty="0" err="1"/>
              <a:t>to</a:t>
            </a:r>
            <a:r>
              <a:rPr lang="tr-TR" sz="2200" i="1" dirty="0"/>
              <a:t> </a:t>
            </a:r>
            <a:r>
              <a:rPr lang="tr-TR" sz="2200" i="1" dirty="0" err="1"/>
              <a:t>surveillance</a:t>
            </a:r>
            <a:r>
              <a:rPr lang="tr-TR" sz="2200" i="1" dirty="0"/>
              <a:t> (STEPS). </a:t>
            </a:r>
            <a:r>
              <a:rPr lang="tr-TR" sz="2200" dirty="0" err="1"/>
              <a:t>Geneva</a:t>
            </a:r>
            <a:r>
              <a:rPr lang="tr-TR" sz="2200" dirty="0"/>
              <a:t>, World </a:t>
            </a:r>
            <a:r>
              <a:rPr lang="tr-TR" sz="2200" dirty="0" err="1"/>
              <a:t>Health</a:t>
            </a:r>
            <a:r>
              <a:rPr lang="tr-TR" sz="2200" dirty="0"/>
              <a:t> </a:t>
            </a:r>
            <a:r>
              <a:rPr lang="tr-TR" sz="2200" dirty="0" err="1"/>
              <a:t>Organization</a:t>
            </a:r>
            <a:r>
              <a:rPr lang="tr-TR" sz="2200" dirty="0"/>
              <a:t> (WHO), 2008b. </a:t>
            </a:r>
          </a:p>
          <a:p>
            <a:pPr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393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B99C34-52E0-3E4D-BE34-6FD46235A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620"/>
            <a:ext cx="9144000" cy="1081994"/>
          </a:xfrm>
        </p:spPr>
        <p:txBody>
          <a:bodyPr/>
          <a:lstStyle/>
          <a:p>
            <a:r>
              <a:rPr lang="tr-TR" dirty="0"/>
              <a:t>Bel Kalça Oranı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E6243CF-0096-2E44-A018-D62A94F10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9" y="1812471"/>
            <a:ext cx="11234057" cy="4163786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Bel-kalça oranı (kalça çevresi/ bel çevresi), vücut yağ dağılımı için ek bir ölçü olarak önerilmiştir. Bu oran deri kıvrımlarından daha hassas bir şekilde ölçülebilir ve hem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subkutan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de karın içi yağ dokusunun bir göstergesidir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Bjorntorp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1987).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Bjorntorp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Annals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York Academy of </a:t>
            </a:r>
            <a:r>
              <a:rPr lang="tr-T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1987, 499:66‐72.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470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25526" y="323556"/>
            <a:ext cx="9144000" cy="40100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115671" y="1782393"/>
            <a:ext cx="6418729" cy="35785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Yirminci yüzyılda analitik kimyasal yöntemlerin geliştirilmesiyle ilerleme kaydedilen vücut kompozisyon çalışmaları, vücut dokuları, </a:t>
            </a:r>
            <a:r>
              <a:rPr lang="tr-TR" dirty="0" err="1"/>
              <a:t>fetuslar</a:t>
            </a:r>
            <a:r>
              <a:rPr lang="tr-TR" dirty="0"/>
              <a:t> ve yeni doğanların kadavraları üzerinde uygulanmıştır. </a:t>
            </a:r>
          </a:p>
        </p:txBody>
      </p:sp>
    </p:spTree>
    <p:extLst>
      <p:ext uri="{BB962C8B-B14F-4D97-AF65-F5344CB8AC3E}">
        <p14:creationId xmlns:p14="http://schemas.microsoft.com/office/powerpoint/2010/main" val="1870797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68C9D2-EFA5-244B-8DB3-463E228A2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606"/>
            <a:ext cx="9144000" cy="5594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E666D27-F32A-C34D-A436-CCA6CC9CD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110343"/>
            <a:ext cx="11430000" cy="46209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(Bel/kalça oranı)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miyokard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enfarktüsü, inme ve erken ölüm  riski ile ilişkili olduğu gösterilmiştir. Fakat bu hastalıklar VKİ gibi genelleştirilmiş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ölçümleriyle ilişkili bulunmamıştır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Larsson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ark., 1984).</a:t>
            </a:r>
          </a:p>
          <a:p>
            <a:pPr algn="just">
              <a:lnSpc>
                <a:spcPct val="20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Larsson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Svardsudd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Welin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et al.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adipose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of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men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1913. British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1984, 288(6428):1401‐1404.</a:t>
            </a:r>
            <a:b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41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839788" y="411481"/>
            <a:ext cx="3932237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07" y="304611"/>
            <a:ext cx="4755993" cy="6193359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8547" y="1140014"/>
            <a:ext cx="6026726" cy="48075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DSÖ </a:t>
            </a:r>
            <a:r>
              <a:rPr lang="tr-TR" sz="2400" dirty="0" err="1"/>
              <a:t>abdominal</a:t>
            </a:r>
            <a:r>
              <a:rPr lang="tr-TR" sz="2400" dirty="0"/>
              <a:t> yağ dağılımı için, </a:t>
            </a:r>
            <a:r>
              <a:rPr lang="tr-TR" sz="2400" b="1" dirty="0"/>
              <a:t>bel-kalça çevre oranının</a:t>
            </a:r>
            <a:r>
              <a:rPr lang="tr-TR" sz="2400" dirty="0"/>
              <a:t> üst sınırını </a:t>
            </a:r>
          </a:p>
          <a:p>
            <a:pPr algn="just">
              <a:lnSpc>
                <a:spcPct val="150000"/>
              </a:lnSpc>
            </a:pPr>
            <a:r>
              <a:rPr lang="tr-TR" sz="2400" b="1" dirty="0"/>
              <a:t>kadınlarda 0.85 </a:t>
            </a:r>
            <a:r>
              <a:rPr lang="tr-TR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400" b="1" dirty="0"/>
              <a:t>erkeklerde 1.00 </a:t>
            </a:r>
            <a:r>
              <a:rPr lang="tr-TR" sz="2400" dirty="0"/>
              <a:t>kabul etmektedir</a:t>
            </a:r>
          </a:p>
          <a:p>
            <a:pPr algn="just">
              <a:lnSpc>
                <a:spcPct val="150000"/>
              </a:lnSpc>
            </a:pPr>
            <a:r>
              <a:rPr lang="tr-TR" sz="2400" b="1" dirty="0"/>
              <a:t>Genç erkekler </a:t>
            </a:r>
            <a:r>
              <a:rPr lang="tr-TR" sz="2400" dirty="0"/>
              <a:t>için 0.94</a:t>
            </a:r>
          </a:p>
          <a:p>
            <a:pPr algn="just">
              <a:lnSpc>
                <a:spcPct val="150000"/>
              </a:lnSpc>
            </a:pPr>
            <a:r>
              <a:rPr lang="tr-TR" sz="2400" b="1" dirty="0"/>
              <a:t>Genç kadınlar </a:t>
            </a:r>
            <a:r>
              <a:rPr lang="tr-TR" sz="2400" dirty="0"/>
              <a:t>için 0.82 üzerinde ise hastalık riski artar</a:t>
            </a:r>
            <a:r>
              <a:rPr lang="tr-TR" sz="2400" b="1" dirty="0"/>
              <a:t>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81958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236CA2-2CFA-9843-9BB4-9D364DB1F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3763"/>
            <a:ext cx="9144000" cy="49416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A40FF6C-78F6-FE4F-9E3F-027031DA8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9" y="2041071"/>
            <a:ext cx="11593285" cy="385354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bel-kalça oranı erkeklerde 0.90'un üzerinde, kadınlarda 0.85'in üzerinde, ya da VKİ 30.0'un üzerinde olarak tanımlanmaktadır.</a:t>
            </a:r>
          </a:p>
        </p:txBody>
      </p:sp>
    </p:spTree>
    <p:extLst>
      <p:ext uri="{BB962C8B-B14F-4D97-AF65-F5344CB8AC3E}">
        <p14:creationId xmlns:p14="http://schemas.microsoft.com/office/powerpoint/2010/main" val="3119759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2879" y="20096"/>
            <a:ext cx="11746523" cy="984738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Vücut Yağ Dağılımının Değerlendirilmesi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" y="1004834"/>
            <a:ext cx="12192000" cy="58531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Bel ölçüsü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Avrupalılarda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Erkekler</a:t>
            </a:r>
            <a:r>
              <a:rPr lang="tr-TR" dirty="0"/>
              <a:t> için 94 cm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Kadınlar </a:t>
            </a:r>
            <a:r>
              <a:rPr lang="tr-TR" dirty="0"/>
              <a:t>için 80 cm  üzerinde hastalık riski artar (</a:t>
            </a:r>
            <a:r>
              <a:rPr lang="tr-TR" dirty="0" err="1"/>
              <a:t>Okosun</a:t>
            </a:r>
            <a:r>
              <a:rPr lang="tr-TR" dirty="0"/>
              <a:t> at </a:t>
            </a:r>
            <a:r>
              <a:rPr lang="tr-TR" dirty="0" err="1"/>
              <a:t>all</a:t>
            </a:r>
            <a:r>
              <a:rPr lang="tr-TR" dirty="0"/>
              <a:t>.)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 Amerikalıları araştıran çalışmalarda,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Erkekler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88-90 cm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Kadınlar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83-84 cm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2010).</a:t>
            </a:r>
          </a:p>
          <a:p>
            <a:pPr algn="just">
              <a:lnSpc>
                <a:spcPct val="100000"/>
              </a:lnSpc>
            </a:pP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Okosun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IS, Cooper RS,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Rotimi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et al.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waist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Nigerians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Jamaicans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African‐Americans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1998, 21(11):1836‐1842. </a:t>
            </a:r>
          </a:p>
          <a:p>
            <a:pPr algn="just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SA, James PT,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 et al.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Appropriateness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waist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waist‐to‐hip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cutoffs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2010, 64(1):42‐61. </a:t>
            </a:r>
          </a:p>
          <a:p>
            <a:pPr algn="just">
              <a:lnSpc>
                <a:spcPct val="100000"/>
              </a:lnSpc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7542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A4EDF0-39B9-3B48-BBDC-477B7C8A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7191"/>
            <a:ext cx="9144000" cy="4125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2C85CA-5268-D34E-8DDC-6BB158385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796143"/>
            <a:ext cx="11250386" cy="3820886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çalışmalar, Amerikalıların bel çevresi kesme noktalarının Avrupalılara göre daha düşük olduğunu, ancak bel-kalça oranı kesme noktalarının Avrupalılara benzer olduğunu öne sürmektedir.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0835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BF178F-863F-D748-BE4E-72181F81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74" y="359229"/>
            <a:ext cx="3932237" cy="963386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 Çevresi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30D5D2-9B75-264B-BA47-3CB86108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883" y="1179180"/>
            <a:ext cx="4163785" cy="5535385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Tavsiye edilen cinsiyete özgü kesim noktaları, 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risk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 cm (erkek)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cm (kadınlar) 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ölçüde artmış risk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cm (erkek)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cm'dir (kadınlar)</a:t>
            </a:r>
          </a:p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4540B20-BDEF-8345-99A4-691C372AE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574" y="1699132"/>
            <a:ext cx="8448014" cy="177917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229CB14-259C-D449-8727-494F440B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82" y="3478305"/>
            <a:ext cx="7422306" cy="18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77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782782" y="0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Biyoelektrik </a:t>
            </a:r>
            <a:r>
              <a:rPr lang="tr-TR" b="1" dirty="0" err="1">
                <a:solidFill>
                  <a:srgbClr val="FF0000"/>
                </a:solidFill>
              </a:rPr>
              <a:t>İmpedans</a:t>
            </a:r>
            <a:r>
              <a:rPr lang="tr-TR" b="1" dirty="0">
                <a:solidFill>
                  <a:srgbClr val="FF0000"/>
                </a:solidFill>
              </a:rPr>
              <a:t> Analizi (BIA)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0" y="1122218"/>
            <a:ext cx="6040582" cy="573578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Biyoelektrik empedans analizinde, vücuda küçük bir alternatif akım uygulanır. 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Vücudun akımı yürütebilen su ve çözünmüş elektrolitler gibi farklı bileşenlerden oluştuğu varsayılmaktadır. Dolayısıyla vücut empedansı vücut suyunun bir ölçüsüdür.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Vücut ağırlığı, yaş ve cinsiyet gibi diğer parametreler genellikle dikkate alınır.</a:t>
            </a:r>
          </a:p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8FAB68-15B5-FF46-9E15-6B13C4AD46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884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429635"/>
            <a:ext cx="9144000" cy="33236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11790218" cy="55418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Diyaliz ve asitli hastalarında olduğu gibi, vücut su dağılımının bozulduğu durumlarda vücut kompozisyonu hesaplanmasında aşırı dikkatli olmak gerekir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Genel olarak empedans değerlerine dayanan tahmin formüllerine yaş ve cinsiyet önemli katkıda bulunur.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Popülasyonlar ve bireyler arasındaki farklılıklar kısmen beden yapılarındaki farklılıklardan (örneğin nispeten uzun bacaklar) kaynaklanır.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544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637454"/>
            <a:ext cx="9144000" cy="22152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80109" y="1108363"/>
            <a:ext cx="11707091" cy="56110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Diğer tüm empedans analizörlerinde olduğu gibi, formüllerin popülasyona özgü ve % 4-5'lik bir tahmin hatası vardır.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Bunun anlamı, sistematik bir hatanın yanı sıra, aşırı durumlarda % 10'luk bir hata olabilir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Empedans analizörlerinin avantajı soyunmaya gerek olmadığı ve ölçümlerin kullanıcıya daha az bağımlı olmasıdır</a:t>
            </a:r>
          </a:p>
        </p:txBody>
      </p:sp>
    </p:spTree>
    <p:extLst>
      <p:ext uri="{BB962C8B-B14F-4D97-AF65-F5344CB8AC3E}">
        <p14:creationId xmlns:p14="http://schemas.microsoft.com/office/powerpoint/2010/main" val="1695550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65562" y="1296105"/>
            <a:ext cx="8936182" cy="817417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Ultrason ölçümleri</a:t>
            </a:r>
            <a:br>
              <a:rPr lang="tr-TR" sz="4400" b="1" dirty="0">
                <a:solidFill>
                  <a:srgbClr val="FF0000"/>
                </a:solidFill>
              </a:rPr>
            </a:b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07817" y="1704814"/>
            <a:ext cx="11651673" cy="58327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Ultrason ölçümleri vücut kompozisyonunu incelemek için kullanılabilir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Ultrason ölçümleri ile deri altı yağ tabakasının kalınlığı belirlenebilir ve toplam vücut yağı hesaplanabilir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Literatürde, çeşitli çalışmalar, </a:t>
            </a:r>
            <a:r>
              <a:rPr lang="tr-TR" dirty="0" err="1"/>
              <a:t>kaliperlerle</a:t>
            </a:r>
            <a:r>
              <a:rPr lang="tr-TR" dirty="0"/>
              <a:t> ölçülen deri kıvrımı kalınlıkları ile ultrasonla ölçülen deri kıvrımı kalınlıkları arasında iyi bir korelasyon olduğunu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27806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604910"/>
            <a:ext cx="9144000" cy="30252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39151" y="1026942"/>
            <a:ext cx="11718387" cy="265879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tr-TR" dirty="0" err="1"/>
              <a:t>Mitchell</a:t>
            </a:r>
            <a:r>
              <a:rPr lang="tr-TR" dirty="0"/>
              <a:t>, </a:t>
            </a:r>
            <a:r>
              <a:rPr lang="tr-TR" dirty="0" err="1"/>
              <a:t>Widdowson</a:t>
            </a:r>
            <a:r>
              <a:rPr lang="tr-TR" dirty="0"/>
              <a:t> ve Forbes gibi bilim adamları, 1940 ve 1950'lerde yetişkin kadavralarında kimyasal analizlerin en önemli çalışmasını gerçekleştirmişlerdir. 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Bugün ise, nötron aktivasyon analizi insan vücudunun kimyasal bileşiminin in </a:t>
            </a:r>
            <a:r>
              <a:rPr lang="tr-TR" dirty="0" err="1"/>
              <a:t>vivo</a:t>
            </a:r>
            <a:r>
              <a:rPr lang="tr-TR" dirty="0"/>
              <a:t> incelenmesine olanak tanımaktadır.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015" y="3685735"/>
            <a:ext cx="2112728" cy="3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52545"/>
            <a:ext cx="9144000" cy="76185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0" y="1136073"/>
            <a:ext cx="11942618" cy="545869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Deri kıvrımlarının toplam vücut yağıyla korelasyonu, ultrasondan daha fazladır 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Dahili karın içi yağ da ultrason ile değerlendirilebilir.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Çalışmalar, ultrason ölçümlerinin, </a:t>
            </a:r>
            <a:r>
              <a:rPr lang="tr-TR" b="1" dirty="0"/>
              <a:t>karın içi yağ depolarını </a:t>
            </a:r>
            <a:r>
              <a:rPr lang="tr-TR" dirty="0"/>
              <a:t>değerlendirmek için </a:t>
            </a:r>
            <a:r>
              <a:rPr lang="tr-TR" dirty="0" err="1"/>
              <a:t>antropometrik</a:t>
            </a:r>
            <a:r>
              <a:rPr lang="tr-TR" dirty="0"/>
              <a:t> ölçümlerden daha iyi bir yöntem olduğunu göstermiştir.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543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498439"/>
            <a:ext cx="9144000" cy="983528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ÖZET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24691" y="2055404"/>
            <a:ext cx="11443854" cy="5444835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/>
              <a:t>Kullanılan metodun fiyatı (hem cihaz hem de personel), konu için nihai stres ve tehlike (</a:t>
            </a:r>
            <a:r>
              <a:rPr lang="tr-TR" dirty="0" err="1"/>
              <a:t>örn</a:t>
            </a:r>
            <a:r>
              <a:rPr lang="tr-TR" dirty="0"/>
              <a:t>. Radyasyon) ve bilginin elde edilmesi için gerekli süre metodun seçimini ve doğruluk oranını belirler</a:t>
            </a:r>
          </a:p>
        </p:txBody>
      </p:sp>
    </p:spTree>
    <p:extLst>
      <p:ext uri="{BB962C8B-B14F-4D97-AF65-F5344CB8AC3E}">
        <p14:creationId xmlns:p14="http://schemas.microsoft.com/office/powerpoint/2010/main" val="1986350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595890"/>
            <a:ext cx="9144000" cy="1938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90945" y="1918447"/>
            <a:ext cx="11610109" cy="432422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VKİ ile büyük bir nüfus grubunun vücut yağ yüzdesinin hesaplanması, biyoelektrik empedansa veya deri kıvrım kalınlıklarının zahmetli ölçümünden elde edilen daha pahalı bilgilere göre daha iyi olabilir</a:t>
            </a:r>
          </a:p>
        </p:txBody>
      </p:sp>
    </p:spTree>
    <p:extLst>
      <p:ext uri="{BB962C8B-B14F-4D97-AF65-F5344CB8AC3E}">
        <p14:creationId xmlns:p14="http://schemas.microsoft.com/office/powerpoint/2010/main" val="33767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1524000" y="580497"/>
            <a:ext cx="9144000" cy="31697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86267" y="1049867"/>
            <a:ext cx="6703042" cy="535093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Günümüzde birçok hastalık ve bozukluğun anormal vücut kompozisyonu veya vücut kompozisyonundaki değişikliklerle ilişkili olduğu bilinmektedir.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23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D3D981E-3C7D-204D-AF5E-BA5EBF59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0637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A6F69F-64D3-8B49-923A-848A0D84B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33450"/>
            <a:ext cx="5917649" cy="1571625"/>
          </a:xfrm>
        </p:spPr>
        <p:txBody>
          <a:bodyPr>
            <a:normAutofit/>
          </a:bodyPr>
          <a:lstStyle/>
          <a:p>
            <a:r>
              <a:rPr lang="tr-TR" dirty="0"/>
              <a:t>Bu rahatsızlıkların en yaygın olanı </a:t>
            </a:r>
            <a:r>
              <a:rPr lang="tr-TR" dirty="0" err="1"/>
              <a:t>obezitedir</a:t>
            </a:r>
            <a:br>
              <a:rPr lang="tr-TR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2200339-665B-E14F-B259-6575C641B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7649" y="933450"/>
            <a:ext cx="6274351" cy="1571625"/>
          </a:xfrm>
        </p:spPr>
        <p:txBody>
          <a:bodyPr>
            <a:normAutofit/>
          </a:bodyPr>
          <a:lstStyle/>
          <a:p>
            <a:r>
              <a:rPr lang="tr-TR" dirty="0"/>
              <a:t>Beslenme spektrumunun diğer ucunda enerji ve protein </a:t>
            </a:r>
            <a:r>
              <a:rPr lang="tr-TR" dirty="0" err="1"/>
              <a:t>malnütrisyonu</a:t>
            </a:r>
            <a:r>
              <a:rPr lang="tr-TR" dirty="0"/>
              <a:t> bulunur</a:t>
            </a:r>
            <a:br>
              <a:rPr lang="tr-TR" dirty="0"/>
            </a:br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E48F74C-AB2A-6741-B0E8-1FBA6532A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163" y="2365670"/>
            <a:ext cx="5527298" cy="3977980"/>
          </a:xfrm>
          <a:prstGeom prst="rect">
            <a:avLst/>
          </a:prstGeom>
        </p:spPr>
      </p:pic>
      <p:pic>
        <p:nvPicPr>
          <p:cNvPr id="8" name="İçerik Yer Tutucusu 5">
            <a:extLst>
              <a:ext uri="{FF2B5EF4-FFF2-40B4-BE49-F238E27FC236}">
                <a16:creationId xmlns:a16="http://schemas.microsoft.com/office/drawing/2014/main" id="{AF00C235-2F9F-CD42-BBE7-C3A6BF862D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17649" y="2365670"/>
            <a:ext cx="5873741" cy="38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765102"/>
            <a:ext cx="9144000" cy="39694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Yağsız kütle kavramı (FFM)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84517" y="1450145"/>
            <a:ext cx="11422966" cy="56130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 Vücut kompozisyonunda </a:t>
            </a:r>
            <a:r>
              <a:rPr lang="tr-TR" b="1" dirty="0"/>
              <a:t>vücut yağ depolarındaki yüksek değişkenliğe </a:t>
            </a:r>
            <a:r>
              <a:rPr lang="tr-TR" dirty="0"/>
              <a:t>bağlı olarak, on dokuzuncu yüzyılın sonlarında tanıtılmıştır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Örneğin, </a:t>
            </a:r>
            <a:r>
              <a:rPr lang="tr-TR" dirty="0" err="1"/>
              <a:t>FFM'deki</a:t>
            </a:r>
            <a:r>
              <a:rPr lang="tr-TR" dirty="0"/>
              <a:t> su fraksiyonu, bireyler arasında çok tutarlı iken (0,73 ± 0,02), vücut ağırlığı kilogramı başına ifade edildiğinde, denekler arasındaki değişkenlik iki ila üç kat daha fazladır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Vücut bileşenlerindeki bu yüksek değişkenlik, belirli bir vücut kompozisyonuna sahip hayali bir kişi olan </a:t>
            </a:r>
            <a:r>
              <a:rPr lang="tr-TR" b="1" dirty="0"/>
              <a:t>"referans adam" </a:t>
            </a:r>
            <a:r>
              <a:rPr lang="tr-TR" dirty="0"/>
              <a:t>tanımlamasına yol açmıştır. </a:t>
            </a:r>
          </a:p>
        </p:txBody>
      </p:sp>
    </p:spTree>
    <p:extLst>
      <p:ext uri="{BB962C8B-B14F-4D97-AF65-F5344CB8AC3E}">
        <p14:creationId xmlns:p14="http://schemas.microsoft.com/office/powerpoint/2010/main" val="3395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25526" y="165760"/>
            <a:ext cx="9144000" cy="1212874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ESANSİYEL YAĞ NEDİR?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464233" y="1561514"/>
            <a:ext cx="11366695" cy="500809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/>
              <a:t>Büyük organlarda, kaslarda ve merkezi sinir sisteminde depolanan yağlardan oluşur</a:t>
            </a:r>
          </a:p>
          <a:p>
            <a:pPr algn="just">
              <a:lnSpc>
                <a:spcPct val="200000"/>
              </a:lnSpc>
            </a:pPr>
            <a:endParaRPr lang="tr-TR" dirty="0"/>
          </a:p>
          <a:p>
            <a:pPr marL="342900" indent="-342900" algn="just">
              <a:lnSpc>
                <a:spcPct val="200000"/>
              </a:lnSpc>
              <a:buFont typeface="Wingdings" charset="2"/>
              <a:buChar char="v"/>
            </a:pPr>
            <a:r>
              <a:rPr lang="tr-TR" dirty="0"/>
              <a:t>Doğum ve </a:t>
            </a:r>
            <a:r>
              <a:rPr lang="tr-TR" dirty="0" err="1"/>
              <a:t>hormonal</a:t>
            </a:r>
            <a:r>
              <a:rPr lang="tr-TR" dirty="0"/>
              <a:t> fonksiyonlar için önemlidir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v"/>
            </a:pPr>
            <a:r>
              <a:rPr lang="tr-TR" dirty="0"/>
              <a:t>Normal fizyolojik işleyiş için gereklidir: </a:t>
            </a:r>
            <a:r>
              <a:rPr lang="tr-TR" dirty="0" err="1"/>
              <a:t>Esansiyel</a:t>
            </a:r>
            <a:r>
              <a:rPr lang="tr-TR" dirty="0"/>
              <a:t> yağ belli bir miktarın altına düşerse genel sağlığı bozabilir. Diyette aşırılıklar (ve egzersiz) </a:t>
            </a:r>
            <a:r>
              <a:rPr lang="tr-TR" dirty="0" err="1"/>
              <a:t>esansiyel</a:t>
            </a:r>
            <a:r>
              <a:rPr lang="tr-TR" dirty="0"/>
              <a:t> yağ depolarını azaltabilir.</a:t>
            </a:r>
          </a:p>
        </p:txBody>
      </p:sp>
    </p:spTree>
    <p:extLst>
      <p:ext uri="{BB962C8B-B14F-4D97-AF65-F5344CB8AC3E}">
        <p14:creationId xmlns:p14="http://schemas.microsoft.com/office/powerpoint/2010/main" val="20290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11869</TotalTime>
  <Words>2544</Words>
  <Application>Microsoft Macintosh PowerPoint</Application>
  <PresentationFormat>Geniş ekran</PresentationFormat>
  <Paragraphs>260</Paragraphs>
  <Slides>52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Mangal</vt:lpstr>
      <vt:lpstr>Times New Roman</vt:lpstr>
      <vt:lpstr>Wingdings</vt:lpstr>
      <vt:lpstr>Office Teması</vt:lpstr>
      <vt:lpstr>VÜCUT KOMPOZİSYONU</vt:lpstr>
      <vt:lpstr>VÜCUT KOMPOZİSYONU NEDİR?</vt:lpstr>
      <vt:lpstr>Vücut kompozisyonu neden önemlidir?</vt:lpstr>
      <vt:lpstr>PowerPoint Sunusu</vt:lpstr>
      <vt:lpstr>PowerPoint Sunusu</vt:lpstr>
      <vt:lpstr>PowerPoint Sunusu</vt:lpstr>
      <vt:lpstr>PowerPoint Sunusu</vt:lpstr>
      <vt:lpstr>Yağsız kütle kavramı (FFM)</vt:lpstr>
      <vt:lpstr>ESANSİYEL YAĞ NEDİR?</vt:lpstr>
      <vt:lpstr>PowerPoint Sunusu</vt:lpstr>
      <vt:lpstr>Direk Yöntemler</vt:lpstr>
      <vt:lpstr>İndirek Yöntemler</vt:lpstr>
      <vt:lpstr>Karkas Analizi</vt:lpstr>
      <vt:lpstr>PowerPoint Sunusu</vt:lpstr>
      <vt:lpstr>In vivo Nötron Aktivasyon Analizi (IVNAA)  </vt:lpstr>
      <vt:lpstr>PowerPoint Sunusu</vt:lpstr>
      <vt:lpstr>PowerPoint Sunusu</vt:lpstr>
      <vt:lpstr>PowerPoint Sunusu</vt:lpstr>
      <vt:lpstr>PowerPoint Sunusu</vt:lpstr>
      <vt:lpstr>Dansitometrik Yöntem</vt:lpstr>
      <vt:lpstr>PowerPoint Sunusu</vt:lpstr>
      <vt:lpstr>Dual-Energy X-ray Absorptiometry DEXA  </vt:lpstr>
      <vt:lpstr>PowerPoint Sunusu</vt:lpstr>
      <vt:lpstr>İki Kat Dolaylı Yöntemler</vt:lpstr>
      <vt:lpstr>Ağırlık / Boy İndeksleri </vt:lpstr>
      <vt:lpstr>PowerPoint Sunusu</vt:lpstr>
      <vt:lpstr>PowerPoint Sunusu</vt:lpstr>
      <vt:lpstr>Beden Kitle İndeksine Göre Erişkinlerde Ağırlık Sınıflaması</vt:lpstr>
      <vt:lpstr>PowerPoint Sunusu</vt:lpstr>
      <vt:lpstr>PowerPoint Sunusu</vt:lpstr>
      <vt:lpstr>PowerPoint Sunusu</vt:lpstr>
      <vt:lpstr>Deri Kıvrımı Kalınlık Ölçümleri</vt:lpstr>
      <vt:lpstr>PowerPoint Sunusu</vt:lpstr>
      <vt:lpstr>Deri Kıvrımı Kalınlık Ölçümleri </vt:lpstr>
      <vt:lpstr>PowerPoint Sunusu</vt:lpstr>
      <vt:lpstr>PowerPoint Sunusu</vt:lpstr>
      <vt:lpstr>Çevre Ölçümleri</vt:lpstr>
      <vt:lpstr>PowerPoint Sunusu</vt:lpstr>
      <vt:lpstr>Bel Kalça Oranı</vt:lpstr>
      <vt:lpstr>PowerPoint Sunusu</vt:lpstr>
      <vt:lpstr>PowerPoint Sunusu</vt:lpstr>
      <vt:lpstr>PowerPoint Sunusu</vt:lpstr>
      <vt:lpstr>Vücut Yağ Dağılımının Değerlendirilmesi</vt:lpstr>
      <vt:lpstr>PowerPoint Sunusu</vt:lpstr>
      <vt:lpstr>Bel Çevresi</vt:lpstr>
      <vt:lpstr>Biyoelektrik İmpedans Analizi (BIA) </vt:lpstr>
      <vt:lpstr>PowerPoint Sunusu</vt:lpstr>
      <vt:lpstr>PowerPoint Sunusu</vt:lpstr>
      <vt:lpstr>Ultrason ölçümleri </vt:lpstr>
      <vt:lpstr>PowerPoint Sunusu</vt:lpstr>
      <vt:lpstr>ÖZET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183</cp:revision>
  <dcterms:created xsi:type="dcterms:W3CDTF">2017-08-30T11:14:53Z</dcterms:created>
  <dcterms:modified xsi:type="dcterms:W3CDTF">2020-05-04T15:31:03Z</dcterms:modified>
</cp:coreProperties>
</file>