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60"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281935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0097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7760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161977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64355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663213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68748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78384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06858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C795B0F-AF55-41EF-A0C1-0722D2EA2B12}" type="datetimeFigureOut">
              <a:rPr lang="tr-TR" smtClean="0"/>
              <a:t>16.05.2017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122397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C795B0F-AF55-41EF-A0C1-0722D2EA2B12}" type="datetimeFigureOut">
              <a:rPr lang="tr-TR" smtClean="0"/>
              <a:t>16.05.2017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9561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C795B0F-AF55-41EF-A0C1-0722D2EA2B12}" type="datetimeFigureOut">
              <a:rPr lang="tr-TR" smtClean="0"/>
              <a:t>16.05.2017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438746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C795B0F-AF55-41EF-A0C1-0722D2EA2B12}" type="datetimeFigureOut">
              <a:rPr lang="tr-TR" smtClean="0"/>
              <a:t>16.05.2017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4236611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795B0F-AF55-41EF-A0C1-0722D2EA2B12}" type="datetimeFigureOut">
              <a:rPr lang="tr-TR" smtClean="0"/>
              <a:t>16.05.2017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248241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795B0F-AF55-41EF-A0C1-0722D2EA2B12}" type="datetimeFigureOut">
              <a:rPr lang="tr-TR" smtClean="0"/>
              <a:t>16.05.2017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54016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C795B0F-AF55-41EF-A0C1-0722D2EA2B12}" type="datetimeFigureOut">
              <a:rPr lang="tr-TR" smtClean="0"/>
              <a:t>16.05.2017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461BAB2-E441-4BF5-9D16-D639C58B2E2B}" type="slidenum">
              <a:rPr lang="tr-TR" smtClean="0"/>
              <a:t>‹#›</a:t>
            </a:fld>
            <a:endParaRPr lang="tr-TR"/>
          </a:p>
        </p:txBody>
      </p:sp>
    </p:spTree>
    <p:extLst>
      <p:ext uri="{BB962C8B-B14F-4D97-AF65-F5344CB8AC3E}">
        <p14:creationId xmlns:p14="http://schemas.microsoft.com/office/powerpoint/2010/main" val="3613428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795B0F-AF55-41EF-A0C1-0722D2EA2B12}" type="datetimeFigureOut">
              <a:rPr lang="tr-TR" smtClean="0"/>
              <a:t>16.05.2017</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61BAB2-E441-4BF5-9D16-D639C58B2E2B}" type="slidenum">
              <a:rPr lang="tr-TR" smtClean="0"/>
              <a:t>‹#›</a:t>
            </a:fld>
            <a:endParaRPr lang="tr-TR"/>
          </a:p>
        </p:txBody>
      </p:sp>
    </p:spTree>
    <p:extLst>
      <p:ext uri="{BB962C8B-B14F-4D97-AF65-F5344CB8AC3E}">
        <p14:creationId xmlns:p14="http://schemas.microsoft.com/office/powerpoint/2010/main" val="4086253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Özel </a:t>
            </a:r>
            <a:r>
              <a:rPr lang="tr-TR" dirty="0" err="1" smtClean="0"/>
              <a:t>Gereksinimli</a:t>
            </a:r>
            <a:r>
              <a:rPr lang="tr-TR" dirty="0" smtClean="0"/>
              <a:t> 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2272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İLETİŞİM BOZUKLUKLARI OLAN ÇOCUKLAR</a:t>
            </a:r>
            <a:endParaRPr lang="tr-TR" sz="3200" dirty="0"/>
          </a:p>
        </p:txBody>
      </p:sp>
      <p:sp>
        <p:nvSpPr>
          <p:cNvPr id="3" name="İçerik Yer Tutucusu 2"/>
          <p:cNvSpPr>
            <a:spLocks noGrp="1"/>
          </p:cNvSpPr>
          <p:nvPr>
            <p:ph idx="1"/>
          </p:nvPr>
        </p:nvSpPr>
        <p:spPr/>
        <p:txBody>
          <a:bodyPr/>
          <a:lstStyle/>
          <a:p>
            <a:r>
              <a:rPr lang="tr-TR" dirty="0" smtClean="0"/>
              <a:t>Konuşma Bozuklukları</a:t>
            </a:r>
          </a:p>
          <a:p>
            <a:pPr lvl="1"/>
            <a:r>
              <a:rPr lang="tr-TR" dirty="0" smtClean="0"/>
              <a:t>Kekemelik</a:t>
            </a:r>
          </a:p>
          <a:p>
            <a:pPr lvl="1"/>
            <a:r>
              <a:rPr lang="tr-TR" dirty="0" smtClean="0"/>
              <a:t>Eklemleme bozuklukları</a:t>
            </a:r>
          </a:p>
          <a:p>
            <a:pPr lvl="1"/>
            <a:r>
              <a:rPr lang="tr-TR" dirty="0" smtClean="0"/>
              <a:t>Ses bozuklukları</a:t>
            </a:r>
          </a:p>
          <a:p>
            <a:r>
              <a:rPr lang="tr-TR" dirty="0" smtClean="0"/>
              <a:t>Dil Problemleri</a:t>
            </a:r>
          </a:p>
          <a:p>
            <a:pPr lvl="1"/>
            <a:r>
              <a:rPr lang="tr-TR" dirty="0" smtClean="0"/>
              <a:t>Alıcı dil</a:t>
            </a:r>
          </a:p>
          <a:p>
            <a:pPr lvl="1"/>
            <a:r>
              <a:rPr lang="tr-TR" dirty="0" smtClean="0"/>
              <a:t>İfade edici dil</a:t>
            </a:r>
            <a:endParaRPr lang="tr-TR" dirty="0"/>
          </a:p>
        </p:txBody>
      </p:sp>
    </p:spTree>
    <p:extLst>
      <p:ext uri="{BB962C8B-B14F-4D97-AF65-F5344CB8AC3E}">
        <p14:creationId xmlns:p14="http://schemas.microsoft.com/office/powerpoint/2010/main" val="3702063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ZİHİNSEL ENGELLİ ÇOCUKLAR</a:t>
            </a:r>
            <a:endParaRPr lang="tr-TR" sz="3200" dirty="0"/>
          </a:p>
        </p:txBody>
      </p:sp>
      <p:sp>
        <p:nvSpPr>
          <p:cNvPr id="3" name="İçerik Yer Tutucusu 2"/>
          <p:cNvSpPr>
            <a:spLocks noGrp="1"/>
          </p:cNvSpPr>
          <p:nvPr>
            <p:ph idx="1"/>
          </p:nvPr>
        </p:nvSpPr>
        <p:spPr/>
        <p:txBody>
          <a:bodyPr/>
          <a:lstStyle/>
          <a:p>
            <a:pPr lvl="1"/>
            <a:endParaRPr lang="tr-TR" dirty="0" smtClean="0"/>
          </a:p>
          <a:p>
            <a:r>
              <a:rPr lang="tr-TR" dirty="0" smtClean="0"/>
              <a:t>Tanım için 3 ölçüt:</a:t>
            </a:r>
            <a:endParaRPr lang="tr-TR" dirty="0"/>
          </a:p>
          <a:p>
            <a:pPr lvl="1"/>
            <a:r>
              <a:rPr lang="tr-TR" dirty="0" smtClean="0"/>
              <a:t>Zihinsel İşlevlerdeki Yetersizlik</a:t>
            </a:r>
          </a:p>
          <a:p>
            <a:endParaRPr lang="tr-TR" dirty="0" smtClean="0"/>
          </a:p>
          <a:p>
            <a:pPr lvl="1"/>
            <a:r>
              <a:rPr lang="tr-TR" dirty="0" smtClean="0"/>
              <a:t>Uyumsal Davranışlardaki Yetersizlik</a:t>
            </a:r>
          </a:p>
          <a:p>
            <a:pPr lvl="1"/>
            <a:endParaRPr lang="tr-TR" dirty="0"/>
          </a:p>
          <a:p>
            <a:pPr lvl="1"/>
            <a:r>
              <a:rPr lang="tr-TR" dirty="0" smtClean="0"/>
              <a:t>Yetersizliğin Gelişimsel Dönemlerde Ortaya Çıkması</a:t>
            </a:r>
          </a:p>
          <a:p>
            <a:pPr lvl="1"/>
            <a:endParaRPr lang="tr-TR" dirty="0"/>
          </a:p>
          <a:p>
            <a:r>
              <a:rPr lang="tr-TR" dirty="0" smtClean="0"/>
              <a:t>Hafif, orta ve ağır derecede zihinsel engelliler</a:t>
            </a:r>
            <a:endParaRPr lang="tr-TR" dirty="0"/>
          </a:p>
        </p:txBody>
      </p:sp>
    </p:spTree>
    <p:extLst>
      <p:ext uri="{BB962C8B-B14F-4D97-AF65-F5344CB8AC3E}">
        <p14:creationId xmlns:p14="http://schemas.microsoft.com/office/powerpoint/2010/main" val="446406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ÖĞRENME GÜÇLÜĞÜ OLAN ÇOCUKLAR</a:t>
            </a:r>
            <a:endParaRPr lang="tr-TR" sz="3200" dirty="0"/>
          </a:p>
        </p:txBody>
      </p:sp>
      <p:sp>
        <p:nvSpPr>
          <p:cNvPr id="3" name="İçerik Yer Tutucusu 2"/>
          <p:cNvSpPr>
            <a:spLocks noGrp="1"/>
          </p:cNvSpPr>
          <p:nvPr>
            <p:ph idx="1"/>
          </p:nvPr>
        </p:nvSpPr>
        <p:spPr/>
        <p:txBody>
          <a:bodyPr/>
          <a:lstStyle/>
          <a:p>
            <a:r>
              <a:rPr lang="tr-TR" dirty="0" smtClean="0"/>
              <a:t>En ayırıcı özellik, zekanın normal ya da normal üstü olması.</a:t>
            </a:r>
          </a:p>
          <a:p>
            <a:r>
              <a:rPr lang="tr-TR" dirty="0" smtClean="0"/>
              <a:t>Birçok şeyi yapabilecek gibi görünmesine rağmen bazı akademik alanlarda güçlük yaşaması</a:t>
            </a:r>
          </a:p>
          <a:p>
            <a:r>
              <a:rPr lang="tr-TR" dirty="0" smtClean="0"/>
              <a:t>Gelişim alanlarında gözlenen performans farkı</a:t>
            </a:r>
          </a:p>
          <a:p>
            <a:r>
              <a:rPr lang="tr-TR" dirty="0" smtClean="0"/>
              <a:t>Hafıza, dikkat sınırlı olabilir. Bu da akademik performansta sınırlılık</a:t>
            </a:r>
          </a:p>
          <a:p>
            <a:endParaRPr lang="tr-TR" dirty="0"/>
          </a:p>
        </p:txBody>
      </p:sp>
    </p:spTree>
    <p:extLst>
      <p:ext uri="{BB962C8B-B14F-4D97-AF65-F5344CB8AC3E}">
        <p14:creationId xmlns:p14="http://schemas.microsoft.com/office/powerpoint/2010/main" val="68622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DUYGUSAL DAV. BOZUKLUK</a:t>
            </a:r>
            <a:endParaRPr lang="tr-TR" dirty="0"/>
          </a:p>
        </p:txBody>
      </p:sp>
      <p:sp>
        <p:nvSpPr>
          <p:cNvPr id="3" name="İçerik Yer Tutucusu 2"/>
          <p:cNvSpPr>
            <a:spLocks noGrp="1"/>
          </p:cNvSpPr>
          <p:nvPr>
            <p:ph idx="1"/>
          </p:nvPr>
        </p:nvSpPr>
        <p:spPr/>
        <p:txBody>
          <a:bodyPr/>
          <a:lstStyle/>
          <a:p>
            <a:r>
              <a:rPr lang="tr-TR" dirty="0" smtClean="0"/>
              <a:t>Öğrenmede zihinsel, duygusal ya da sağlık faktörleriyle açıklanamayan yetersizlik</a:t>
            </a:r>
          </a:p>
          <a:p>
            <a:r>
              <a:rPr lang="tr-TR" dirty="0" smtClean="0"/>
              <a:t>Akran ve yetişkin iletişiminde problemler</a:t>
            </a:r>
          </a:p>
          <a:p>
            <a:r>
              <a:rPr lang="tr-TR" dirty="0" smtClean="0"/>
              <a:t>Normal durumlarda uygun olmayan davranışlar</a:t>
            </a:r>
          </a:p>
          <a:p>
            <a:r>
              <a:rPr lang="tr-TR" dirty="0" smtClean="0"/>
              <a:t>Yaygın mutsuzluk ve depresyon hali</a:t>
            </a:r>
          </a:p>
          <a:p>
            <a:r>
              <a:rPr lang="tr-TR" dirty="0" smtClean="0"/>
              <a:t>Okul ya da kişisel problemlerle birlikte ortaya çıkan korku ve fiziksel belirtiler</a:t>
            </a:r>
          </a:p>
          <a:p>
            <a:endParaRPr lang="tr-TR" dirty="0"/>
          </a:p>
        </p:txBody>
      </p:sp>
    </p:spTree>
    <p:extLst>
      <p:ext uri="{BB962C8B-B14F-4D97-AF65-F5344CB8AC3E}">
        <p14:creationId xmlns:p14="http://schemas.microsoft.com/office/powerpoint/2010/main" val="981482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GÖRME ENGELLİ ÇOCUKLAR</a:t>
            </a:r>
            <a:endParaRPr lang="tr-TR" dirty="0"/>
          </a:p>
        </p:txBody>
      </p:sp>
      <p:sp>
        <p:nvSpPr>
          <p:cNvPr id="3" name="İçerik Yer Tutucusu 2"/>
          <p:cNvSpPr>
            <a:spLocks noGrp="1"/>
          </p:cNvSpPr>
          <p:nvPr>
            <p:ph idx="1"/>
          </p:nvPr>
        </p:nvSpPr>
        <p:spPr/>
        <p:txBody>
          <a:bodyPr/>
          <a:lstStyle/>
          <a:p>
            <a:r>
              <a:rPr lang="tr-TR" dirty="0" smtClean="0"/>
              <a:t>Az görenler</a:t>
            </a:r>
          </a:p>
          <a:p>
            <a:r>
              <a:rPr lang="tr-TR" dirty="0" smtClean="0"/>
              <a:t>Total görme kaybı</a:t>
            </a:r>
          </a:p>
          <a:p>
            <a:r>
              <a:rPr lang="tr-TR" dirty="0" smtClean="0"/>
              <a:t>Uyarlamalar</a:t>
            </a:r>
            <a:endParaRPr lang="tr-TR" dirty="0"/>
          </a:p>
        </p:txBody>
      </p:sp>
    </p:spTree>
    <p:extLst>
      <p:ext uri="{BB962C8B-B14F-4D97-AF65-F5344CB8AC3E}">
        <p14:creationId xmlns:p14="http://schemas.microsoft.com/office/powerpoint/2010/main" val="3571376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İŞİTME ENGELLİ ÇOCUKLAR</a:t>
            </a:r>
            <a:endParaRPr lang="tr-TR" sz="3200" dirty="0"/>
          </a:p>
        </p:txBody>
      </p:sp>
      <p:sp>
        <p:nvSpPr>
          <p:cNvPr id="3" name="İçerik Yer Tutucusu 2"/>
          <p:cNvSpPr>
            <a:spLocks noGrp="1"/>
          </p:cNvSpPr>
          <p:nvPr>
            <p:ph idx="1"/>
          </p:nvPr>
        </p:nvSpPr>
        <p:spPr/>
        <p:txBody>
          <a:bodyPr/>
          <a:lstStyle/>
          <a:p>
            <a:r>
              <a:rPr lang="tr-TR" dirty="0" err="1" smtClean="0"/>
              <a:t>İletimsel</a:t>
            </a:r>
            <a:r>
              <a:rPr lang="tr-TR" dirty="0" smtClean="0"/>
              <a:t> işitme kaybı</a:t>
            </a:r>
          </a:p>
          <a:p>
            <a:r>
              <a:rPr lang="tr-TR" dirty="0" smtClean="0"/>
              <a:t>Duyusal-sinirsel işitme kaybı</a:t>
            </a:r>
          </a:p>
          <a:p>
            <a:r>
              <a:rPr lang="tr-TR" dirty="0" smtClean="0"/>
              <a:t>Karışık tip işitme kaybı</a:t>
            </a:r>
          </a:p>
          <a:p>
            <a:r>
              <a:rPr lang="tr-TR" dirty="0" smtClean="0"/>
              <a:t>Merkezi işitsel işlev bozukluğu</a:t>
            </a:r>
          </a:p>
          <a:p>
            <a:endParaRPr lang="tr-TR" dirty="0"/>
          </a:p>
          <a:p>
            <a:r>
              <a:rPr lang="tr-TR" dirty="0" smtClean="0"/>
              <a:t>UYARLAMALAR</a:t>
            </a:r>
            <a:endParaRPr lang="tr-TR" dirty="0"/>
          </a:p>
        </p:txBody>
      </p:sp>
    </p:spTree>
    <p:extLst>
      <p:ext uri="{BB962C8B-B14F-4D97-AF65-F5344CB8AC3E}">
        <p14:creationId xmlns:p14="http://schemas.microsoft.com/office/powerpoint/2010/main" val="1965366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ORTOPEDİK ENG. VE SÜREKLİ HASTALIĞI OLAN ÇOCUKLAR</a:t>
            </a:r>
            <a:endParaRPr lang="tr-TR" sz="3200" dirty="0"/>
          </a:p>
        </p:txBody>
      </p:sp>
      <p:sp>
        <p:nvSpPr>
          <p:cNvPr id="3" name="İçerik Yer Tutucusu 2"/>
          <p:cNvSpPr>
            <a:spLocks noGrp="1"/>
          </p:cNvSpPr>
          <p:nvPr>
            <p:ph idx="1"/>
          </p:nvPr>
        </p:nvSpPr>
        <p:spPr/>
        <p:txBody>
          <a:bodyPr/>
          <a:lstStyle/>
          <a:p>
            <a:r>
              <a:rPr lang="tr-TR" dirty="0" smtClean="0"/>
              <a:t>Ortopedik engel</a:t>
            </a:r>
          </a:p>
          <a:p>
            <a:r>
              <a:rPr lang="tr-TR" dirty="0" smtClean="0"/>
              <a:t>Sürekli hastalıklar</a:t>
            </a:r>
          </a:p>
          <a:p>
            <a:endParaRPr lang="tr-TR" dirty="0"/>
          </a:p>
          <a:p>
            <a:r>
              <a:rPr lang="tr-TR" dirty="0" smtClean="0"/>
              <a:t>UYARLAMALAR</a:t>
            </a:r>
            <a:endParaRPr lang="tr-TR" dirty="0"/>
          </a:p>
        </p:txBody>
      </p:sp>
    </p:spTree>
    <p:extLst>
      <p:ext uri="{BB962C8B-B14F-4D97-AF65-F5344CB8AC3E}">
        <p14:creationId xmlns:p14="http://schemas.microsoft.com/office/powerpoint/2010/main" val="3626608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OTİSTİK ÇOCUKLAR</a:t>
            </a:r>
            <a:endParaRPr lang="tr-TR" sz="3200" dirty="0"/>
          </a:p>
        </p:txBody>
      </p:sp>
      <p:sp>
        <p:nvSpPr>
          <p:cNvPr id="3" name="İçerik Yer Tutucusu 2"/>
          <p:cNvSpPr>
            <a:spLocks noGrp="1"/>
          </p:cNvSpPr>
          <p:nvPr>
            <p:ph idx="1"/>
          </p:nvPr>
        </p:nvSpPr>
        <p:spPr/>
        <p:txBody>
          <a:bodyPr>
            <a:normAutofit fontScale="92500" lnSpcReduction="20000"/>
          </a:bodyPr>
          <a:lstStyle/>
          <a:p>
            <a:pPr algn="just"/>
            <a:r>
              <a:rPr lang="tr-TR" dirty="0">
                <a:latin typeface="Cambria" panose="02040503050406030204" pitchFamily="18" charset="0"/>
              </a:rPr>
              <a:t>Otizm spektrum bozukluğu, belirtileri erken çocukluk döneminde ortaya çıkan, genellikle etkilerini ömür boyu sürdüren, bireylerin sosyal etkileşim ve iletişim kurma becerilerini olumsuz yönde etkileyen, sınırlı ilgi ve tekrarlanan davranışlara neden olan </a:t>
            </a:r>
            <a:r>
              <a:rPr lang="tr-TR" dirty="0" err="1">
                <a:latin typeface="Cambria" panose="02040503050406030204" pitchFamily="18" charset="0"/>
              </a:rPr>
              <a:t>nöro</a:t>
            </a:r>
            <a:r>
              <a:rPr lang="tr-TR" dirty="0">
                <a:latin typeface="Cambria" panose="02040503050406030204" pitchFamily="18" charset="0"/>
              </a:rPr>
              <a:t>-gelişimsel bir bozukluktur</a:t>
            </a:r>
            <a:endParaRPr lang="tr-TR" dirty="0" smtClean="0">
              <a:effectLst>
                <a:outerShdw blurRad="38100" dist="38100" dir="2700000" algn="tl">
                  <a:srgbClr val="000000">
                    <a:alpha val="43137"/>
                  </a:srgbClr>
                </a:outerShdw>
              </a:effectLst>
              <a:latin typeface="Cambria" pitchFamily="18" charset="0"/>
            </a:endParaRPr>
          </a:p>
          <a:p>
            <a:endParaRPr lang="tr-TR" dirty="0">
              <a:effectLst>
                <a:outerShdw blurRad="38100" dist="38100" dir="2700000" algn="tl">
                  <a:srgbClr val="000000">
                    <a:alpha val="43137"/>
                  </a:srgbClr>
                </a:outerShdw>
              </a:effectLst>
              <a:latin typeface="Cambria" pitchFamily="18" charset="0"/>
            </a:endParaRPr>
          </a:p>
          <a:p>
            <a:r>
              <a:rPr lang="tr-TR" dirty="0" smtClean="0">
                <a:effectLst>
                  <a:outerShdw blurRad="38100" dist="38100" dir="2700000" algn="tl">
                    <a:srgbClr val="000000">
                      <a:alpha val="43137"/>
                    </a:srgbClr>
                  </a:outerShdw>
                </a:effectLst>
                <a:latin typeface="Cambria" pitchFamily="18" charset="0"/>
              </a:rPr>
              <a:t>Otizm </a:t>
            </a:r>
            <a:r>
              <a:rPr lang="tr-TR" dirty="0">
                <a:effectLst>
                  <a:outerShdw blurRad="38100" dist="38100" dir="2700000" algn="tl">
                    <a:srgbClr val="000000">
                      <a:alpha val="43137"/>
                    </a:srgbClr>
                  </a:outerShdw>
                </a:effectLst>
                <a:latin typeface="Cambria" pitchFamily="18" charset="0"/>
              </a:rPr>
              <a:t>spektrum bozukluğu beş alt gruba ayrılmaktadır:</a:t>
            </a:r>
          </a:p>
          <a:p>
            <a:pPr marL="0" lvl="0" indent="0">
              <a:buNone/>
            </a:pPr>
            <a:endParaRPr lang="tr-TR" sz="2000" dirty="0">
              <a:solidFill>
                <a:schemeClr val="tx1"/>
              </a:solidFill>
              <a:effectLst>
                <a:outerShdw blurRad="38100" dist="38100" dir="2700000" algn="tl">
                  <a:srgbClr val="000000">
                    <a:alpha val="43137"/>
                  </a:srgbClr>
                </a:outerShdw>
              </a:effectLst>
              <a:latin typeface="Cambria" pitchFamily="18" charset="0"/>
            </a:endParaRPr>
          </a:p>
          <a:p>
            <a:pPr lvl="1"/>
            <a:r>
              <a:rPr lang="tr-TR" sz="2000" dirty="0">
                <a:solidFill>
                  <a:schemeClr val="tx1"/>
                </a:solidFill>
                <a:effectLst>
                  <a:outerShdw blurRad="38100" dist="38100" dir="2700000" algn="tl">
                    <a:srgbClr val="000000">
                      <a:alpha val="43137"/>
                    </a:srgbClr>
                  </a:outerShdw>
                </a:effectLst>
                <a:latin typeface="Cambria" pitchFamily="18" charset="0"/>
              </a:rPr>
              <a:t>Otistik Bozukluk</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Rett</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a:solidFill>
                  <a:schemeClr val="tx1"/>
                </a:solidFill>
                <a:effectLst>
                  <a:outerShdw blurRad="38100" dist="38100" dir="2700000" algn="tl">
                    <a:srgbClr val="000000">
                      <a:alpha val="43137"/>
                    </a:srgbClr>
                  </a:outerShdw>
                </a:effectLst>
                <a:latin typeface="Cambria" pitchFamily="18" charset="0"/>
              </a:rPr>
              <a:t>Çocukluk </a:t>
            </a:r>
            <a:r>
              <a:rPr lang="tr-TR" sz="2000" dirty="0" err="1">
                <a:solidFill>
                  <a:schemeClr val="tx1"/>
                </a:solidFill>
                <a:effectLst>
                  <a:outerShdw blurRad="38100" dist="38100" dir="2700000" algn="tl">
                    <a:srgbClr val="000000">
                      <a:alpha val="43137"/>
                    </a:srgbClr>
                  </a:outerShdw>
                </a:effectLst>
                <a:latin typeface="Cambria" pitchFamily="18" charset="0"/>
              </a:rPr>
              <a:t>Dezintegratif</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Asperger</a:t>
            </a:r>
            <a:r>
              <a:rPr lang="tr-TR" sz="2000" dirty="0">
                <a:solidFill>
                  <a:schemeClr val="tx1"/>
                </a:solidFill>
                <a:effectLst>
                  <a:outerShdw blurRad="38100" dist="38100" dir="2700000" algn="tl">
                    <a:srgbClr val="000000">
                      <a:alpha val="43137"/>
                    </a:srgbClr>
                  </a:outerShdw>
                </a:effectLst>
                <a:latin typeface="Cambria" pitchFamily="18" charset="0"/>
              </a:rPr>
              <a:t> Bozukluğu</a:t>
            </a:r>
          </a:p>
          <a:p>
            <a:pPr lvl="1"/>
            <a:r>
              <a:rPr lang="tr-TR" sz="2000" dirty="0" err="1">
                <a:solidFill>
                  <a:schemeClr val="tx1"/>
                </a:solidFill>
                <a:effectLst>
                  <a:outerShdw blurRad="38100" dist="38100" dir="2700000" algn="tl">
                    <a:srgbClr val="000000">
                      <a:alpha val="43137"/>
                    </a:srgbClr>
                  </a:outerShdw>
                </a:effectLst>
                <a:latin typeface="Cambria" pitchFamily="18" charset="0"/>
              </a:rPr>
              <a:t>Atipik</a:t>
            </a:r>
            <a:r>
              <a:rPr lang="tr-TR" sz="2000" dirty="0">
                <a:solidFill>
                  <a:schemeClr val="tx1"/>
                </a:solidFill>
                <a:effectLst>
                  <a:outerShdw blurRad="38100" dist="38100" dir="2700000" algn="tl">
                    <a:srgbClr val="000000">
                      <a:alpha val="43137"/>
                    </a:srgbClr>
                  </a:outerShdw>
                </a:effectLst>
                <a:latin typeface="Cambria" pitchFamily="18" charset="0"/>
              </a:rPr>
              <a:t> Otizm</a:t>
            </a:r>
          </a:p>
          <a:p>
            <a:pPr marL="0" indent="0">
              <a:buNone/>
            </a:pPr>
            <a:endParaRPr lang="tr-TR" dirty="0"/>
          </a:p>
        </p:txBody>
      </p:sp>
    </p:spTree>
    <p:extLst>
      <p:ext uri="{BB962C8B-B14F-4D97-AF65-F5344CB8AC3E}">
        <p14:creationId xmlns:p14="http://schemas.microsoft.com/office/powerpoint/2010/main" val="2079566283"/>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TotalTime>
  <Words>231</Words>
  <Application>Microsoft Office PowerPoint</Application>
  <PresentationFormat>Geniş ekran</PresentationFormat>
  <Paragraphs>56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Cambria</vt:lpstr>
      <vt:lpstr>Trebuchet MS</vt:lpstr>
      <vt:lpstr>Wingdings 3</vt:lpstr>
      <vt:lpstr>Yüzeyler</vt:lpstr>
      <vt:lpstr>Özel Gereksinimli Çocuklar</vt:lpstr>
      <vt:lpstr>İLETİŞİM BOZUKLUKLARI OLAN ÇOCUKLAR</vt:lpstr>
      <vt:lpstr>ZİHİNSEL ENGELLİ ÇOCUKLAR</vt:lpstr>
      <vt:lpstr>ÖĞRENME GÜÇLÜĞÜ OLAN ÇOCUKLAR</vt:lpstr>
      <vt:lpstr>DUYGUSAL DAV. BOZUKLUK</vt:lpstr>
      <vt:lpstr>GÖRME ENGELLİ ÇOCUKLAR</vt:lpstr>
      <vt:lpstr>İŞİTME ENGELLİ ÇOCUKLAR</vt:lpstr>
      <vt:lpstr>ORTOPEDİK ENG. VE SÜREKLİ HASTALIĞI OLAN ÇOCUKLAR</vt:lpstr>
      <vt:lpstr>OTİSTİK ÇOCUKLAR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Özel Gereksinimli Çocuklar</dc:title>
  <dc:creator>resat alatli</dc:creator>
  <cp:lastModifiedBy>resat alatli</cp:lastModifiedBy>
  <cp:revision>4</cp:revision>
  <dcterms:created xsi:type="dcterms:W3CDTF">2017-05-16T11:31:52Z</dcterms:created>
  <dcterms:modified xsi:type="dcterms:W3CDTF">2017-05-16T12:08:36Z</dcterms:modified>
</cp:coreProperties>
</file>