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56" r:id="rId3"/>
    <p:sldId id="271" r:id="rId4"/>
    <p:sldId id="269" r:id="rId5"/>
    <p:sldId id="270" r:id="rId6"/>
    <p:sldId id="268" r:id="rId7"/>
    <p:sldId id="272" r:id="rId8"/>
    <p:sldId id="273" r:id="rId9"/>
    <p:sldId id="274" r:id="rId10"/>
    <p:sldId id="257" r:id="rId11"/>
    <p:sldId id="25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8.04.2022</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Sporun Özneleri</a:t>
            </a:r>
          </a:p>
        </p:txBody>
      </p:sp>
      <p:sp>
        <p:nvSpPr>
          <p:cNvPr id="5" name="4 İçerik Yer Tutucusu"/>
          <p:cNvSpPr>
            <a:spLocks noGrp="1"/>
          </p:cNvSpPr>
          <p:nvPr>
            <p:ph idx="1"/>
          </p:nvPr>
        </p:nvSpPr>
        <p:spPr/>
        <p:txBody>
          <a:bodyPr>
            <a:normAutofit fontScale="92500" lnSpcReduction="20000"/>
          </a:bodyPr>
          <a:lstStyle/>
          <a:p>
            <a:pPr algn="just"/>
            <a:r>
              <a:rPr lang="tr-TR" b="1" dirty="0"/>
              <a:t>Sporun Gerçek Kişi Özneleri </a:t>
            </a:r>
          </a:p>
          <a:p>
            <a:pPr algn="just">
              <a:buNone/>
            </a:pPr>
            <a:r>
              <a:rPr lang="tr-TR" b="1" dirty="0"/>
              <a:t>    Gerçek kişi: </a:t>
            </a:r>
            <a:r>
              <a:rPr lang="tr-TR" dirty="0"/>
              <a:t>Hukukun hak sahibi kabul ettiği insanlar gerçekler kişilerdir(Gözübüyük,2010</a:t>
            </a:r>
            <a:r>
              <a:rPr lang="tr-TR" b="1" dirty="0"/>
              <a:t>). </a:t>
            </a:r>
            <a:r>
              <a:rPr lang="tr-TR" dirty="0"/>
              <a:t>Spor alanının gerçek kişileri, sporcular, spor yöneticileri, hakemler, gözlemciler, antrenörler, teknik direktörler, taraftarlar ve  il spor branşı temsilcileridir. </a:t>
            </a:r>
          </a:p>
          <a:p>
            <a:pPr algn="just">
              <a:buNone/>
            </a:pPr>
            <a:endParaRPr lang="tr-TR" dirty="0"/>
          </a:p>
          <a:p>
            <a:pPr algn="just"/>
            <a:r>
              <a:rPr lang="tr-TR" b="1" dirty="0"/>
              <a:t>Sporun Tüzel Kişi Özneleri</a:t>
            </a:r>
          </a:p>
          <a:p>
            <a:pPr algn="just">
              <a:buNone/>
            </a:pPr>
            <a:r>
              <a:rPr lang="tr-TR" b="1" dirty="0"/>
              <a:t>    Tüzel kişiler: </a:t>
            </a:r>
            <a:r>
              <a:rPr lang="tr-TR" dirty="0"/>
              <a:t>Hukukun hak sahibi saydığı ortak bir amaca yönelmiş insan ve mal topluluklarıdır(Gözübüyük,2010). Spor alanında belli başlı tüzel kişileri, Kulüpler, Federasyonlar ve Gençlik ve Spor Bakanlığı olarak sayabiliriz.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Sporun Tüzel Kişi Özneleri</a:t>
            </a:r>
          </a:p>
        </p:txBody>
      </p:sp>
      <p:sp>
        <p:nvSpPr>
          <p:cNvPr id="5" name="4 İçerik Yer Tutucusu"/>
          <p:cNvSpPr>
            <a:spLocks noGrp="1"/>
          </p:cNvSpPr>
          <p:nvPr>
            <p:ph idx="1"/>
          </p:nvPr>
        </p:nvSpPr>
        <p:spPr/>
        <p:txBody>
          <a:bodyPr>
            <a:normAutofit fontScale="92500" lnSpcReduction="20000"/>
          </a:bodyPr>
          <a:lstStyle/>
          <a:p>
            <a:pPr marL="514350" indent="-514350">
              <a:buFont typeface="+mj-lt"/>
              <a:buAutoNum type="arabicPeriod"/>
            </a:pPr>
            <a:endParaRPr lang="tr-TR" b="1" dirty="0">
              <a:solidFill>
                <a:srgbClr val="FF0000"/>
              </a:solidFill>
            </a:endParaRPr>
          </a:p>
          <a:p>
            <a:pPr marL="514350" indent="-514350" algn="just">
              <a:buNone/>
            </a:pPr>
            <a:r>
              <a:rPr lang="tr-TR" b="1" dirty="0"/>
              <a:t>Spor Kulüpleri:  </a:t>
            </a:r>
            <a:r>
              <a:rPr lang="tr-TR" dirty="0"/>
              <a:t>5253 Sayılı Dernekler Kanunu’na  göre  kurulan, bireylerin spor eğitimi ve spor yarışmaları yapmak amacıyla bir  araya geldiği yerledir.</a:t>
            </a:r>
            <a:endParaRPr lang="tr-TR" b="1" dirty="0">
              <a:solidFill>
                <a:srgbClr val="FF0000"/>
              </a:solidFill>
            </a:endParaRPr>
          </a:p>
          <a:p>
            <a:pPr marL="514350" indent="-514350" algn="just">
              <a:buNone/>
            </a:pPr>
            <a:r>
              <a:rPr lang="tr-TR" b="1" dirty="0"/>
              <a:t>Federasyonlar: </a:t>
            </a:r>
            <a:r>
              <a:rPr lang="tr-TR" dirty="0"/>
              <a:t>3289</a:t>
            </a:r>
            <a:r>
              <a:rPr lang="tr-TR" b="1" dirty="0"/>
              <a:t> </a:t>
            </a:r>
            <a:r>
              <a:rPr lang="tr-TR" dirty="0"/>
              <a:t>Sayılı  Gençlik ve Spor Hizmetleri Kanunu’na göre kurulan, spor dalı ile ilgili faaliyetleri ulusal ve uluslararası kurallara göre yürütmek, spor dalının gelişmesini ve yaygınlaşmasını sağlamak, spor kulüplerinin ilgili spor dalına katılım işlemlerini, sporcu, antrenör ve hakemlerin tescil veya vize işlemlerini yapmak, spor dalı ile ilgili faaliyetlerin düzenlenmesi için talimatlar hazırlamak ve uygulamak görevlerini yerine getirirler.</a:t>
            </a:r>
          </a:p>
          <a:p>
            <a:pPr algn="just">
              <a:buNone/>
            </a:pPr>
            <a:endParaRPr lang="tr-TR" dirty="0">
              <a:solidFill>
                <a:srgbClr val="FF0000"/>
              </a:solidFill>
            </a:endParaRPr>
          </a:p>
          <a:p>
            <a:pPr marL="514350" indent="-514350">
              <a:buFont typeface="+mj-lt"/>
              <a:buAutoNum type="arabicPeriod"/>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marL="514350" indent="-514350" algn="just">
              <a:buNone/>
            </a:pPr>
            <a:r>
              <a:rPr lang="tr-TR" b="1" dirty="0"/>
              <a:t>       Gençlik ve Spor Bakanlığı: </a:t>
            </a:r>
            <a:r>
              <a:rPr lang="tr-TR" dirty="0"/>
              <a:t>Spor faaliyetlerinin yürütülmesini gözetmek, gelişmesini ve yaygınlaşmasını teşvik edici tedbirler almak, spor politikalarını tespit etmek ve uluslararası kural ve talimatları uygulamak ile görevli  sporun en üst </a:t>
            </a:r>
            <a:r>
              <a:rPr lang="tr-TR"/>
              <a:t>yönetim kurumudur.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Sporun Gerçek Kişi Özneleri</a:t>
            </a:r>
          </a:p>
        </p:txBody>
      </p:sp>
      <p:sp>
        <p:nvSpPr>
          <p:cNvPr id="5" name="4 İçerik Yer Tutucusu"/>
          <p:cNvSpPr>
            <a:spLocks noGrp="1"/>
          </p:cNvSpPr>
          <p:nvPr>
            <p:ph idx="1"/>
          </p:nvPr>
        </p:nvSpPr>
        <p:spPr/>
        <p:txBody>
          <a:bodyPr>
            <a:normAutofit/>
          </a:bodyPr>
          <a:lstStyle/>
          <a:p>
            <a:pPr marL="514350" indent="-514350">
              <a:buNone/>
            </a:pPr>
            <a:r>
              <a:rPr lang="tr-TR" b="1" dirty="0"/>
              <a:t>Sporcular</a:t>
            </a:r>
          </a:p>
          <a:p>
            <a:pPr marL="514350" indent="-514350" algn="just">
              <a:buNone/>
            </a:pPr>
            <a:r>
              <a:rPr lang="tr-TR" dirty="0"/>
              <a:t>Sporu  yetenek ve antrenmanları ile kurallarına göre uygulayarak mücadele eden kişilerdir. </a:t>
            </a:r>
          </a:p>
          <a:p>
            <a:pPr marL="514350" indent="-514350" algn="just">
              <a:buNone/>
            </a:pPr>
            <a:r>
              <a:rPr lang="tr-TR" dirty="0"/>
              <a:t>Sporu kazanç elde etmeden sağlıklı olmak, serbest zamanları değerlendirmek için yapan kişiler amatör sporcu, sporu bir kazanç için yapan kişilere profesyonel sporcu denilmektedir. Ancak günümüzde bu ayrımı net olarak yapmak zordur.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r>
              <a:rPr lang="tr-TR" b="1" dirty="0"/>
              <a:t>Spor Yöneticileri</a:t>
            </a:r>
            <a:r>
              <a:rPr lang="tr-TR" dirty="0"/>
              <a:t>: Federasyon ya da kulüpleri yöneten kişiler, gönüllü ya da ücret karşılığı çalışan kurumun amaç ve hedeflerini gerçekleştirmeyi çalışırlar.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r>
              <a:rPr lang="tr-TR" b="1" dirty="0"/>
              <a:t>Antrenörler: </a:t>
            </a:r>
            <a:r>
              <a:rPr lang="tr-TR" dirty="0"/>
              <a:t>Sporcuların teknik ve taktik ve becerilerini geliştirmeyi amaç edinen, takımını başarılı yapmak için yöneticilik yapan kişilerdir.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pPr algn="just"/>
            <a:r>
              <a:rPr lang="tr-TR" b="1" dirty="0"/>
              <a:t>Teknik Direktörler: </a:t>
            </a:r>
            <a:r>
              <a:rPr lang="tr-TR" dirty="0"/>
              <a:t>Takımda kadroda yer alacak oyuncuları ve onların oyundaki  görevlerini  belirleyen en yetkili kişidir.</a:t>
            </a:r>
          </a:p>
          <a:p>
            <a:pPr algn="just"/>
            <a:r>
              <a:rPr lang="tr-TR" dirty="0"/>
              <a:t>Teknik Direktörler yaptıkları sözleşmeler ile görevlerini yerine getirirler.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pPr marL="514350" indent="-514350">
              <a:buNone/>
            </a:pPr>
            <a:r>
              <a:rPr lang="tr-TR" dirty="0"/>
              <a:t>       </a:t>
            </a:r>
            <a:r>
              <a:rPr lang="tr-TR" b="1" dirty="0"/>
              <a:t>Hakemler: </a:t>
            </a:r>
          </a:p>
          <a:p>
            <a:pPr marL="514350" indent="-514350">
              <a:buNone/>
            </a:pPr>
            <a:r>
              <a:rPr lang="tr-TR" b="1" dirty="0"/>
              <a:t>      </a:t>
            </a:r>
            <a:r>
              <a:rPr lang="tr-TR" dirty="0"/>
              <a:t>Müsabakada  oyunun kurallarına göre oynanmasını sağlayarak müsabakayı yöneten, verdiği kararlar ile sporun en çok tartışma konusu yapılan kişilerindendir.</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r>
              <a:rPr lang="tr-TR" b="1" dirty="0"/>
              <a:t>Gözlemciler: </a:t>
            </a:r>
          </a:p>
          <a:p>
            <a:pPr algn="just">
              <a:buNone/>
            </a:pPr>
            <a:r>
              <a:rPr lang="tr-TR" dirty="0"/>
              <a:t>Spor müsabakalarını  kurallara uygun olarak yapılmasını sağlamakla görevli olan hakemlerin görevlerini izleyerek, gözlemlerini rapor halinde  ilgili federasyona vermekle  görevli kişilerdir.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Özneleri</a:t>
            </a:r>
          </a:p>
        </p:txBody>
      </p:sp>
      <p:sp>
        <p:nvSpPr>
          <p:cNvPr id="3" name="2 İçerik Yer Tutucusu"/>
          <p:cNvSpPr>
            <a:spLocks noGrp="1"/>
          </p:cNvSpPr>
          <p:nvPr>
            <p:ph idx="1"/>
          </p:nvPr>
        </p:nvSpPr>
        <p:spPr/>
        <p:txBody>
          <a:bodyPr>
            <a:normAutofit/>
          </a:bodyPr>
          <a:lstStyle/>
          <a:p>
            <a:r>
              <a:rPr lang="tr-TR" dirty="0"/>
              <a:t>Taraftarlar:  Farklı yaş, eğitim ve </a:t>
            </a:r>
            <a:r>
              <a:rPr lang="tr-TR" dirty="0" err="1"/>
              <a:t>sosyo</a:t>
            </a:r>
            <a:r>
              <a:rPr lang="tr-TR" dirty="0"/>
              <a:t>-ekonomik seviyeye sahip, spor karşılaşmalarını izleyerek spor kulüplerini destekleyen, spor kulüplerinin hizmetlerini ücret karşılığı elde kişilerdir.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Sporun Gerçek Kişi Öznel</a:t>
            </a:r>
          </a:p>
        </p:txBody>
      </p:sp>
      <p:sp>
        <p:nvSpPr>
          <p:cNvPr id="3" name="2 İçerik Yer Tutucusu"/>
          <p:cNvSpPr>
            <a:spLocks noGrp="1"/>
          </p:cNvSpPr>
          <p:nvPr>
            <p:ph idx="1"/>
          </p:nvPr>
        </p:nvSpPr>
        <p:spPr>
          <a:xfrm>
            <a:off x="428596" y="1928802"/>
            <a:ext cx="8158162" cy="4174806"/>
          </a:xfrm>
        </p:spPr>
        <p:txBody>
          <a:bodyPr>
            <a:normAutofit/>
          </a:bodyPr>
          <a:lstStyle/>
          <a:p>
            <a:r>
              <a:rPr lang="tr-TR" b="1" dirty="0"/>
              <a:t>İl Spor Dalı Temsilcileri:</a:t>
            </a:r>
          </a:p>
          <a:p>
            <a:pPr algn="just">
              <a:buNone/>
            </a:pPr>
            <a:r>
              <a:rPr lang="tr-TR" b="1" dirty="0"/>
              <a:t> </a:t>
            </a:r>
            <a:r>
              <a:rPr lang="tr-TR" dirty="0"/>
              <a:t>İllerde spor faaliyetlerini yönetmek denetlemek ve organize etmek, ilgili federasyonlar arasında bağlantılar sağlayabilmek amacıyla gönüllü olarak görev yapan kişilerdir.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215</TotalTime>
  <Words>471</Words>
  <Application>Microsoft Office PowerPoint</Application>
  <PresentationFormat>Ekran Gösterisi (4:3)</PresentationFormat>
  <Paragraphs>33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Constantia</vt:lpstr>
      <vt:lpstr>Wingdings 2</vt:lpstr>
      <vt:lpstr>Akış</vt:lpstr>
      <vt:lpstr>Sporun Özneleri</vt:lpstr>
      <vt:lpstr>Sporun Gerçek Kişi Özneleri</vt:lpstr>
      <vt:lpstr>Sporun Gerçek Kişi Özneleri</vt:lpstr>
      <vt:lpstr>Sporun Gerçek Kişi Özneleri</vt:lpstr>
      <vt:lpstr>Sporun Gerçek Kişi Özneleri</vt:lpstr>
      <vt:lpstr>Sporun Gerçek Kişi Özneleri</vt:lpstr>
      <vt:lpstr>Sporun Gerçek Kişi Özneleri</vt:lpstr>
      <vt:lpstr>Sporun Gerçek Kişi Özneleri</vt:lpstr>
      <vt:lpstr>Sporun Gerçek Kişi Öznel</vt:lpstr>
      <vt:lpstr>Sporun Tüzel Kişi Özneleri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36</cp:revision>
  <dcterms:created xsi:type="dcterms:W3CDTF">2019-03-23T19:44:11Z</dcterms:created>
  <dcterms:modified xsi:type="dcterms:W3CDTF">2022-04-08T10:01:11Z</dcterms:modified>
</cp:coreProperties>
</file>