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272-8BBC-497B-9E62-AD87D1D179E0}" type="datetimeFigureOut">
              <a:rPr lang="tr-TR" smtClean="0"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8A9-0B02-4D0C-881D-11F3774DA09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272-8BBC-497B-9E62-AD87D1D179E0}" type="datetimeFigureOut">
              <a:rPr lang="tr-TR" smtClean="0"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8A9-0B02-4D0C-881D-11F3774DA09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272-8BBC-497B-9E62-AD87D1D179E0}" type="datetimeFigureOut">
              <a:rPr lang="tr-TR" smtClean="0"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8A9-0B02-4D0C-881D-11F3774DA09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272-8BBC-497B-9E62-AD87D1D179E0}" type="datetimeFigureOut">
              <a:rPr lang="tr-TR" smtClean="0"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8A9-0B02-4D0C-881D-11F3774DA09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272-8BBC-497B-9E62-AD87D1D179E0}" type="datetimeFigureOut">
              <a:rPr lang="tr-TR" smtClean="0"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8A9-0B02-4D0C-881D-11F3774DA09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272-8BBC-497B-9E62-AD87D1D179E0}" type="datetimeFigureOut">
              <a:rPr lang="tr-TR" smtClean="0"/>
              <a:t>25.05.2017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8A9-0B02-4D0C-881D-11F3774DA09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272-8BBC-497B-9E62-AD87D1D179E0}" type="datetimeFigureOut">
              <a:rPr lang="tr-TR" smtClean="0"/>
              <a:t>25.05.2017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8A9-0B02-4D0C-881D-11F3774DA09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272-8BBC-497B-9E62-AD87D1D179E0}" type="datetimeFigureOut">
              <a:rPr lang="tr-TR" smtClean="0"/>
              <a:t>25.05.2017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8A9-0B02-4D0C-881D-11F3774DA09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272-8BBC-497B-9E62-AD87D1D179E0}" type="datetimeFigureOut">
              <a:rPr lang="tr-TR" smtClean="0"/>
              <a:t>25.05.2017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8A9-0B02-4D0C-881D-11F3774DA09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272-8BBC-497B-9E62-AD87D1D179E0}" type="datetimeFigureOut">
              <a:rPr lang="tr-TR" smtClean="0"/>
              <a:t>25.05.2017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8A9-0B02-4D0C-881D-11F3774DA09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272-8BBC-497B-9E62-AD87D1D179E0}" type="datetimeFigureOut">
              <a:rPr lang="tr-TR" smtClean="0"/>
              <a:t>25.05.2017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B8A9-0B02-4D0C-881D-11F3774DA09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64272-8BBC-497B-9E62-AD87D1D179E0}" type="datetimeFigureOut">
              <a:rPr lang="tr-TR" smtClean="0"/>
              <a:t>25.05.2017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BB8A9-0B02-4D0C-881D-11F3774DA09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-26988"/>
            <a:ext cx="7467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Endokrin Sistem</a:t>
            </a:r>
            <a:endParaRPr lang="tr-TR" cap="none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9154" name="2 İçerik Yer Tutucusu"/>
          <p:cNvSpPr>
            <a:spLocks noGrp="1"/>
          </p:cNvSpPr>
          <p:nvPr>
            <p:ph sz="quarter" idx="1"/>
          </p:nvPr>
        </p:nvSpPr>
        <p:spPr>
          <a:xfrm>
            <a:off x="468313" y="908050"/>
            <a:ext cx="3743325" cy="4572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tr-TR" smtClean="0">
              <a:ea typeface="ＭＳ Ｐゴシック" charset="-128"/>
            </a:endParaRPr>
          </a:p>
          <a:p>
            <a:pPr eaLnBrk="1" hangingPunct="1"/>
            <a:r>
              <a:rPr lang="tr-TR" smtClean="0">
                <a:ea typeface="ＭＳ Ｐゴシック" charset="-128"/>
              </a:rPr>
              <a:t>Adrenal Medulla Sintigrafisi</a:t>
            </a:r>
          </a:p>
          <a:p>
            <a:pPr marL="366713" lvl="1" indent="0" eaLnBrk="1" hangingPunct="1">
              <a:buFont typeface="Wingdings 2" pitchFamily="18" charset="2"/>
              <a:buNone/>
            </a:pPr>
            <a:r>
              <a:rPr lang="tr-TR" b="1" smtClean="0">
                <a:ea typeface="ＭＳ Ｐゴシック" charset="-128"/>
              </a:rPr>
              <a:t>I-131 MIBG</a:t>
            </a:r>
          </a:p>
          <a:p>
            <a:pPr marL="366713" lvl="1" indent="0" eaLnBrk="1" hangingPunct="1"/>
            <a:r>
              <a:rPr lang="tr-TR" smtClean="0">
                <a:ea typeface="ＭＳ Ｐゴシック" charset="-128"/>
              </a:rPr>
              <a:t>Guanetidin analogu</a:t>
            </a:r>
          </a:p>
          <a:p>
            <a:pPr marL="366713" lvl="1" indent="0" eaLnBrk="1" hangingPunct="1"/>
            <a:r>
              <a:rPr lang="tr-TR" smtClean="0">
                <a:ea typeface="ＭＳ Ｐゴシック" charset="-128"/>
              </a:rPr>
              <a:t>Norepinefrine benzer</a:t>
            </a:r>
          </a:p>
          <a:p>
            <a:pPr marL="366713" lvl="1" indent="0" eaLnBrk="1" hangingPunct="1"/>
            <a:r>
              <a:rPr lang="tr-TR" smtClean="0">
                <a:ea typeface="ＭＳ Ｐゴシック" charset="-128"/>
              </a:rPr>
              <a:t>Sempatoadrenarjik dokularda kromaffin hücresine girer</a:t>
            </a:r>
          </a:p>
          <a:p>
            <a:pPr marL="366713" lvl="1" indent="0" eaLnBrk="1" hangingPunct="1"/>
            <a:r>
              <a:rPr lang="tr-TR" smtClean="0">
                <a:ea typeface="ＭＳ Ｐゴシック" charset="-128"/>
              </a:rPr>
              <a:t>Hücre içi katekolamin depo granüllerinde birikir</a:t>
            </a:r>
          </a:p>
          <a:p>
            <a:pPr marL="366713" lvl="1" indent="0" eaLnBrk="1" hangingPunct="1"/>
            <a:r>
              <a:rPr lang="tr-TR" smtClean="0">
                <a:ea typeface="ＭＳ Ｐゴシック" charset="-128"/>
              </a:rPr>
              <a:t>NE</a:t>
            </a:r>
            <a:r>
              <a:rPr lang="tr-TR" altLang="en-US" smtClean="0">
                <a:ea typeface="ＭＳ Ｐゴシック" charset="-128"/>
              </a:rPr>
              <a:t>’</a:t>
            </a:r>
            <a:r>
              <a:rPr lang="tr-TR" smtClean="0">
                <a:ea typeface="ＭＳ Ｐゴシック" charset="-128"/>
              </a:rPr>
              <a:t>den farkı postsinaptik rsp.</a:t>
            </a:r>
            <a:r>
              <a:rPr lang="tr-TR" altLang="en-US" smtClean="0">
                <a:ea typeface="ＭＳ Ｐゴシック" charset="-128"/>
              </a:rPr>
              <a:t>’</a:t>
            </a:r>
            <a:r>
              <a:rPr lang="tr-TR" altLang="ja-JP" smtClean="0">
                <a:ea typeface="ＭＳ Ｐゴシック" charset="-128"/>
              </a:rPr>
              <a:t>lere bağlanmaz ve metabolize olmaz</a:t>
            </a:r>
            <a:endParaRPr lang="tr-TR" smtClean="0">
              <a:ea typeface="ＭＳ Ｐゴシック" charset="-128"/>
            </a:endParaRPr>
          </a:p>
        </p:txBody>
      </p:sp>
      <p:sp>
        <p:nvSpPr>
          <p:cNvPr id="34819" name="4 İçerik Yer Tutucusu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84313"/>
            <a:ext cx="45370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7467600" cy="48736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tr-TR" smtClean="0">
                <a:ea typeface="ＭＳ Ｐゴシック" charset="-128"/>
              </a:rPr>
              <a:t>Adrenal Medulla Sintigrafisi (</a:t>
            </a:r>
            <a:r>
              <a:rPr lang="tr-TR" b="1" smtClean="0">
                <a:ea typeface="ＭＳ Ｐゴシック" charset="-128"/>
              </a:rPr>
              <a:t>I-131 MIBG)</a:t>
            </a:r>
          </a:p>
          <a:p>
            <a:pPr marL="366713" lvl="1" indent="0" eaLnBrk="1" hangingPunct="1">
              <a:buFont typeface="Wingdings 2" pitchFamily="18" charset="2"/>
              <a:buNone/>
            </a:pPr>
            <a:r>
              <a:rPr lang="tr-TR" b="1" smtClean="0">
                <a:ea typeface="ＭＳ Ｐゴシック" charset="-128"/>
              </a:rPr>
              <a:t>	</a:t>
            </a:r>
            <a:r>
              <a:rPr lang="tr-TR" smtClean="0">
                <a:ea typeface="ＭＳ Ｐゴシック" charset="-128"/>
              </a:rPr>
              <a:t>Duyarlılığı:%80-90</a:t>
            </a:r>
          </a:p>
          <a:p>
            <a:pPr marL="366713" lvl="1" indent="0" eaLnBrk="1" hangingPunct="1">
              <a:buFont typeface="Wingdings 2" pitchFamily="18" charset="2"/>
              <a:buNone/>
            </a:pPr>
            <a:r>
              <a:rPr lang="tr-TR" smtClean="0">
                <a:ea typeface="ＭＳ Ｐゴシック" charset="-128"/>
              </a:rPr>
              <a:t>	Özgüllüğü:%95-100</a:t>
            </a:r>
          </a:p>
          <a:p>
            <a:pPr marL="366713" lvl="1" indent="0" eaLnBrk="1" hangingPunct="1">
              <a:buFont typeface="Wingdings 2" pitchFamily="18" charset="2"/>
              <a:buNone/>
            </a:pPr>
            <a:endParaRPr lang="tr-TR" b="1" smtClean="0">
              <a:ea typeface="ＭＳ Ｐゴシック" charset="-128"/>
            </a:endParaRPr>
          </a:p>
          <a:p>
            <a:pPr marL="366713" lvl="1" indent="0" eaLnBrk="1" hangingPunct="1">
              <a:buFont typeface="Wingdings 2" pitchFamily="18" charset="2"/>
              <a:buNone/>
            </a:pPr>
            <a:r>
              <a:rPr lang="tr-TR" sz="2400" b="1" smtClean="0">
                <a:ea typeface="ＭＳ Ｐゴシック" charset="-128"/>
              </a:rPr>
              <a:t>Endikasyonları:</a:t>
            </a:r>
          </a:p>
          <a:p>
            <a:pPr>
              <a:lnSpc>
                <a:spcPct val="80000"/>
              </a:lnSpc>
            </a:pPr>
            <a:r>
              <a:rPr lang="tr-TR" smtClean="0">
                <a:ea typeface="ＭＳ Ｐゴシック" charset="-128"/>
              </a:rPr>
              <a:t>Feokromositoma ve paraganglioma ile diğer lezyonlar arasında ayırıcı tanı</a:t>
            </a:r>
          </a:p>
          <a:p>
            <a:pPr>
              <a:lnSpc>
                <a:spcPct val="80000"/>
              </a:lnSpc>
            </a:pPr>
            <a:endParaRPr lang="tr-TR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tr-TR" smtClean="0">
                <a:ea typeface="ＭＳ Ｐゴシック" charset="-128"/>
              </a:rPr>
              <a:t>Malign feokromositomada ameliyat öncesi evreleme, ameliyat sonrasında kalıntı doku aranması, takipte nüks ve metastaz araştırılması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tr-TR" smtClean="0">
                <a:ea typeface="ＭＳ Ｐゴシック" charset="-128"/>
              </a:rPr>
              <a:t>Yüksek doz İyot- 131 MIBG ile radyonüklid tedavi planlanan hastalarda lezyonlardaki MIBG tutulumunun gösterilmesi </a:t>
            </a:r>
            <a:r>
              <a:rPr lang="tr-TR" b="1" smtClean="0">
                <a:ea typeface="ＭＳ Ｐゴシック" charset="-128"/>
              </a:rPr>
              <a:t>	</a:t>
            </a:r>
          </a:p>
          <a:p>
            <a:endParaRPr lang="en-US" smtClean="0">
              <a:ea typeface="ＭＳ Ｐゴシック" charset="-128"/>
            </a:endParaRPr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68313" y="34925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Endokrin Sistem</a:t>
            </a:r>
            <a:endParaRPr lang="tr-TR" cap="none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772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7"/>
          <p:cNvSpPr txBox="1">
            <a:spLocks noChangeArrowheads="1"/>
          </p:cNvSpPr>
          <p:nvPr/>
        </p:nvSpPr>
        <p:spPr bwMode="auto">
          <a:xfrm>
            <a:off x="250825" y="5589588"/>
            <a:ext cx="8153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Malign paraganglioma tanılı hastada torakal vertebra ve karaciğer metastazları</a:t>
            </a:r>
          </a:p>
        </p:txBody>
      </p:sp>
      <p:sp>
        <p:nvSpPr>
          <p:cNvPr id="36867" name="Rectangle 9"/>
          <p:cNvSpPr>
            <a:spLocks noChangeArrowheads="1"/>
          </p:cNvSpPr>
          <p:nvPr/>
        </p:nvSpPr>
        <p:spPr bwMode="auto">
          <a:xfrm>
            <a:off x="684213" y="765175"/>
            <a:ext cx="81359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>
                <a:solidFill>
                  <a:srgbClr val="E75C01"/>
                </a:solidFill>
                <a:latin typeface="Comic Sans MS" pitchFamily="66" charset="0"/>
              </a:rPr>
              <a:t>Adrenal Medulla Sintigrafisi (</a:t>
            </a:r>
            <a:r>
              <a:rPr lang="tr-TR" sz="2800" b="1">
                <a:solidFill>
                  <a:srgbClr val="E75C01"/>
                </a:solidFill>
                <a:latin typeface="Comic Sans MS" pitchFamily="66" charset="0"/>
              </a:rPr>
              <a:t>I-131 MIBG)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tr-TR" smtClean="0">
                <a:ea typeface="ＭＳ Ｐゴシック" charset="-128"/>
              </a:rPr>
              <a:t>Adrenal Korteks Sintigrafisi</a:t>
            </a:r>
          </a:p>
          <a:p>
            <a:pPr lvl="1" eaLnBrk="1" hangingPunct="1"/>
            <a:r>
              <a:rPr lang="tr-TR" smtClean="0">
                <a:ea typeface="ＭＳ Ｐゴシック" charset="-128"/>
              </a:rPr>
              <a:t>I-131 Iodometil-19-norkolesterol</a:t>
            </a:r>
            <a:r>
              <a:rPr lang="tr-TR" smtClean="0">
                <a:solidFill>
                  <a:srgbClr val="A50021"/>
                </a:solidFill>
                <a:ea typeface="ＭＳ Ｐゴシック" charset="-128"/>
              </a:rPr>
              <a:t> </a:t>
            </a:r>
            <a:endParaRPr lang="tr-TR" smtClean="0">
              <a:ea typeface="ＭＳ Ｐゴシック" charset="-128"/>
            </a:endParaRPr>
          </a:p>
          <a:p>
            <a:endParaRPr lang="en-US" smtClean="0">
              <a:ea typeface="ＭＳ Ｐゴシック" charset="-128"/>
            </a:endParaRPr>
          </a:p>
        </p:txBody>
      </p:sp>
      <p:pic>
        <p:nvPicPr>
          <p:cNvPr id="37890" name="Picture 13" descr="http://t1.gstatic.com/images?q=tbn:ANd9GcQGEQmpjeN7fUpZNqAoF5J27v6TRUduykIfcEejDCxcADqt3Vzsy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924175"/>
            <a:ext cx="48133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Endokrin Sistem</a:t>
            </a:r>
            <a:endParaRPr lang="tr-TR" cap="none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77152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zh-TW" cap="none" smtClean="0">
                <a:solidFill>
                  <a:srgbClr val="E75C01"/>
                </a:solidFill>
                <a:ea typeface="ＭＳ Ｐゴシック" charset="-128"/>
              </a:rPr>
              <a:t>Solunum Sisteminde Nükleer Tıp Uygulamaları </a:t>
            </a:r>
            <a:endParaRPr lang="en-US" altLang="zh-TW" cap="none" smtClean="0">
              <a:solidFill>
                <a:srgbClr val="E75C01"/>
              </a:solidFill>
              <a:ea typeface="ＭＳ Ｐゴシック" charset="-128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924800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r-TR" altLang="zh-TW" b="1" smtClean="0">
                <a:ea typeface="ＭＳ Ｐゴシック" charset="-128"/>
              </a:rPr>
              <a:t>Akciğer perfüzyon sintigrafisi: </a:t>
            </a:r>
          </a:p>
          <a:p>
            <a:pPr eaLnBrk="1" hangingPunct="1"/>
            <a:r>
              <a:rPr lang="tr-TR" smtClean="0">
                <a:ea typeface="ＭＳ Ｐゴシック" charset="-128"/>
              </a:rPr>
              <a:t>   Tc-99m ile bağlı makroagregat Albümin partikülleri (Tc99m MAA) enjekte edilir. </a:t>
            </a:r>
          </a:p>
          <a:p>
            <a:pPr eaLnBrk="1" hangingPunct="1"/>
            <a:r>
              <a:rPr lang="tr-TR" smtClean="0">
                <a:ea typeface="ＭＳ Ｐゴシック" charset="-128"/>
              </a:rPr>
              <a:t>Partiküller ilk geçişte akciğer kapiller ve prekapiller arteriyollerde geçici mikroemboli oluştururlar.</a:t>
            </a:r>
          </a:p>
          <a:p>
            <a:pPr eaLnBrk="1" hangingPunct="1"/>
            <a:r>
              <a:rPr lang="tr-TR" smtClean="0">
                <a:ea typeface="ＭＳ Ｐゴシック" charset="-128"/>
              </a:rPr>
              <a:t>Tc99m ile işaretli enjekte edilen partikül sayısı tüm akciğerdeki arteriyollerin 1/1000</a:t>
            </a:r>
            <a:r>
              <a:rPr lang="tr-TR" altLang="en-US" smtClean="0">
                <a:ea typeface="ＭＳ Ｐゴシック" charset="-128"/>
              </a:rPr>
              <a:t>’</a:t>
            </a:r>
            <a:r>
              <a:rPr lang="tr-TR" smtClean="0">
                <a:ea typeface="ＭＳ Ｐゴシック" charset="-128"/>
              </a:rPr>
              <a:t>i oranındadır </a:t>
            </a:r>
          </a:p>
          <a:p>
            <a:pPr eaLnBrk="1" hangingPunct="1"/>
            <a:r>
              <a:rPr lang="tr-TR" smtClean="0">
                <a:ea typeface="ＭＳ Ｐゴシック" charset="-128"/>
              </a:rPr>
              <a:t>Oran olarak çok düşük miktarda verildiklerinden pulmoner emboli şüphesi olan bir hastada nefes darlığı yaratmadan güvenilir olarak kullanılabilmektedirler. </a:t>
            </a:r>
            <a:endParaRPr lang="tr-TR" altLang="zh-TW" b="1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Ekran Gösterisi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Endokrin Sistem</vt:lpstr>
      <vt:lpstr>Endokrin Sistem</vt:lpstr>
      <vt:lpstr>Slayt 3</vt:lpstr>
      <vt:lpstr>Endokrin Sistem</vt:lpstr>
      <vt:lpstr>Solunum Sisteminde Nükleer Tıp Uygulamaları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Endokrin Sistem</dc:title>
  <dc:creator>KALPMERKZ1677</dc:creator>
  <cp:lastModifiedBy>KALPMERKZ1677</cp:lastModifiedBy>
  <cp:revision>1</cp:revision>
  <dcterms:created xsi:type="dcterms:W3CDTF">2017-05-25T06:09:29Z</dcterms:created>
  <dcterms:modified xsi:type="dcterms:W3CDTF">2017-05-25T06:09:41Z</dcterms:modified>
</cp:coreProperties>
</file>