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0"/>
    <p:restoredTop sz="94539"/>
  </p:normalViewPr>
  <p:slideViewPr>
    <p:cSldViewPr snapToGrid="0" snapToObjects="1">
      <p:cViewPr varScale="1">
        <p:scale>
          <a:sx n="96" d="100"/>
          <a:sy n="96" d="100"/>
        </p:scale>
        <p:origin x="91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54ED50-1456-AB44-9726-DFDE6E5151C7}" type="doc">
      <dgm:prSet loTypeId="urn:microsoft.com/office/officeart/2005/8/layout/hierarchy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51E660FC-1014-3E44-A145-564CF7682824}">
      <dgm:prSet phldrT="[Metin]"/>
      <dgm:spPr/>
      <dgm:t>
        <a:bodyPr/>
        <a:lstStyle/>
        <a:p>
          <a:r>
            <a:rPr lang="tr-TR" dirty="0" smtClean="0"/>
            <a:t>Emlak vergisi</a:t>
          </a:r>
          <a:endParaRPr lang="tr-TR" dirty="0"/>
        </a:p>
      </dgm:t>
    </dgm:pt>
    <dgm:pt modelId="{AD5431CD-9739-5143-9269-9611CDC5118A}" type="parTrans" cxnId="{BAAE5763-C8D3-414A-9EB6-E592E3C7DB51}">
      <dgm:prSet/>
      <dgm:spPr/>
      <dgm:t>
        <a:bodyPr/>
        <a:lstStyle/>
        <a:p>
          <a:endParaRPr lang="tr-TR"/>
        </a:p>
      </dgm:t>
    </dgm:pt>
    <dgm:pt modelId="{9E7F0FC2-6A97-D640-B95D-DB1973DD127D}" type="sibTrans" cxnId="{BAAE5763-C8D3-414A-9EB6-E592E3C7DB51}">
      <dgm:prSet/>
      <dgm:spPr/>
      <dgm:t>
        <a:bodyPr/>
        <a:lstStyle/>
        <a:p>
          <a:endParaRPr lang="tr-TR"/>
        </a:p>
      </dgm:t>
    </dgm:pt>
    <dgm:pt modelId="{49EEAE2A-2BC3-E143-993F-A12ED3417755}">
      <dgm:prSet phldrT="[Metin]"/>
      <dgm:spPr/>
      <dgm:t>
        <a:bodyPr/>
        <a:lstStyle/>
        <a:p>
          <a:r>
            <a:rPr lang="tr-TR" dirty="0" smtClean="0"/>
            <a:t>Bina vergisi</a:t>
          </a:r>
          <a:endParaRPr lang="tr-TR" dirty="0"/>
        </a:p>
      </dgm:t>
    </dgm:pt>
    <dgm:pt modelId="{307B3F30-316C-6C42-8267-687FB9C3AE31}" type="parTrans" cxnId="{58A81022-4E4B-494F-88EB-ADD30BB0372A}">
      <dgm:prSet/>
      <dgm:spPr/>
      <dgm:t>
        <a:bodyPr/>
        <a:lstStyle/>
        <a:p>
          <a:endParaRPr lang="tr-TR"/>
        </a:p>
      </dgm:t>
    </dgm:pt>
    <dgm:pt modelId="{FD737EBD-8E4D-5443-BF59-DC1E2B03DBCB}" type="sibTrans" cxnId="{58A81022-4E4B-494F-88EB-ADD30BB0372A}">
      <dgm:prSet/>
      <dgm:spPr/>
      <dgm:t>
        <a:bodyPr/>
        <a:lstStyle/>
        <a:p>
          <a:endParaRPr lang="tr-TR"/>
        </a:p>
      </dgm:t>
    </dgm:pt>
    <dgm:pt modelId="{03E85F52-F48E-AD41-8315-892EB9290325}">
      <dgm:prSet phldrT="[Metin]"/>
      <dgm:spPr/>
      <dgm:t>
        <a:bodyPr/>
        <a:lstStyle/>
        <a:p>
          <a:r>
            <a:rPr lang="tr-TR" dirty="0" smtClean="0"/>
            <a:t>Arazi vergisi</a:t>
          </a:r>
          <a:endParaRPr lang="tr-TR" dirty="0"/>
        </a:p>
      </dgm:t>
    </dgm:pt>
    <dgm:pt modelId="{B898FE93-2BB3-EB4F-AABA-C0908C8ACCE2}" type="parTrans" cxnId="{A66A4DC9-0D30-424A-AC9C-0BFD7B2583EE}">
      <dgm:prSet/>
      <dgm:spPr/>
      <dgm:t>
        <a:bodyPr/>
        <a:lstStyle/>
        <a:p>
          <a:endParaRPr lang="tr-TR"/>
        </a:p>
      </dgm:t>
    </dgm:pt>
    <dgm:pt modelId="{4D1A98C0-FBB2-D441-A7B6-C734B954E8F3}" type="sibTrans" cxnId="{A66A4DC9-0D30-424A-AC9C-0BFD7B2583EE}">
      <dgm:prSet/>
      <dgm:spPr/>
      <dgm:t>
        <a:bodyPr/>
        <a:lstStyle/>
        <a:p>
          <a:endParaRPr lang="tr-TR"/>
        </a:p>
      </dgm:t>
    </dgm:pt>
    <dgm:pt modelId="{D4B7B38F-D95B-484C-B908-7439D61D02E5}" type="pres">
      <dgm:prSet presAssocID="{AE54ED50-1456-AB44-9726-DFDE6E5151C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1BE63A9-9326-344B-B11E-BB8E629FACF9}" type="pres">
      <dgm:prSet presAssocID="{51E660FC-1014-3E44-A145-564CF7682824}" presName="hierRoot1" presStyleCnt="0"/>
      <dgm:spPr/>
    </dgm:pt>
    <dgm:pt modelId="{0DC4A5F2-1E59-2448-A41F-EDE141FD8369}" type="pres">
      <dgm:prSet presAssocID="{51E660FC-1014-3E44-A145-564CF7682824}" presName="composite" presStyleCnt="0"/>
      <dgm:spPr/>
    </dgm:pt>
    <dgm:pt modelId="{76579678-EF02-CE49-A53B-DD13E0326C58}" type="pres">
      <dgm:prSet presAssocID="{51E660FC-1014-3E44-A145-564CF7682824}" presName="background" presStyleLbl="node0" presStyleIdx="0" presStyleCnt="1"/>
      <dgm:spPr/>
    </dgm:pt>
    <dgm:pt modelId="{F0D098A1-A625-5B48-965F-982D3C5CDA02}" type="pres">
      <dgm:prSet presAssocID="{51E660FC-1014-3E44-A145-564CF7682824}" presName="text" presStyleLbl="fgAcc0" presStyleIdx="0" presStyleCnt="1">
        <dgm:presLayoutVars>
          <dgm:chPref val="3"/>
        </dgm:presLayoutVars>
      </dgm:prSet>
      <dgm:spPr/>
    </dgm:pt>
    <dgm:pt modelId="{69A6CA6D-A364-F246-A516-BCF4D34D0E79}" type="pres">
      <dgm:prSet presAssocID="{51E660FC-1014-3E44-A145-564CF7682824}" presName="hierChild2" presStyleCnt="0"/>
      <dgm:spPr/>
    </dgm:pt>
    <dgm:pt modelId="{7DFA12DB-D4ED-0B4B-A697-DC4FD07C8CDD}" type="pres">
      <dgm:prSet presAssocID="{307B3F30-316C-6C42-8267-687FB9C3AE31}" presName="Name10" presStyleLbl="parChTrans1D2" presStyleIdx="0" presStyleCnt="2"/>
      <dgm:spPr/>
    </dgm:pt>
    <dgm:pt modelId="{65943715-6113-3645-AD48-367B1BB4576B}" type="pres">
      <dgm:prSet presAssocID="{49EEAE2A-2BC3-E143-993F-A12ED3417755}" presName="hierRoot2" presStyleCnt="0"/>
      <dgm:spPr/>
    </dgm:pt>
    <dgm:pt modelId="{CB213DC4-93DB-A341-8CD3-A17775103553}" type="pres">
      <dgm:prSet presAssocID="{49EEAE2A-2BC3-E143-993F-A12ED3417755}" presName="composite2" presStyleCnt="0"/>
      <dgm:spPr/>
    </dgm:pt>
    <dgm:pt modelId="{80D61E7E-BACD-5A4E-A8FB-611590BB26E6}" type="pres">
      <dgm:prSet presAssocID="{49EEAE2A-2BC3-E143-993F-A12ED3417755}" presName="background2" presStyleLbl="node2" presStyleIdx="0" presStyleCnt="2"/>
      <dgm:spPr/>
    </dgm:pt>
    <dgm:pt modelId="{43840EE1-33FA-AE41-B397-C63E251A9B1D}" type="pres">
      <dgm:prSet presAssocID="{49EEAE2A-2BC3-E143-993F-A12ED3417755}" presName="text2" presStyleLbl="fgAcc2" presStyleIdx="0" presStyleCnt="2">
        <dgm:presLayoutVars>
          <dgm:chPref val="3"/>
        </dgm:presLayoutVars>
      </dgm:prSet>
      <dgm:spPr/>
    </dgm:pt>
    <dgm:pt modelId="{85631479-A19F-7945-A96D-6DB5AE10DD09}" type="pres">
      <dgm:prSet presAssocID="{49EEAE2A-2BC3-E143-993F-A12ED3417755}" presName="hierChild3" presStyleCnt="0"/>
      <dgm:spPr/>
    </dgm:pt>
    <dgm:pt modelId="{E3C9D767-C645-294F-915D-22D6B38A7DD0}" type="pres">
      <dgm:prSet presAssocID="{B898FE93-2BB3-EB4F-AABA-C0908C8ACCE2}" presName="Name10" presStyleLbl="parChTrans1D2" presStyleIdx="1" presStyleCnt="2"/>
      <dgm:spPr/>
    </dgm:pt>
    <dgm:pt modelId="{AEB123D1-D474-C440-BC50-440A9093FF81}" type="pres">
      <dgm:prSet presAssocID="{03E85F52-F48E-AD41-8315-892EB9290325}" presName="hierRoot2" presStyleCnt="0"/>
      <dgm:spPr/>
    </dgm:pt>
    <dgm:pt modelId="{8A897672-8FF8-CD48-8570-6358C0D55912}" type="pres">
      <dgm:prSet presAssocID="{03E85F52-F48E-AD41-8315-892EB9290325}" presName="composite2" presStyleCnt="0"/>
      <dgm:spPr/>
    </dgm:pt>
    <dgm:pt modelId="{52C24DC0-BB53-9045-8613-4379C3508310}" type="pres">
      <dgm:prSet presAssocID="{03E85F52-F48E-AD41-8315-892EB9290325}" presName="background2" presStyleLbl="node2" presStyleIdx="1" presStyleCnt="2"/>
      <dgm:spPr/>
    </dgm:pt>
    <dgm:pt modelId="{417F1444-6323-494E-B128-889F2DFF069B}" type="pres">
      <dgm:prSet presAssocID="{03E85F52-F48E-AD41-8315-892EB9290325}" presName="text2" presStyleLbl="fgAcc2" presStyleIdx="1" presStyleCnt="2">
        <dgm:presLayoutVars>
          <dgm:chPref val="3"/>
        </dgm:presLayoutVars>
      </dgm:prSet>
      <dgm:spPr/>
    </dgm:pt>
    <dgm:pt modelId="{82F4E0B9-255A-DC4C-B522-EB72A773EE9D}" type="pres">
      <dgm:prSet presAssocID="{03E85F52-F48E-AD41-8315-892EB9290325}" presName="hierChild3" presStyleCnt="0"/>
      <dgm:spPr/>
    </dgm:pt>
  </dgm:ptLst>
  <dgm:cxnLst>
    <dgm:cxn modelId="{BAAE5763-C8D3-414A-9EB6-E592E3C7DB51}" srcId="{AE54ED50-1456-AB44-9726-DFDE6E5151C7}" destId="{51E660FC-1014-3E44-A145-564CF7682824}" srcOrd="0" destOrd="0" parTransId="{AD5431CD-9739-5143-9269-9611CDC5118A}" sibTransId="{9E7F0FC2-6A97-D640-B95D-DB1973DD127D}"/>
    <dgm:cxn modelId="{1A50A8A1-BE96-E14D-9CCF-4D935B157448}" type="presOf" srcId="{03E85F52-F48E-AD41-8315-892EB9290325}" destId="{417F1444-6323-494E-B128-889F2DFF069B}" srcOrd="0" destOrd="0" presId="urn:microsoft.com/office/officeart/2005/8/layout/hierarchy1"/>
    <dgm:cxn modelId="{58A81022-4E4B-494F-88EB-ADD30BB0372A}" srcId="{51E660FC-1014-3E44-A145-564CF7682824}" destId="{49EEAE2A-2BC3-E143-993F-A12ED3417755}" srcOrd="0" destOrd="0" parTransId="{307B3F30-316C-6C42-8267-687FB9C3AE31}" sibTransId="{FD737EBD-8E4D-5443-BF59-DC1E2B03DBCB}"/>
    <dgm:cxn modelId="{23F35D78-F8D1-3141-B5E5-EB90F4DCC922}" type="presOf" srcId="{49EEAE2A-2BC3-E143-993F-A12ED3417755}" destId="{43840EE1-33FA-AE41-B397-C63E251A9B1D}" srcOrd="0" destOrd="0" presId="urn:microsoft.com/office/officeart/2005/8/layout/hierarchy1"/>
    <dgm:cxn modelId="{D45EF593-DF0E-A747-9B0C-87A494FF45F7}" type="presOf" srcId="{AE54ED50-1456-AB44-9726-DFDE6E5151C7}" destId="{D4B7B38F-D95B-484C-B908-7439D61D02E5}" srcOrd="0" destOrd="0" presId="urn:microsoft.com/office/officeart/2005/8/layout/hierarchy1"/>
    <dgm:cxn modelId="{0FBF44F0-3927-DE41-8F0E-7A0BEE54BB8E}" type="presOf" srcId="{B898FE93-2BB3-EB4F-AABA-C0908C8ACCE2}" destId="{E3C9D767-C645-294F-915D-22D6B38A7DD0}" srcOrd="0" destOrd="0" presId="urn:microsoft.com/office/officeart/2005/8/layout/hierarchy1"/>
    <dgm:cxn modelId="{C583C7D1-4853-4743-AA2E-95E3DA3ACCD2}" type="presOf" srcId="{51E660FC-1014-3E44-A145-564CF7682824}" destId="{F0D098A1-A625-5B48-965F-982D3C5CDA02}" srcOrd="0" destOrd="0" presId="urn:microsoft.com/office/officeart/2005/8/layout/hierarchy1"/>
    <dgm:cxn modelId="{20D5A1C7-64E2-6B49-80CC-AFEEB1E9BC5E}" type="presOf" srcId="{307B3F30-316C-6C42-8267-687FB9C3AE31}" destId="{7DFA12DB-D4ED-0B4B-A697-DC4FD07C8CDD}" srcOrd="0" destOrd="0" presId="urn:microsoft.com/office/officeart/2005/8/layout/hierarchy1"/>
    <dgm:cxn modelId="{A66A4DC9-0D30-424A-AC9C-0BFD7B2583EE}" srcId="{51E660FC-1014-3E44-A145-564CF7682824}" destId="{03E85F52-F48E-AD41-8315-892EB9290325}" srcOrd="1" destOrd="0" parTransId="{B898FE93-2BB3-EB4F-AABA-C0908C8ACCE2}" sibTransId="{4D1A98C0-FBB2-D441-A7B6-C734B954E8F3}"/>
    <dgm:cxn modelId="{EBD0A043-FAC8-D543-B4F4-1F113ACE1327}" type="presParOf" srcId="{D4B7B38F-D95B-484C-B908-7439D61D02E5}" destId="{C1BE63A9-9326-344B-B11E-BB8E629FACF9}" srcOrd="0" destOrd="0" presId="urn:microsoft.com/office/officeart/2005/8/layout/hierarchy1"/>
    <dgm:cxn modelId="{C5924F2E-ABB9-4D4B-BA1B-AD68717F7055}" type="presParOf" srcId="{C1BE63A9-9326-344B-B11E-BB8E629FACF9}" destId="{0DC4A5F2-1E59-2448-A41F-EDE141FD8369}" srcOrd="0" destOrd="0" presId="urn:microsoft.com/office/officeart/2005/8/layout/hierarchy1"/>
    <dgm:cxn modelId="{D76BC1EE-6E64-E949-AAE3-619DD620B2EF}" type="presParOf" srcId="{0DC4A5F2-1E59-2448-A41F-EDE141FD8369}" destId="{76579678-EF02-CE49-A53B-DD13E0326C58}" srcOrd="0" destOrd="0" presId="urn:microsoft.com/office/officeart/2005/8/layout/hierarchy1"/>
    <dgm:cxn modelId="{D5F7F456-A430-C041-A9BF-5FB2BF23A938}" type="presParOf" srcId="{0DC4A5F2-1E59-2448-A41F-EDE141FD8369}" destId="{F0D098A1-A625-5B48-965F-982D3C5CDA02}" srcOrd="1" destOrd="0" presId="urn:microsoft.com/office/officeart/2005/8/layout/hierarchy1"/>
    <dgm:cxn modelId="{0E04E7EE-18D4-0B4C-B5C2-8E12D7468725}" type="presParOf" srcId="{C1BE63A9-9326-344B-B11E-BB8E629FACF9}" destId="{69A6CA6D-A364-F246-A516-BCF4D34D0E79}" srcOrd="1" destOrd="0" presId="urn:microsoft.com/office/officeart/2005/8/layout/hierarchy1"/>
    <dgm:cxn modelId="{B6A84ED2-E1C8-B349-BB7C-9D578E47883F}" type="presParOf" srcId="{69A6CA6D-A364-F246-A516-BCF4D34D0E79}" destId="{7DFA12DB-D4ED-0B4B-A697-DC4FD07C8CDD}" srcOrd="0" destOrd="0" presId="urn:microsoft.com/office/officeart/2005/8/layout/hierarchy1"/>
    <dgm:cxn modelId="{A0FEAC5F-FC72-B44A-B08B-D9ACA49D505D}" type="presParOf" srcId="{69A6CA6D-A364-F246-A516-BCF4D34D0E79}" destId="{65943715-6113-3645-AD48-367B1BB4576B}" srcOrd="1" destOrd="0" presId="urn:microsoft.com/office/officeart/2005/8/layout/hierarchy1"/>
    <dgm:cxn modelId="{B87EB78F-7B02-0B44-B6E6-335D44D393F5}" type="presParOf" srcId="{65943715-6113-3645-AD48-367B1BB4576B}" destId="{CB213DC4-93DB-A341-8CD3-A17775103553}" srcOrd="0" destOrd="0" presId="urn:microsoft.com/office/officeart/2005/8/layout/hierarchy1"/>
    <dgm:cxn modelId="{C846E746-0876-CF46-9371-0F60BE05719A}" type="presParOf" srcId="{CB213DC4-93DB-A341-8CD3-A17775103553}" destId="{80D61E7E-BACD-5A4E-A8FB-611590BB26E6}" srcOrd="0" destOrd="0" presId="urn:microsoft.com/office/officeart/2005/8/layout/hierarchy1"/>
    <dgm:cxn modelId="{150F1FF4-CB4D-F54D-907A-F6E76C17B8E4}" type="presParOf" srcId="{CB213DC4-93DB-A341-8CD3-A17775103553}" destId="{43840EE1-33FA-AE41-B397-C63E251A9B1D}" srcOrd="1" destOrd="0" presId="urn:microsoft.com/office/officeart/2005/8/layout/hierarchy1"/>
    <dgm:cxn modelId="{98833F38-99E2-6D47-9E43-06AB56E6EB77}" type="presParOf" srcId="{65943715-6113-3645-AD48-367B1BB4576B}" destId="{85631479-A19F-7945-A96D-6DB5AE10DD09}" srcOrd="1" destOrd="0" presId="urn:microsoft.com/office/officeart/2005/8/layout/hierarchy1"/>
    <dgm:cxn modelId="{63C174CB-8943-0F4F-9FB7-B571CB64C7C9}" type="presParOf" srcId="{69A6CA6D-A364-F246-A516-BCF4D34D0E79}" destId="{E3C9D767-C645-294F-915D-22D6B38A7DD0}" srcOrd="2" destOrd="0" presId="urn:microsoft.com/office/officeart/2005/8/layout/hierarchy1"/>
    <dgm:cxn modelId="{3F017C14-50DF-8A4D-8335-CED58312660F}" type="presParOf" srcId="{69A6CA6D-A364-F246-A516-BCF4D34D0E79}" destId="{AEB123D1-D474-C440-BC50-440A9093FF81}" srcOrd="3" destOrd="0" presId="urn:microsoft.com/office/officeart/2005/8/layout/hierarchy1"/>
    <dgm:cxn modelId="{E235231A-2159-6A4A-AF3B-5A6044233DFE}" type="presParOf" srcId="{AEB123D1-D474-C440-BC50-440A9093FF81}" destId="{8A897672-8FF8-CD48-8570-6358C0D55912}" srcOrd="0" destOrd="0" presId="urn:microsoft.com/office/officeart/2005/8/layout/hierarchy1"/>
    <dgm:cxn modelId="{5D0674D9-3779-7942-9F4A-59D02D39936F}" type="presParOf" srcId="{8A897672-8FF8-CD48-8570-6358C0D55912}" destId="{52C24DC0-BB53-9045-8613-4379C3508310}" srcOrd="0" destOrd="0" presId="urn:microsoft.com/office/officeart/2005/8/layout/hierarchy1"/>
    <dgm:cxn modelId="{CAB3EB49-7867-6C44-8C31-CA5DF4EE40E8}" type="presParOf" srcId="{8A897672-8FF8-CD48-8570-6358C0D55912}" destId="{417F1444-6323-494E-B128-889F2DFF069B}" srcOrd="1" destOrd="0" presId="urn:microsoft.com/office/officeart/2005/8/layout/hierarchy1"/>
    <dgm:cxn modelId="{7C9D78AA-9F43-5341-80A4-8E258E75D04D}" type="presParOf" srcId="{AEB123D1-D474-C440-BC50-440A9093FF81}" destId="{82F4E0B9-255A-DC4C-B522-EB72A773EE9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C9D767-C645-294F-915D-22D6B38A7DD0}">
      <dsp:nvSpPr>
        <dsp:cNvPr id="0" name=""/>
        <dsp:cNvSpPr/>
      </dsp:nvSpPr>
      <dsp:spPr>
        <a:xfrm>
          <a:off x="5112748" y="1658197"/>
          <a:ext cx="1595567" cy="7593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7471"/>
              </a:lnTo>
              <a:lnTo>
                <a:pt x="1595567" y="517471"/>
              </a:lnTo>
              <a:lnTo>
                <a:pt x="1595567" y="759345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FA12DB-D4ED-0B4B-A697-DC4FD07C8CDD}">
      <dsp:nvSpPr>
        <dsp:cNvPr id="0" name=""/>
        <dsp:cNvSpPr/>
      </dsp:nvSpPr>
      <dsp:spPr>
        <a:xfrm>
          <a:off x="3517180" y="1658197"/>
          <a:ext cx="1595567" cy="759345"/>
        </a:xfrm>
        <a:custGeom>
          <a:avLst/>
          <a:gdLst/>
          <a:ahLst/>
          <a:cxnLst/>
          <a:rect l="0" t="0" r="0" b="0"/>
          <a:pathLst>
            <a:path>
              <a:moveTo>
                <a:pt x="1595567" y="0"/>
              </a:moveTo>
              <a:lnTo>
                <a:pt x="1595567" y="517471"/>
              </a:lnTo>
              <a:lnTo>
                <a:pt x="0" y="517471"/>
              </a:lnTo>
              <a:lnTo>
                <a:pt x="0" y="759345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579678-EF02-CE49-A53B-DD13E0326C58}">
      <dsp:nvSpPr>
        <dsp:cNvPr id="0" name=""/>
        <dsp:cNvSpPr/>
      </dsp:nvSpPr>
      <dsp:spPr>
        <a:xfrm>
          <a:off x="3807283" y="257"/>
          <a:ext cx="2610929" cy="16579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0D098A1-A625-5B48-965F-982D3C5CDA02}">
      <dsp:nvSpPr>
        <dsp:cNvPr id="0" name=""/>
        <dsp:cNvSpPr/>
      </dsp:nvSpPr>
      <dsp:spPr>
        <a:xfrm>
          <a:off x="4097387" y="275855"/>
          <a:ext cx="2610929" cy="16579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300" kern="1200" dirty="0" smtClean="0"/>
            <a:t>Emlak vergisi</a:t>
          </a:r>
          <a:endParaRPr lang="tr-TR" sz="4300" kern="1200" dirty="0"/>
        </a:p>
      </dsp:txBody>
      <dsp:txXfrm>
        <a:off x="4145946" y="324414"/>
        <a:ext cx="2513811" cy="1560821"/>
      </dsp:txXfrm>
    </dsp:sp>
    <dsp:sp modelId="{80D61E7E-BACD-5A4E-A8FB-611590BB26E6}">
      <dsp:nvSpPr>
        <dsp:cNvPr id="0" name=""/>
        <dsp:cNvSpPr/>
      </dsp:nvSpPr>
      <dsp:spPr>
        <a:xfrm>
          <a:off x="2211716" y="2417542"/>
          <a:ext cx="2610929" cy="16579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3840EE1-33FA-AE41-B397-C63E251A9B1D}">
      <dsp:nvSpPr>
        <dsp:cNvPr id="0" name=""/>
        <dsp:cNvSpPr/>
      </dsp:nvSpPr>
      <dsp:spPr>
        <a:xfrm>
          <a:off x="2501819" y="2693140"/>
          <a:ext cx="2610929" cy="16579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300" kern="1200" dirty="0" smtClean="0"/>
            <a:t>Bina vergisi</a:t>
          </a:r>
          <a:endParaRPr lang="tr-TR" sz="4300" kern="1200" dirty="0"/>
        </a:p>
      </dsp:txBody>
      <dsp:txXfrm>
        <a:off x="2550378" y="2741699"/>
        <a:ext cx="2513811" cy="1560821"/>
      </dsp:txXfrm>
    </dsp:sp>
    <dsp:sp modelId="{52C24DC0-BB53-9045-8613-4379C3508310}">
      <dsp:nvSpPr>
        <dsp:cNvPr id="0" name=""/>
        <dsp:cNvSpPr/>
      </dsp:nvSpPr>
      <dsp:spPr>
        <a:xfrm>
          <a:off x="5402851" y="2417542"/>
          <a:ext cx="2610929" cy="16579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17F1444-6323-494E-B128-889F2DFF069B}">
      <dsp:nvSpPr>
        <dsp:cNvPr id="0" name=""/>
        <dsp:cNvSpPr/>
      </dsp:nvSpPr>
      <dsp:spPr>
        <a:xfrm>
          <a:off x="5692954" y="2693140"/>
          <a:ext cx="2610929" cy="16579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300" kern="1200" dirty="0" smtClean="0"/>
            <a:t>Arazi vergisi</a:t>
          </a:r>
          <a:endParaRPr lang="tr-TR" sz="4300" kern="1200" dirty="0"/>
        </a:p>
      </dsp:txBody>
      <dsp:txXfrm>
        <a:off x="5741513" y="2741699"/>
        <a:ext cx="2513811" cy="15608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DCCD-CBF3-B041-A9F2-DE170F014A35}" type="datetimeFigureOut">
              <a:rPr lang="tr-TR" smtClean="0"/>
              <a:t>17.02.2018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08CBA-201C-A549-A67F-7914FDE5DD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9295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DCCD-CBF3-B041-A9F2-DE170F014A35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08CBA-201C-A549-A67F-7914FDE5DD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3384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DCCD-CBF3-B041-A9F2-DE170F014A35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08CBA-201C-A549-A67F-7914FDE5DD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3682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DCCD-CBF3-B041-A9F2-DE170F014A35}" type="datetimeFigureOut">
              <a:rPr lang="tr-TR" smtClean="0"/>
              <a:t>17.02.2018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08CBA-201C-A549-A67F-7914FDE5DD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9342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DCCD-CBF3-B041-A9F2-DE170F014A35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08CBA-201C-A549-A67F-7914FDE5DD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0681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DCCD-CBF3-B041-A9F2-DE170F014A35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08CBA-201C-A549-A67F-7914FDE5DD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0294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DCCD-CBF3-B041-A9F2-DE170F014A35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08CBA-201C-A549-A67F-7914FDE5DD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820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DCCD-CBF3-B041-A9F2-DE170F014A35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08CBA-201C-A549-A67F-7914FDE5DD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283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DCCD-CBF3-B041-A9F2-DE170F014A35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08CBA-201C-A549-A67F-7914FDE5DD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8503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DCCD-CBF3-B041-A9F2-DE170F014A35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08CBA-201C-A549-A67F-7914FDE5DD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6513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DCCD-CBF3-B041-A9F2-DE170F014A35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08CBA-201C-A549-A67F-7914FDE5DD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5211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C8DCCD-CBF3-B041-A9F2-DE170F014A35}" type="datetimeFigureOut">
              <a:rPr lang="tr-TR" smtClean="0"/>
              <a:t>17.02.2018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08CBA-201C-A549-A67F-7914FDE5DD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7552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5400" dirty="0" smtClean="0"/>
              <a:t>EMLAK VERGİSİ</a:t>
            </a:r>
            <a:endParaRPr lang="tr-TR" sz="5400" dirty="0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sz="3200" dirty="0" smtClean="0"/>
              <a:t>YRD. DOÇ. DR. EDA ÖZDİLER KÜÇÜK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380827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Emlak vergisini tarh ve tahsile yetkili merciler belediyelerdir. </a:t>
            </a:r>
          </a:p>
          <a:p>
            <a:pPr algn="just"/>
            <a:r>
              <a:rPr lang="tr-TR" dirty="0" smtClean="0"/>
              <a:t>Emlak vergisi bir yerel yönetim vergisidir.</a:t>
            </a:r>
          </a:p>
          <a:p>
            <a:pPr algn="just"/>
            <a:r>
              <a:rPr lang="tr-TR" dirty="0" smtClean="0"/>
              <a:t>Emlak vergisi özel bir servet vergisidir. 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1665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832223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771105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Bina vergisinin konusunu Türkiye’deki binalar oluşturur.</a:t>
            </a:r>
          </a:p>
          <a:p>
            <a:r>
              <a:rPr lang="tr-TR" dirty="0" smtClean="0"/>
              <a:t>Bina teriminden anlaşılması gereken, kara ve su üzerindeki sabit inşaattır.</a:t>
            </a:r>
          </a:p>
          <a:p>
            <a:r>
              <a:rPr lang="tr-TR" dirty="0" smtClean="0"/>
              <a:t>Binanın tamamlayıcısı olan arazi, avlu ve bahçe binanın ayrılmaz parçası olarak emlak vergisine tâbidir.</a:t>
            </a:r>
          </a:p>
        </p:txBody>
      </p:sp>
    </p:spTree>
    <p:extLst>
      <p:ext uri="{BB962C8B-B14F-4D97-AF65-F5344CB8AC3E}">
        <p14:creationId xmlns:p14="http://schemas.microsoft.com/office/powerpoint/2010/main" val="703672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200" dirty="0" smtClean="0"/>
              <a:t>Arazi vergisinin konusu Türkiye’deki arazi ve arsalardır. </a:t>
            </a:r>
          </a:p>
          <a:p>
            <a:r>
              <a:rPr lang="tr-TR" sz="3200" dirty="0" smtClean="0"/>
              <a:t>Belediye ve mücavir alan dışındaki arazi emlak vergisi konusu dışında kalır.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509469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Malik olma, intifa hakkı tesisi, malik gibi tasarruf etme, emlak vergisinde vergiyi doğuran olayı oluşturur. </a:t>
            </a:r>
          </a:p>
          <a:p>
            <a:r>
              <a:rPr lang="tr-TR" dirty="0" smtClean="0"/>
              <a:t>Bina, arazi ve arsaların malikleri, varsa intifa hakkı sahipleri, her ikisi de bulunmadığı takdirde malik gibi tasarruf eden kişiler emlak vergisinin yükümlüsüdürler.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163699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Paylı mülkiyette müşterek malikler payları oranında vergi yükümlüsü sayılırlar.</a:t>
            </a:r>
          </a:p>
          <a:p>
            <a:r>
              <a:rPr lang="tr-TR" dirty="0" smtClean="0"/>
              <a:t>Elbirliği mülkiyette malikler verginin tümünden </a:t>
            </a:r>
            <a:r>
              <a:rPr lang="tr-TR" dirty="0" err="1" smtClean="0"/>
              <a:t>müteselsilen</a:t>
            </a:r>
            <a:r>
              <a:rPr lang="tr-TR" dirty="0" smtClean="0"/>
              <a:t> sorumludurlar.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262535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Emlak vergisinde matrah gayrimenkulün vergi değeridir. </a:t>
            </a:r>
          </a:p>
          <a:p>
            <a:r>
              <a:rPr lang="tr-TR" dirty="0" smtClean="0"/>
              <a:t>Emlak vergisinde bina, arazi ve arsalar için ayrı oranlar belirlenmiştir. </a:t>
            </a:r>
          </a:p>
          <a:p>
            <a:r>
              <a:rPr lang="tr-TR" dirty="0" smtClean="0"/>
              <a:t>Bina vergisinin oranı binde bir, binalarda binde ikidir. </a:t>
            </a:r>
          </a:p>
          <a:p>
            <a:r>
              <a:rPr lang="tr-TR" dirty="0" smtClean="0"/>
              <a:t>Bu oranlar büyükşehir belediye sınırları ve mücavir alanlar içinde % 100 artırımlı uygulanır. </a:t>
            </a:r>
          </a:p>
          <a:p>
            <a:r>
              <a:rPr lang="tr-TR" smtClean="0"/>
              <a:t>Arazi vergisinin oranı binde birdir.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80320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207</Words>
  <Application>Microsoft Macintosh PowerPoint</Application>
  <PresentationFormat>Geniş Ekran</PresentationFormat>
  <Paragraphs>23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EMLAK VERGİSİ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15.0039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EMLAK VERGİSİ</dc:title>
  <dc:creator>Esref Kucuk</dc:creator>
  <cp:lastModifiedBy>Esref Kucuk</cp:lastModifiedBy>
  <cp:revision>1</cp:revision>
  <dcterms:created xsi:type="dcterms:W3CDTF">2018-02-17T20:41:34Z</dcterms:created>
  <dcterms:modified xsi:type="dcterms:W3CDTF">2018-02-17T21:54:57Z</dcterms:modified>
</cp:coreProperties>
</file>