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926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755586" y="1196759"/>
            <a:ext cx="7754533" cy="5180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926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36594" y="51739"/>
            <a:ext cx="1670811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3019" y="1480159"/>
            <a:ext cx="8597960" cy="2585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12.jpg"/><Relationship Id="rId4" Type="http://schemas.openxmlformats.org/officeDocument/2006/relationships/image" Target="../media/image11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13.jpg"/><Relationship Id="rId4" Type="http://schemas.openxmlformats.org/officeDocument/2006/relationships/image" Target="../media/image11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14.png"/><Relationship Id="rId4" Type="http://schemas.openxmlformats.org/officeDocument/2006/relationships/image" Target="../media/image11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15.jpg"/><Relationship Id="rId4" Type="http://schemas.openxmlformats.org/officeDocument/2006/relationships/image" Target="../media/image11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6.jpg"/><Relationship Id="rId4" Type="http://schemas.openxmlformats.org/officeDocument/2006/relationships/image" Target="../media/image11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1.jpg"/><Relationship Id="rId4" Type="http://schemas.openxmlformats.org/officeDocument/2006/relationships/image" Target="../media/image17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1.jpg"/><Relationship Id="rId4" Type="http://schemas.openxmlformats.org/officeDocument/2006/relationships/image" Target="../media/image18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1.jpg"/><Relationship Id="rId4" Type="http://schemas.openxmlformats.org/officeDocument/2006/relationships/image" Target="../media/image19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1.jpg"/><Relationship Id="rId4" Type="http://schemas.openxmlformats.org/officeDocument/2006/relationships/image" Target="../media/image20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1.jpg"/><Relationship Id="rId4" Type="http://schemas.openxmlformats.org/officeDocument/2006/relationships/image" Target="../media/image21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1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g"/><Relationship Id="rId3" Type="http://schemas.openxmlformats.org/officeDocument/2006/relationships/image" Target="../media/image6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23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24.jpg"/><Relationship Id="rId4" Type="http://schemas.openxmlformats.org/officeDocument/2006/relationships/image" Target="../media/image25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25.jpg"/><Relationship Id="rId4" Type="http://schemas.openxmlformats.org/officeDocument/2006/relationships/image" Target="../media/image26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6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Relationship Id="rId3" Type="http://schemas.openxmlformats.org/officeDocument/2006/relationships/image" Target="../media/image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31552" y="6046302"/>
            <a:ext cx="202692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155">
                <a:latin typeface="Arial"/>
                <a:cs typeface="Arial"/>
              </a:rPr>
              <a:t>Dr. </a:t>
            </a:r>
            <a:r>
              <a:rPr dirty="0" sz="2000" spc="-90">
                <a:latin typeface="Arial"/>
                <a:cs typeface="Arial"/>
              </a:rPr>
              <a:t>Mustafa </a:t>
            </a:r>
            <a:r>
              <a:rPr dirty="0" sz="2000" spc="-190">
                <a:latin typeface="Arial"/>
                <a:cs typeface="Arial"/>
              </a:rPr>
              <a:t>YILMAZ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44830" y="556259"/>
            <a:ext cx="7670800" cy="5426075"/>
            <a:chOff x="544830" y="556259"/>
            <a:chExt cx="7670800" cy="5426075"/>
          </a:xfrm>
        </p:grpSpPr>
        <p:sp>
          <p:nvSpPr>
            <p:cNvPr id="4" name="object 4"/>
            <p:cNvSpPr/>
            <p:nvPr/>
          </p:nvSpPr>
          <p:spPr>
            <a:xfrm>
              <a:off x="4857750" y="2714616"/>
              <a:ext cx="3357587" cy="32671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27456" y="1000112"/>
              <a:ext cx="4987544" cy="19288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44830" y="556259"/>
              <a:ext cx="3112770" cy="50063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21649" y="623087"/>
            <a:ext cx="272986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90"/>
              <a:t>İNŞAAT</a:t>
            </a:r>
            <a:r>
              <a:rPr dirty="0" sz="2400" spc="-204"/>
              <a:t> </a:t>
            </a:r>
            <a:r>
              <a:rPr dirty="0" sz="2400" spc="-330"/>
              <a:t>SEKTÖRÜNDE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85750" y="1428737"/>
            <a:ext cx="8858250" cy="4500880"/>
            <a:chOff x="285750" y="1428737"/>
            <a:chExt cx="8858250" cy="4500880"/>
          </a:xfrm>
        </p:grpSpPr>
        <p:sp>
          <p:nvSpPr>
            <p:cNvPr id="4" name="object 4"/>
            <p:cNvSpPr/>
            <p:nvPr/>
          </p:nvSpPr>
          <p:spPr>
            <a:xfrm>
              <a:off x="7929588" y="5214950"/>
              <a:ext cx="1214412" cy="7143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85750" y="1428737"/>
              <a:ext cx="8572500" cy="430847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171450" y="785799"/>
            <a:ext cx="8801100" cy="549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28600" y="1428736"/>
            <a:ext cx="8915400" cy="4500880"/>
            <a:chOff x="228600" y="1428736"/>
            <a:chExt cx="8915400" cy="4500880"/>
          </a:xfrm>
        </p:grpSpPr>
        <p:sp>
          <p:nvSpPr>
            <p:cNvPr id="4" name="object 4"/>
            <p:cNvSpPr/>
            <p:nvPr/>
          </p:nvSpPr>
          <p:spPr>
            <a:xfrm>
              <a:off x="7929588" y="5214950"/>
              <a:ext cx="1214412" cy="7143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28600" y="1428736"/>
              <a:ext cx="8686800" cy="41719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171450" y="785799"/>
            <a:ext cx="8801100" cy="549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93675" y="1428737"/>
            <a:ext cx="8950325" cy="4778375"/>
            <a:chOff x="193675" y="1428737"/>
            <a:chExt cx="8950325" cy="4778375"/>
          </a:xfrm>
        </p:grpSpPr>
        <p:sp>
          <p:nvSpPr>
            <p:cNvPr id="4" name="object 4"/>
            <p:cNvSpPr/>
            <p:nvPr/>
          </p:nvSpPr>
          <p:spPr>
            <a:xfrm>
              <a:off x="7929588" y="5214950"/>
              <a:ext cx="1214412" cy="7143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93675" y="1428737"/>
              <a:ext cx="8755062" cy="477837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171450" y="785799"/>
            <a:ext cx="8801100" cy="549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46062" y="1428737"/>
            <a:ext cx="8898255" cy="4549775"/>
            <a:chOff x="246062" y="1428737"/>
            <a:chExt cx="8898255" cy="4549775"/>
          </a:xfrm>
        </p:grpSpPr>
        <p:sp>
          <p:nvSpPr>
            <p:cNvPr id="4" name="object 4"/>
            <p:cNvSpPr/>
            <p:nvPr/>
          </p:nvSpPr>
          <p:spPr>
            <a:xfrm>
              <a:off x="7929588" y="5214950"/>
              <a:ext cx="1214412" cy="7143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46062" y="1428737"/>
              <a:ext cx="8651875" cy="454977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171450" y="785799"/>
            <a:ext cx="8801100" cy="549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46062" y="1414481"/>
            <a:ext cx="8898255" cy="4800600"/>
            <a:chOff x="246062" y="1414481"/>
            <a:chExt cx="8898255" cy="4800600"/>
          </a:xfrm>
        </p:grpSpPr>
        <p:sp>
          <p:nvSpPr>
            <p:cNvPr id="4" name="object 4"/>
            <p:cNvSpPr/>
            <p:nvPr/>
          </p:nvSpPr>
          <p:spPr>
            <a:xfrm>
              <a:off x="7929588" y="5214950"/>
              <a:ext cx="1214412" cy="7143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46062" y="1414481"/>
              <a:ext cx="8651875" cy="480059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171450" y="785799"/>
            <a:ext cx="8801100" cy="549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57162" y="3214687"/>
            <a:ext cx="8787130" cy="2715260"/>
            <a:chOff x="357162" y="3214687"/>
            <a:chExt cx="8787130" cy="2715260"/>
          </a:xfrm>
        </p:grpSpPr>
        <p:sp>
          <p:nvSpPr>
            <p:cNvPr id="4" name="object 4"/>
            <p:cNvSpPr/>
            <p:nvPr/>
          </p:nvSpPr>
          <p:spPr>
            <a:xfrm>
              <a:off x="7929588" y="5214950"/>
              <a:ext cx="1214412" cy="7143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57162" y="3214687"/>
              <a:ext cx="8478812" cy="2071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171450" y="785799"/>
            <a:ext cx="8801100" cy="549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85724" y="1500174"/>
            <a:ext cx="8573135" cy="1477645"/>
          </a:xfrm>
          <a:prstGeom prst="rect">
            <a:avLst/>
          </a:prstGeom>
          <a:solidFill>
            <a:srgbClr val="EFEFE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80"/>
              </a:lnSpc>
            </a:pPr>
            <a:r>
              <a:rPr dirty="0" sz="2400" spc="-165" b="1">
                <a:solidFill>
                  <a:srgbClr val="C00000"/>
                </a:solidFill>
                <a:latin typeface="Arial"/>
                <a:cs typeface="Arial"/>
              </a:rPr>
              <a:t>Proje </a:t>
            </a:r>
            <a:r>
              <a:rPr dirty="0" sz="2400" spc="-215" b="1">
                <a:solidFill>
                  <a:srgbClr val="C00000"/>
                </a:solidFill>
                <a:latin typeface="Arial"/>
                <a:cs typeface="Arial"/>
              </a:rPr>
              <a:t>Organizasyon </a:t>
            </a:r>
            <a:r>
              <a:rPr dirty="0" sz="2400" spc="-170" b="1">
                <a:solidFill>
                  <a:srgbClr val="C00000"/>
                </a:solidFill>
                <a:latin typeface="Arial"/>
                <a:cs typeface="Arial"/>
              </a:rPr>
              <a:t>Yapıları</a:t>
            </a:r>
            <a:r>
              <a:rPr dirty="0" sz="2400" spc="-2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185" b="1">
                <a:solidFill>
                  <a:srgbClr val="C00000"/>
                </a:solidFill>
                <a:latin typeface="Arial"/>
                <a:cs typeface="Arial"/>
              </a:rPr>
              <a:t>Karşılaştırması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R="561340">
              <a:lnSpc>
                <a:spcPct val="100000"/>
              </a:lnSpc>
            </a:pPr>
            <a:r>
              <a:rPr dirty="0" sz="2400" spc="-160">
                <a:solidFill>
                  <a:srgbClr val="424242"/>
                </a:solidFill>
                <a:latin typeface="Arial"/>
                <a:cs typeface="Arial"/>
              </a:rPr>
              <a:t>Organizasyon </a:t>
            </a:r>
            <a:r>
              <a:rPr dirty="0" sz="2400" spc="-95">
                <a:solidFill>
                  <a:srgbClr val="424242"/>
                </a:solidFill>
                <a:latin typeface="Arial"/>
                <a:cs typeface="Arial"/>
              </a:rPr>
              <a:t>yapıları, </a:t>
            </a:r>
            <a:r>
              <a:rPr dirty="0" sz="2400" spc="-55">
                <a:solidFill>
                  <a:srgbClr val="424242"/>
                </a:solidFill>
                <a:latin typeface="Arial"/>
                <a:cs typeface="Arial"/>
              </a:rPr>
              <a:t>proje </a:t>
            </a:r>
            <a:r>
              <a:rPr dirty="0" sz="2400" spc="-60">
                <a:solidFill>
                  <a:srgbClr val="424242"/>
                </a:solidFill>
                <a:latin typeface="Arial"/>
                <a:cs typeface="Arial"/>
              </a:rPr>
              <a:t>yönetimine </a:t>
            </a:r>
            <a:r>
              <a:rPr dirty="0" sz="2400" spc="-110">
                <a:solidFill>
                  <a:srgbClr val="424242"/>
                </a:solidFill>
                <a:latin typeface="Arial"/>
                <a:cs typeface="Arial"/>
              </a:rPr>
              <a:t>en </a:t>
            </a:r>
            <a:r>
              <a:rPr dirty="0" sz="2400" spc="-170">
                <a:solidFill>
                  <a:srgbClr val="424242"/>
                </a:solidFill>
                <a:latin typeface="Arial"/>
                <a:cs typeface="Arial"/>
              </a:rPr>
              <a:t>uzak </a:t>
            </a:r>
            <a:r>
              <a:rPr dirty="0" sz="2400" spc="-125">
                <a:solidFill>
                  <a:srgbClr val="424242"/>
                </a:solidFill>
                <a:latin typeface="Arial"/>
                <a:cs typeface="Arial"/>
              </a:rPr>
              <a:t>yapıdan </a:t>
            </a:r>
            <a:r>
              <a:rPr dirty="0" sz="2400" spc="-110">
                <a:solidFill>
                  <a:srgbClr val="424242"/>
                </a:solidFill>
                <a:latin typeface="Arial"/>
                <a:cs typeface="Arial"/>
              </a:rPr>
              <a:t>en </a:t>
            </a:r>
            <a:r>
              <a:rPr dirty="0" sz="2400" spc="-40">
                <a:solidFill>
                  <a:srgbClr val="424242"/>
                </a:solidFill>
                <a:latin typeface="Arial"/>
                <a:cs typeface="Arial"/>
              </a:rPr>
              <a:t>etkin  </a:t>
            </a:r>
            <a:r>
              <a:rPr dirty="0" sz="2400" spc="-145">
                <a:solidFill>
                  <a:srgbClr val="424242"/>
                </a:solidFill>
                <a:latin typeface="Arial"/>
                <a:cs typeface="Arial"/>
              </a:rPr>
              <a:t>yapıya </a:t>
            </a:r>
            <a:r>
              <a:rPr dirty="0" sz="2400" spc="-80">
                <a:solidFill>
                  <a:srgbClr val="424242"/>
                </a:solidFill>
                <a:latin typeface="Arial"/>
                <a:cs typeface="Arial"/>
              </a:rPr>
              <a:t>doğru</a:t>
            </a:r>
            <a:r>
              <a:rPr dirty="0" sz="2400" spc="-13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2400" spc="-114">
                <a:solidFill>
                  <a:srgbClr val="424242"/>
                </a:solidFill>
                <a:latin typeface="Arial"/>
                <a:cs typeface="Arial"/>
              </a:rPr>
              <a:t>sıralandığında;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3" name="object 3"/>
          <p:cNvSpPr/>
          <p:nvPr/>
        </p:nvSpPr>
        <p:spPr>
          <a:xfrm>
            <a:off x="7929588" y="5214950"/>
            <a:ext cx="1214412" cy="714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1450" y="785799"/>
            <a:ext cx="8801100" cy="549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85724" y="1500174"/>
            <a:ext cx="8573135" cy="2585720"/>
          </a:xfrm>
          <a:custGeom>
            <a:avLst/>
            <a:gdLst/>
            <a:ahLst/>
            <a:cxnLst/>
            <a:rect l="l" t="t" r="r" b="b"/>
            <a:pathLst>
              <a:path w="8573135" h="2585720">
                <a:moveTo>
                  <a:pt x="8572563" y="0"/>
                </a:moveTo>
                <a:lnTo>
                  <a:pt x="0" y="0"/>
                </a:lnTo>
                <a:lnTo>
                  <a:pt x="0" y="2585326"/>
                </a:lnTo>
                <a:lnTo>
                  <a:pt x="8572563" y="2585326"/>
                </a:lnTo>
                <a:lnTo>
                  <a:pt x="8572563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73019" y="1480159"/>
            <a:ext cx="53594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65" b="1">
                <a:solidFill>
                  <a:srgbClr val="C00000"/>
                </a:solidFill>
                <a:latin typeface="Arial"/>
                <a:cs typeface="Arial"/>
              </a:rPr>
              <a:t>Proje </a:t>
            </a:r>
            <a:r>
              <a:rPr dirty="0" sz="2400" spc="-215" b="1">
                <a:solidFill>
                  <a:srgbClr val="C00000"/>
                </a:solidFill>
                <a:latin typeface="Arial"/>
                <a:cs typeface="Arial"/>
              </a:rPr>
              <a:t>Organizasyon </a:t>
            </a:r>
            <a:r>
              <a:rPr dirty="0" sz="2400" spc="-170" b="1">
                <a:solidFill>
                  <a:srgbClr val="C00000"/>
                </a:solidFill>
                <a:latin typeface="Arial"/>
                <a:cs typeface="Arial"/>
              </a:rPr>
              <a:t>Yapıları</a:t>
            </a:r>
            <a:r>
              <a:rPr dirty="0" sz="2400" spc="-4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185" b="1">
                <a:solidFill>
                  <a:srgbClr val="C00000"/>
                </a:solidFill>
                <a:latin typeface="Arial"/>
                <a:cs typeface="Arial"/>
              </a:rPr>
              <a:t>Karşılaştırması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3019" y="2211679"/>
            <a:ext cx="68656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26260" algn="l"/>
                <a:tab pos="4231640" algn="l"/>
                <a:tab pos="5193665" algn="l"/>
                <a:tab pos="5937250" algn="l"/>
              </a:tabLst>
            </a:pPr>
            <a:r>
              <a:rPr dirty="0" sz="2400" spc="-204" b="1">
                <a:solidFill>
                  <a:srgbClr val="0070C0"/>
                </a:solidFill>
                <a:latin typeface="Arial"/>
                <a:cs typeface="Arial"/>
              </a:rPr>
              <a:t>Fonksiyonel	Organizasyonda;	</a:t>
            </a:r>
            <a:r>
              <a:rPr dirty="0" sz="2400" spc="-60">
                <a:latin typeface="Arial"/>
                <a:cs typeface="Arial"/>
              </a:rPr>
              <a:t>proje	için	</a:t>
            </a:r>
            <a:r>
              <a:rPr dirty="0" sz="2400" spc="-55">
                <a:latin typeface="Arial"/>
                <a:cs typeface="Arial"/>
              </a:rPr>
              <a:t>yetkiler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39350" y="2211679"/>
            <a:ext cx="14236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95">
                <a:latin typeface="Arial"/>
                <a:cs typeface="Arial"/>
              </a:rPr>
              <a:t>fonksiyonel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2409" y="2577439"/>
            <a:ext cx="8599170" cy="1488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635">
              <a:lnSpc>
                <a:spcPct val="100000"/>
              </a:lnSpc>
              <a:spcBef>
                <a:spcPts val="100"/>
              </a:spcBef>
            </a:pPr>
            <a:r>
              <a:rPr dirty="0" sz="2400" spc="-65">
                <a:latin typeface="Arial"/>
                <a:cs typeface="Arial"/>
              </a:rPr>
              <a:t>yöneticilerde</a:t>
            </a:r>
            <a:r>
              <a:rPr dirty="0" sz="2400" spc="535">
                <a:latin typeface="Arial"/>
                <a:cs typeface="Arial"/>
              </a:rPr>
              <a:t> </a:t>
            </a:r>
            <a:r>
              <a:rPr dirty="0" sz="2400" spc="-100">
                <a:latin typeface="Arial"/>
                <a:cs typeface="Arial"/>
              </a:rPr>
              <a:t>(yani </a:t>
            </a:r>
            <a:r>
              <a:rPr dirty="0" sz="2400" spc="-65">
                <a:latin typeface="Arial"/>
                <a:cs typeface="Arial"/>
              </a:rPr>
              <a:t>müdür  </a:t>
            </a:r>
            <a:r>
              <a:rPr dirty="0" sz="2400" spc="-140">
                <a:latin typeface="Arial"/>
                <a:cs typeface="Arial"/>
              </a:rPr>
              <a:t>ve </a:t>
            </a:r>
            <a:r>
              <a:rPr dirty="0" sz="2400" spc="-85">
                <a:latin typeface="Arial"/>
                <a:cs typeface="Arial"/>
              </a:rPr>
              <a:t>departman </a:t>
            </a:r>
            <a:r>
              <a:rPr dirty="0" sz="2400" spc="-60">
                <a:latin typeface="Arial"/>
                <a:cs typeface="Arial"/>
              </a:rPr>
              <a:t>müdürlerinde) olup  </a:t>
            </a:r>
            <a:r>
              <a:rPr dirty="0" sz="2400" spc="-114">
                <a:latin typeface="Arial"/>
                <a:cs typeface="Arial"/>
              </a:rPr>
              <a:t>çalışmaların </a:t>
            </a:r>
            <a:r>
              <a:rPr dirty="0" sz="2400" spc="-105">
                <a:latin typeface="Arial"/>
                <a:cs typeface="Arial"/>
              </a:rPr>
              <a:t>raporlaması </a:t>
            </a:r>
            <a:r>
              <a:rPr dirty="0" sz="2400" spc="-150">
                <a:latin typeface="Arial"/>
                <a:cs typeface="Arial"/>
              </a:rPr>
              <a:t>gene </a:t>
            </a:r>
            <a:r>
              <a:rPr dirty="0" sz="2400" spc="-75">
                <a:latin typeface="Arial"/>
                <a:cs typeface="Arial"/>
              </a:rPr>
              <a:t>bu </a:t>
            </a:r>
            <a:r>
              <a:rPr dirty="0" sz="2400" spc="-80">
                <a:latin typeface="Arial"/>
                <a:cs typeface="Arial"/>
              </a:rPr>
              <a:t>kişilere </a:t>
            </a:r>
            <a:r>
              <a:rPr dirty="0" sz="2400" spc="-105">
                <a:latin typeface="Arial"/>
                <a:cs typeface="Arial"/>
              </a:rPr>
              <a:t>yapılmaktadır. </a:t>
            </a:r>
            <a:r>
              <a:rPr dirty="0" sz="2400" spc="-125">
                <a:latin typeface="Arial"/>
                <a:cs typeface="Arial"/>
              </a:rPr>
              <a:t>Bürokrasi </a:t>
            </a:r>
            <a:r>
              <a:rPr dirty="0" sz="2400" spc="-130">
                <a:latin typeface="Arial"/>
                <a:cs typeface="Arial"/>
              </a:rPr>
              <a:t>çok  </a:t>
            </a:r>
            <a:r>
              <a:rPr dirty="0" sz="2400" spc="-120">
                <a:latin typeface="Arial"/>
                <a:cs typeface="Arial"/>
              </a:rPr>
              <a:t>fazladır. Proje </a:t>
            </a:r>
            <a:r>
              <a:rPr dirty="0" sz="2400" spc="-105">
                <a:latin typeface="Arial"/>
                <a:cs typeface="Arial"/>
              </a:rPr>
              <a:t>Yöneticisinin </a:t>
            </a:r>
            <a:r>
              <a:rPr dirty="0" sz="2400" spc="-25">
                <a:latin typeface="Arial"/>
                <a:cs typeface="Arial"/>
              </a:rPr>
              <a:t>bir </a:t>
            </a:r>
            <a:r>
              <a:rPr dirty="0" sz="2400" spc="-80">
                <a:latin typeface="Arial"/>
                <a:cs typeface="Arial"/>
              </a:rPr>
              <a:t>yetkisi </a:t>
            </a:r>
            <a:r>
              <a:rPr dirty="0" sz="2400" spc="-140">
                <a:latin typeface="Arial"/>
                <a:cs typeface="Arial"/>
              </a:rPr>
              <a:t>ve </a:t>
            </a:r>
            <a:r>
              <a:rPr dirty="0" sz="2400" spc="-75">
                <a:latin typeface="Arial"/>
                <a:cs typeface="Arial"/>
              </a:rPr>
              <a:t>yaptırım </a:t>
            </a:r>
            <a:r>
              <a:rPr dirty="0" sz="2400" spc="-140">
                <a:latin typeface="Arial"/>
                <a:cs typeface="Arial"/>
              </a:rPr>
              <a:t>gücü </a:t>
            </a:r>
            <a:r>
              <a:rPr dirty="0" sz="2400" spc="-80">
                <a:latin typeface="Arial"/>
                <a:cs typeface="Arial"/>
              </a:rPr>
              <a:t>yoktur. </a:t>
            </a:r>
            <a:r>
              <a:rPr dirty="0" sz="2400" spc="-185">
                <a:latin typeface="Arial"/>
                <a:cs typeface="Arial"/>
              </a:rPr>
              <a:t>Daha  </a:t>
            </a:r>
            <a:r>
              <a:rPr dirty="0" sz="2400" spc="-130">
                <a:latin typeface="Arial"/>
                <a:cs typeface="Arial"/>
              </a:rPr>
              <a:t>çok </a:t>
            </a:r>
            <a:r>
              <a:rPr dirty="0" sz="2400" spc="-114">
                <a:latin typeface="Arial"/>
                <a:cs typeface="Arial"/>
              </a:rPr>
              <a:t>Proje </a:t>
            </a:r>
            <a:r>
              <a:rPr dirty="0" sz="2400" spc="-90">
                <a:latin typeface="Arial"/>
                <a:cs typeface="Arial"/>
              </a:rPr>
              <a:t>Koordinatörü </a:t>
            </a:r>
            <a:r>
              <a:rPr dirty="0" sz="2400" spc="-100">
                <a:latin typeface="Arial"/>
                <a:cs typeface="Arial"/>
              </a:rPr>
              <a:t>olarak </a:t>
            </a:r>
            <a:r>
              <a:rPr dirty="0" sz="2400" spc="-114">
                <a:latin typeface="Arial"/>
                <a:cs typeface="Arial"/>
              </a:rPr>
              <a:t>görev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 spc="-145">
                <a:latin typeface="Arial"/>
                <a:cs typeface="Arial"/>
              </a:rPr>
              <a:t>yapar.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59319" y="4071937"/>
            <a:ext cx="5552884" cy="27860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3" name="object 3"/>
          <p:cNvSpPr/>
          <p:nvPr/>
        </p:nvSpPr>
        <p:spPr>
          <a:xfrm>
            <a:off x="7929588" y="5214950"/>
            <a:ext cx="1214412" cy="714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1450" y="785799"/>
            <a:ext cx="8801100" cy="549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85724" y="1500174"/>
            <a:ext cx="8573135" cy="2216150"/>
          </a:xfrm>
          <a:custGeom>
            <a:avLst/>
            <a:gdLst/>
            <a:ahLst/>
            <a:cxnLst/>
            <a:rect l="l" t="t" r="r" b="b"/>
            <a:pathLst>
              <a:path w="8573135" h="2216150">
                <a:moveTo>
                  <a:pt x="8572563" y="0"/>
                </a:moveTo>
                <a:lnTo>
                  <a:pt x="0" y="0"/>
                </a:lnTo>
                <a:lnTo>
                  <a:pt x="0" y="2215984"/>
                </a:lnTo>
                <a:lnTo>
                  <a:pt x="8572563" y="2215984"/>
                </a:lnTo>
                <a:lnTo>
                  <a:pt x="8572563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73019" y="1478381"/>
            <a:ext cx="858964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65" b="1">
                <a:solidFill>
                  <a:srgbClr val="C00000"/>
                </a:solidFill>
                <a:latin typeface="Arial"/>
                <a:cs typeface="Arial"/>
              </a:rPr>
              <a:t>Proje </a:t>
            </a:r>
            <a:r>
              <a:rPr dirty="0" sz="2400" spc="-215" b="1">
                <a:solidFill>
                  <a:srgbClr val="C00000"/>
                </a:solidFill>
                <a:latin typeface="Arial"/>
                <a:cs typeface="Arial"/>
              </a:rPr>
              <a:t>Organizasyon </a:t>
            </a:r>
            <a:r>
              <a:rPr dirty="0" sz="2400" spc="-170" b="1">
                <a:solidFill>
                  <a:srgbClr val="C00000"/>
                </a:solidFill>
                <a:latin typeface="Arial"/>
                <a:cs typeface="Arial"/>
              </a:rPr>
              <a:t>Yapıları</a:t>
            </a:r>
            <a:r>
              <a:rPr dirty="0" sz="2400" spc="-2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185" b="1">
                <a:solidFill>
                  <a:srgbClr val="C00000"/>
                </a:solidFill>
                <a:latin typeface="Arial"/>
                <a:cs typeface="Arial"/>
              </a:rPr>
              <a:t>Karşılaştırması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761365" algn="l"/>
                <a:tab pos="1718310" algn="l"/>
                <a:tab pos="4273550" algn="l"/>
                <a:tab pos="5370830" algn="l"/>
                <a:tab pos="6432550" algn="l"/>
                <a:tab pos="7179309" algn="l"/>
              </a:tabLst>
            </a:pPr>
            <a:r>
              <a:rPr dirty="0" sz="2400" spc="-170" b="1">
                <a:solidFill>
                  <a:srgbClr val="0070C0"/>
                </a:solidFill>
                <a:latin typeface="Arial"/>
                <a:cs typeface="Arial"/>
              </a:rPr>
              <a:t>Zayıf	</a:t>
            </a:r>
            <a:r>
              <a:rPr dirty="0" sz="2400" spc="-110" b="1">
                <a:solidFill>
                  <a:srgbClr val="0070C0"/>
                </a:solidFill>
                <a:latin typeface="Arial"/>
                <a:cs typeface="Arial"/>
              </a:rPr>
              <a:t>Matris	</a:t>
            </a:r>
            <a:r>
              <a:rPr dirty="0" sz="2400" spc="-200" b="1">
                <a:solidFill>
                  <a:srgbClr val="0070C0"/>
                </a:solidFill>
                <a:latin typeface="Arial"/>
                <a:cs typeface="Arial"/>
              </a:rPr>
              <a:t>Organizasyonunda;	</a:t>
            </a:r>
            <a:r>
              <a:rPr dirty="0" sz="2400" spc="-80">
                <a:latin typeface="Arial"/>
                <a:cs typeface="Arial"/>
              </a:rPr>
              <a:t>projede	</a:t>
            </a:r>
            <a:r>
              <a:rPr dirty="0" sz="2400" spc="-50">
                <a:latin typeface="Arial"/>
                <a:cs typeface="Arial"/>
              </a:rPr>
              <a:t>yetkiler	</a:t>
            </a:r>
            <a:r>
              <a:rPr dirty="0" sz="2400" spc="-150">
                <a:latin typeface="Arial"/>
                <a:cs typeface="Arial"/>
              </a:rPr>
              <a:t>gene	</a:t>
            </a:r>
            <a:r>
              <a:rPr dirty="0" sz="2400" spc="-95">
                <a:latin typeface="Arial"/>
                <a:cs typeface="Arial"/>
              </a:rPr>
              <a:t>fonksiyonel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3324" y="2575661"/>
            <a:ext cx="451040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823085" algn="l"/>
                <a:tab pos="2605405" algn="l"/>
                <a:tab pos="2734945" algn="l"/>
                <a:tab pos="3594735" algn="l"/>
              </a:tabLst>
            </a:pPr>
            <a:r>
              <a:rPr dirty="0" sz="2400" spc="-150">
                <a:latin typeface="Arial"/>
                <a:cs typeface="Arial"/>
              </a:rPr>
              <a:t>y</a:t>
            </a:r>
            <a:r>
              <a:rPr dirty="0" sz="2400" spc="-95">
                <a:latin typeface="Arial"/>
                <a:cs typeface="Arial"/>
              </a:rPr>
              <a:t>ön</a:t>
            </a:r>
            <a:r>
              <a:rPr dirty="0" sz="2400" spc="-40">
                <a:latin typeface="Arial"/>
                <a:cs typeface="Arial"/>
              </a:rPr>
              <a:t>e</a:t>
            </a:r>
            <a:r>
              <a:rPr dirty="0" sz="2400" spc="65">
                <a:latin typeface="Arial"/>
                <a:cs typeface="Arial"/>
              </a:rPr>
              <a:t>t</a:t>
            </a:r>
            <a:r>
              <a:rPr dirty="0" sz="2400" spc="10">
                <a:latin typeface="Arial"/>
                <a:cs typeface="Arial"/>
              </a:rPr>
              <a:t>i</a:t>
            </a:r>
            <a:r>
              <a:rPr dirty="0" sz="2400" spc="-190">
                <a:latin typeface="Arial"/>
                <a:cs typeface="Arial"/>
              </a:rPr>
              <a:t>c</a:t>
            </a:r>
            <a:r>
              <a:rPr dirty="0" sz="2400" spc="10">
                <a:latin typeface="Arial"/>
                <a:cs typeface="Arial"/>
              </a:rPr>
              <a:t>il</a:t>
            </a:r>
            <a:r>
              <a:rPr dirty="0" sz="2400" spc="-145">
                <a:latin typeface="Arial"/>
                <a:cs typeface="Arial"/>
              </a:rPr>
              <a:t>e</a:t>
            </a:r>
            <a:r>
              <a:rPr dirty="0" sz="2400" spc="-15">
                <a:latin typeface="Arial"/>
                <a:cs typeface="Arial"/>
              </a:rPr>
              <a:t>r</a:t>
            </a:r>
            <a:r>
              <a:rPr dirty="0" sz="2400" spc="-70">
                <a:latin typeface="Arial"/>
                <a:cs typeface="Arial"/>
              </a:rPr>
              <a:t>d</a:t>
            </a:r>
            <a:r>
              <a:rPr dirty="0" sz="2400" spc="-14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545">
                <a:latin typeface="Arial"/>
                <a:cs typeface="Arial"/>
              </a:rPr>
              <a:t> </a:t>
            </a:r>
            <a:r>
              <a:rPr dirty="0" sz="2400" spc="-35">
                <a:latin typeface="Arial"/>
                <a:cs typeface="Arial"/>
              </a:rPr>
              <a:t>ol</a:t>
            </a:r>
            <a:r>
              <a:rPr dirty="0" sz="2400" spc="-75">
                <a:latin typeface="Arial"/>
                <a:cs typeface="Arial"/>
              </a:rPr>
              <a:t>up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35">
                <a:latin typeface="Arial"/>
                <a:cs typeface="Arial"/>
              </a:rPr>
              <a:t>r</a:t>
            </a:r>
            <a:r>
              <a:rPr dirty="0" sz="2400" spc="-130">
                <a:latin typeface="Arial"/>
                <a:cs typeface="Arial"/>
              </a:rPr>
              <a:t>ap</a:t>
            </a:r>
            <a:r>
              <a:rPr dirty="0" sz="2400" spc="-70">
                <a:latin typeface="Arial"/>
                <a:cs typeface="Arial"/>
              </a:rPr>
              <a:t>o</a:t>
            </a:r>
            <a:r>
              <a:rPr dirty="0" sz="2400" spc="15">
                <a:latin typeface="Arial"/>
                <a:cs typeface="Arial"/>
              </a:rPr>
              <a:t>r</a:t>
            </a:r>
            <a:r>
              <a:rPr dirty="0" sz="2400" spc="-55">
                <a:latin typeface="Arial"/>
                <a:cs typeface="Arial"/>
              </a:rPr>
              <a:t>la</a:t>
            </a:r>
            <a:r>
              <a:rPr dirty="0" sz="2400" spc="-140">
                <a:latin typeface="Arial"/>
                <a:cs typeface="Arial"/>
              </a:rPr>
              <a:t>m</a:t>
            </a:r>
            <a:r>
              <a:rPr dirty="0" sz="2400" spc="-100">
                <a:latin typeface="Arial"/>
                <a:cs typeface="Arial"/>
              </a:rPr>
              <a:t>ala</a:t>
            </a:r>
            <a:r>
              <a:rPr dirty="0" sz="2400" spc="-114">
                <a:latin typeface="Arial"/>
                <a:cs typeface="Arial"/>
              </a:rPr>
              <a:t>r</a:t>
            </a:r>
            <a:r>
              <a:rPr dirty="0" sz="2400" spc="-75">
                <a:latin typeface="Arial"/>
                <a:cs typeface="Arial"/>
              </a:rPr>
              <a:t>d</a:t>
            </a:r>
            <a:r>
              <a:rPr dirty="0" sz="2400" spc="-125">
                <a:latin typeface="Arial"/>
                <a:cs typeface="Arial"/>
              </a:rPr>
              <a:t>a  </a:t>
            </a:r>
            <a:r>
              <a:rPr dirty="0" sz="2400" spc="-105">
                <a:latin typeface="Arial"/>
                <a:cs typeface="Arial"/>
              </a:rPr>
              <a:t>Yöneticisinin	</a:t>
            </a:r>
            <a:r>
              <a:rPr dirty="0" sz="2400" spc="-70">
                <a:latin typeface="Arial"/>
                <a:cs typeface="Arial"/>
              </a:rPr>
              <a:t>etkisi		</a:t>
            </a:r>
            <a:r>
              <a:rPr dirty="0" sz="2400" spc="-110">
                <a:latin typeface="Arial"/>
                <a:cs typeface="Arial"/>
              </a:rPr>
              <a:t>biraz	</a:t>
            </a:r>
            <a:r>
              <a:rPr dirty="0" sz="2400" spc="-130">
                <a:latin typeface="Arial"/>
                <a:cs typeface="Arial"/>
              </a:rPr>
              <a:t>daha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31329" y="2941421"/>
            <a:ext cx="32302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71600" algn="l"/>
                <a:tab pos="2612390" algn="l"/>
              </a:tabLst>
            </a:pPr>
            <a:r>
              <a:rPr dirty="0" sz="2400" spc="-120">
                <a:latin typeface="Arial"/>
                <a:cs typeface="Arial"/>
              </a:rPr>
              <a:t>a</a:t>
            </a:r>
            <a:r>
              <a:rPr dirty="0" sz="2400" spc="-5">
                <a:latin typeface="Arial"/>
                <a:cs typeface="Arial"/>
              </a:rPr>
              <a:t>r</a:t>
            </a:r>
            <a:r>
              <a:rPr dirty="0" sz="2400" spc="-10">
                <a:latin typeface="Arial"/>
                <a:cs typeface="Arial"/>
              </a:rPr>
              <a:t>t</a:t>
            </a:r>
            <a:r>
              <a:rPr dirty="0" sz="2400" spc="-90">
                <a:latin typeface="Arial"/>
                <a:cs typeface="Arial"/>
              </a:rPr>
              <a:t>m</a:t>
            </a:r>
            <a:r>
              <a:rPr dirty="0" sz="2400" spc="-155">
                <a:latin typeface="Arial"/>
                <a:cs typeface="Arial"/>
              </a:rPr>
              <a:t>a</a:t>
            </a:r>
            <a:r>
              <a:rPr dirty="0" sz="2400" spc="-150">
                <a:latin typeface="Arial"/>
                <a:cs typeface="Arial"/>
              </a:rPr>
              <a:t>k</a:t>
            </a:r>
            <a:r>
              <a:rPr dirty="0" sz="2400" spc="-45">
                <a:latin typeface="Arial"/>
                <a:cs typeface="Arial"/>
              </a:rPr>
              <a:t>l</a:t>
            </a:r>
            <a:r>
              <a:rPr dirty="0" sz="2400" spc="-135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10">
                <a:latin typeface="Arial"/>
                <a:cs typeface="Arial"/>
              </a:rPr>
              <a:t>b</a:t>
            </a:r>
            <a:r>
              <a:rPr dirty="0" sz="2400" spc="-114">
                <a:latin typeface="Arial"/>
                <a:cs typeface="Arial"/>
              </a:rPr>
              <a:t>e</a:t>
            </a:r>
            <a:r>
              <a:rPr dirty="0" sz="2400" spc="-30">
                <a:latin typeface="Arial"/>
                <a:cs typeface="Arial"/>
              </a:rPr>
              <a:t>r</a:t>
            </a:r>
            <a:r>
              <a:rPr dirty="0" sz="2400" spc="-190">
                <a:latin typeface="Arial"/>
                <a:cs typeface="Arial"/>
              </a:rPr>
              <a:t>a</a:t>
            </a:r>
            <a:r>
              <a:rPr dirty="0" sz="2400" spc="-110">
                <a:latin typeface="Arial"/>
                <a:cs typeface="Arial"/>
              </a:rPr>
              <a:t>be</a:t>
            </a:r>
            <a:r>
              <a:rPr dirty="0" sz="2400">
                <a:latin typeface="Arial"/>
                <a:cs typeface="Arial"/>
              </a:rPr>
              <a:t>r	</a:t>
            </a:r>
            <a:r>
              <a:rPr dirty="0" sz="2400" spc="-229">
                <a:latin typeface="Arial"/>
                <a:cs typeface="Arial"/>
              </a:rPr>
              <a:t>g</a:t>
            </a:r>
            <a:r>
              <a:rPr dirty="0" sz="2400" spc="-145">
                <a:latin typeface="Arial"/>
                <a:cs typeface="Arial"/>
              </a:rPr>
              <a:t>e</a:t>
            </a:r>
            <a:r>
              <a:rPr dirty="0" sz="2400" spc="-110">
                <a:latin typeface="Arial"/>
                <a:cs typeface="Arial"/>
              </a:rPr>
              <a:t>ne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84008" y="2575661"/>
            <a:ext cx="388429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  <a:tabLst>
                <a:tab pos="534670" algn="l"/>
                <a:tab pos="2200910" algn="l"/>
                <a:tab pos="3217545" algn="l"/>
              </a:tabLst>
            </a:pPr>
            <a:r>
              <a:rPr dirty="0" sz="2400" spc="-75">
                <a:latin typeface="Arial"/>
                <a:cs typeface="Arial"/>
              </a:rPr>
              <a:t>bu</a:t>
            </a:r>
            <a:r>
              <a:rPr dirty="0" sz="2400" spc="-75">
                <a:latin typeface="Arial"/>
                <a:cs typeface="Arial"/>
              </a:rPr>
              <a:t>	</a:t>
            </a:r>
            <a:r>
              <a:rPr dirty="0" sz="2400" spc="-150">
                <a:latin typeface="Arial"/>
                <a:cs typeface="Arial"/>
              </a:rPr>
              <a:t>y</a:t>
            </a:r>
            <a:r>
              <a:rPr dirty="0" sz="2400" spc="-95">
                <a:latin typeface="Arial"/>
                <a:cs typeface="Arial"/>
              </a:rPr>
              <a:t>ön</a:t>
            </a:r>
            <a:r>
              <a:rPr dirty="0" sz="2400" spc="-40">
                <a:latin typeface="Arial"/>
                <a:cs typeface="Arial"/>
              </a:rPr>
              <a:t>e</a:t>
            </a:r>
            <a:r>
              <a:rPr dirty="0" sz="2400" spc="65">
                <a:latin typeface="Arial"/>
                <a:cs typeface="Arial"/>
              </a:rPr>
              <a:t>t</a:t>
            </a:r>
            <a:r>
              <a:rPr dirty="0" sz="2400" spc="10">
                <a:latin typeface="Arial"/>
                <a:cs typeface="Arial"/>
              </a:rPr>
              <a:t>i</a:t>
            </a:r>
            <a:r>
              <a:rPr dirty="0" sz="2400" spc="-190">
                <a:latin typeface="Arial"/>
                <a:cs typeface="Arial"/>
              </a:rPr>
              <a:t>c</a:t>
            </a:r>
            <a:r>
              <a:rPr dirty="0" sz="2400" spc="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45">
                <a:latin typeface="Arial"/>
                <a:cs typeface="Arial"/>
              </a:rPr>
              <a:t>e</a:t>
            </a:r>
            <a:r>
              <a:rPr dirty="0" sz="2400" spc="-10">
                <a:latin typeface="Arial"/>
                <a:cs typeface="Arial"/>
              </a:rPr>
              <a:t>r</a:t>
            </a:r>
            <a:r>
              <a:rPr dirty="0" sz="2400" spc="-14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50">
                <a:latin typeface="Arial"/>
                <a:cs typeface="Arial"/>
              </a:rPr>
              <a:t>y</a:t>
            </a:r>
            <a:r>
              <a:rPr dirty="0" sz="2400" spc="-130">
                <a:latin typeface="Arial"/>
                <a:cs typeface="Arial"/>
              </a:rPr>
              <a:t>ap</a:t>
            </a:r>
            <a:r>
              <a:rPr dirty="0" sz="2400" spc="-75">
                <a:latin typeface="Arial"/>
                <a:cs typeface="Arial"/>
              </a:rPr>
              <a:t>ılı</a:t>
            </a:r>
            <a:r>
              <a:rPr dirty="0" sz="2400" spc="-215">
                <a:latin typeface="Arial"/>
                <a:cs typeface="Arial"/>
              </a:rPr>
              <a:t>r</a:t>
            </a:r>
            <a:r>
              <a:rPr dirty="0" sz="2400" spc="-65">
                <a:latin typeface="Arial"/>
                <a:cs typeface="Arial"/>
              </a:rPr>
              <a:t>.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360">
                <a:latin typeface="Arial"/>
                <a:cs typeface="Arial"/>
              </a:rPr>
              <a:t>P</a:t>
            </a:r>
            <a:r>
              <a:rPr dirty="0" sz="2400" spc="-60">
                <a:latin typeface="Arial"/>
                <a:cs typeface="Arial"/>
              </a:rPr>
              <a:t>r</a:t>
            </a:r>
            <a:r>
              <a:rPr dirty="0" sz="2400" spc="-25">
                <a:latin typeface="Arial"/>
                <a:cs typeface="Arial"/>
              </a:rPr>
              <a:t>o</a:t>
            </a:r>
            <a:r>
              <a:rPr dirty="0" sz="2400" spc="15">
                <a:latin typeface="Arial"/>
                <a:cs typeface="Arial"/>
              </a:rPr>
              <a:t>j</a:t>
            </a:r>
            <a:r>
              <a:rPr dirty="0" sz="2400" spc="-14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algn="r" marR="11430">
              <a:lnSpc>
                <a:spcPct val="100000"/>
              </a:lnSpc>
            </a:pPr>
            <a:r>
              <a:rPr dirty="0" sz="2400" spc="-50">
                <a:latin typeface="Arial"/>
                <a:cs typeface="Arial"/>
              </a:rPr>
              <a:t>p</a:t>
            </a:r>
            <a:r>
              <a:rPr dirty="0" sz="2400" spc="-65">
                <a:latin typeface="Arial"/>
                <a:cs typeface="Arial"/>
              </a:rPr>
              <a:t>r</a:t>
            </a:r>
            <a:r>
              <a:rPr dirty="0" sz="2400" spc="-35">
                <a:latin typeface="Arial"/>
                <a:cs typeface="Arial"/>
              </a:rPr>
              <a:t>oj</a:t>
            </a:r>
            <a:r>
              <a:rPr dirty="0" sz="2400" spc="-14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3629" y="3307181"/>
            <a:ext cx="35096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70">
                <a:latin typeface="Arial"/>
                <a:cs typeface="Arial"/>
              </a:rPr>
              <a:t>koordinatörü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 spc="-114">
                <a:latin typeface="Arial"/>
                <a:cs typeface="Arial"/>
              </a:rPr>
              <a:t>seviyesindedir.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019108" y="3813595"/>
            <a:ext cx="5220816" cy="29024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3" name="object 3"/>
          <p:cNvSpPr/>
          <p:nvPr/>
        </p:nvSpPr>
        <p:spPr>
          <a:xfrm>
            <a:off x="7929588" y="5214950"/>
            <a:ext cx="1214412" cy="714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1450" y="785799"/>
            <a:ext cx="8801100" cy="549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85724" y="1500174"/>
            <a:ext cx="8573135" cy="2585720"/>
          </a:xfrm>
          <a:custGeom>
            <a:avLst/>
            <a:gdLst/>
            <a:ahLst/>
            <a:cxnLst/>
            <a:rect l="l" t="t" r="r" b="b"/>
            <a:pathLst>
              <a:path w="8573135" h="2585720">
                <a:moveTo>
                  <a:pt x="8572563" y="0"/>
                </a:moveTo>
                <a:lnTo>
                  <a:pt x="0" y="0"/>
                </a:lnTo>
                <a:lnTo>
                  <a:pt x="0" y="2585326"/>
                </a:lnTo>
                <a:lnTo>
                  <a:pt x="8572563" y="2585326"/>
                </a:lnTo>
                <a:lnTo>
                  <a:pt x="8572563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pc="-165"/>
              <a:t>Proje </a:t>
            </a:r>
            <a:r>
              <a:rPr dirty="0" spc="-215"/>
              <a:t>Organizasyon </a:t>
            </a:r>
            <a:r>
              <a:rPr dirty="0" spc="-170"/>
              <a:t>Yapıları</a:t>
            </a:r>
            <a:r>
              <a:rPr dirty="0" spc="-25"/>
              <a:t> </a:t>
            </a:r>
            <a:r>
              <a:rPr dirty="0" spc="-185"/>
              <a:t>Karşılaştırması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/>
          </a:p>
          <a:p>
            <a:pPr algn="just" marL="12700" marR="5080">
              <a:lnSpc>
                <a:spcPct val="100000"/>
              </a:lnSpc>
            </a:pPr>
            <a:r>
              <a:rPr dirty="0" spc="-170">
                <a:solidFill>
                  <a:srgbClr val="0070C0"/>
                </a:solidFill>
              </a:rPr>
              <a:t>Dengeli </a:t>
            </a:r>
            <a:r>
              <a:rPr dirty="0" spc="-120">
                <a:solidFill>
                  <a:srgbClr val="0070C0"/>
                </a:solidFill>
              </a:rPr>
              <a:t>Matris </a:t>
            </a:r>
            <a:r>
              <a:rPr dirty="0" spc="-200">
                <a:solidFill>
                  <a:srgbClr val="0070C0"/>
                </a:solidFill>
              </a:rPr>
              <a:t>Organizasyonunda; </a:t>
            </a:r>
            <a:r>
              <a:rPr dirty="0" spc="-100" b="0">
                <a:solidFill>
                  <a:srgbClr val="000000"/>
                </a:solidFill>
                <a:latin typeface="Arial"/>
                <a:cs typeface="Arial"/>
              </a:rPr>
              <a:t>fonksiyon </a:t>
            </a:r>
            <a:r>
              <a:rPr dirty="0" spc="-80" b="0">
                <a:solidFill>
                  <a:srgbClr val="000000"/>
                </a:solidFill>
                <a:latin typeface="Arial"/>
                <a:cs typeface="Arial"/>
              </a:rPr>
              <a:t>yöneticiye </a:t>
            </a:r>
            <a:r>
              <a:rPr dirty="0" spc="-114" b="0">
                <a:solidFill>
                  <a:srgbClr val="000000"/>
                </a:solidFill>
                <a:latin typeface="Arial"/>
                <a:cs typeface="Arial"/>
              </a:rPr>
              <a:t>bağlı </a:t>
            </a:r>
            <a:r>
              <a:rPr dirty="0" spc="-85" b="0">
                <a:solidFill>
                  <a:srgbClr val="000000"/>
                </a:solidFill>
                <a:latin typeface="Arial"/>
                <a:cs typeface="Arial"/>
              </a:rPr>
              <a:t>olan  </a:t>
            </a:r>
            <a:r>
              <a:rPr dirty="0" spc="-25" b="0">
                <a:solidFill>
                  <a:srgbClr val="000000"/>
                </a:solidFill>
                <a:latin typeface="Arial"/>
                <a:cs typeface="Arial"/>
              </a:rPr>
              <a:t>bir </a:t>
            </a:r>
            <a:r>
              <a:rPr dirty="0" spc="-150" b="0">
                <a:solidFill>
                  <a:srgbClr val="000000"/>
                </a:solidFill>
                <a:latin typeface="Arial"/>
                <a:cs typeface="Arial"/>
              </a:rPr>
              <a:t>çalışan </a:t>
            </a:r>
            <a:r>
              <a:rPr dirty="0" spc="-114" b="0">
                <a:solidFill>
                  <a:srgbClr val="000000"/>
                </a:solidFill>
                <a:latin typeface="Arial"/>
                <a:cs typeface="Arial"/>
              </a:rPr>
              <a:t>Proje </a:t>
            </a:r>
            <a:r>
              <a:rPr dirty="0" spc="-125" b="0">
                <a:solidFill>
                  <a:srgbClr val="000000"/>
                </a:solidFill>
                <a:latin typeface="Arial"/>
                <a:cs typeface="Arial"/>
              </a:rPr>
              <a:t>Yöneticisi </a:t>
            </a:r>
            <a:r>
              <a:rPr dirty="0" spc="-100" b="0">
                <a:solidFill>
                  <a:srgbClr val="000000"/>
                </a:solidFill>
                <a:latin typeface="Arial"/>
                <a:cs typeface="Arial"/>
              </a:rPr>
              <a:t>olarak </a:t>
            </a:r>
            <a:r>
              <a:rPr dirty="0" spc="-55" b="0">
                <a:solidFill>
                  <a:srgbClr val="000000"/>
                </a:solidFill>
                <a:latin typeface="Arial"/>
                <a:cs typeface="Arial"/>
              </a:rPr>
              <a:t>görevlendirilir </a:t>
            </a:r>
            <a:r>
              <a:rPr dirty="0" spc="-140" b="0">
                <a:solidFill>
                  <a:srgbClr val="000000"/>
                </a:solidFill>
                <a:latin typeface="Arial"/>
                <a:cs typeface="Arial"/>
              </a:rPr>
              <a:t>ve </a:t>
            </a:r>
            <a:r>
              <a:rPr dirty="0" spc="-70" b="0">
                <a:solidFill>
                  <a:srgbClr val="000000"/>
                </a:solidFill>
                <a:latin typeface="Arial"/>
                <a:cs typeface="Arial"/>
              </a:rPr>
              <a:t>projeyi </a:t>
            </a:r>
            <a:r>
              <a:rPr dirty="0" spc="-80" b="0">
                <a:solidFill>
                  <a:srgbClr val="000000"/>
                </a:solidFill>
                <a:latin typeface="Arial"/>
                <a:cs typeface="Arial"/>
              </a:rPr>
              <a:t>takip  </a:t>
            </a:r>
            <a:r>
              <a:rPr dirty="0" spc="-90" b="0">
                <a:solidFill>
                  <a:srgbClr val="000000"/>
                </a:solidFill>
                <a:latin typeface="Arial"/>
                <a:cs typeface="Arial"/>
              </a:rPr>
              <a:t>etmesi </a:t>
            </a:r>
            <a:r>
              <a:rPr dirty="0" spc="-80" b="0">
                <a:solidFill>
                  <a:srgbClr val="000000"/>
                </a:solidFill>
                <a:latin typeface="Arial"/>
                <a:cs typeface="Arial"/>
              </a:rPr>
              <a:t>istenir. </a:t>
            </a:r>
            <a:r>
              <a:rPr dirty="0" spc="-90" b="0">
                <a:solidFill>
                  <a:srgbClr val="000000"/>
                </a:solidFill>
                <a:latin typeface="Arial"/>
                <a:cs typeface="Arial"/>
              </a:rPr>
              <a:t>Projenin </a:t>
            </a:r>
            <a:r>
              <a:rPr dirty="0" spc="-105" b="0">
                <a:solidFill>
                  <a:srgbClr val="000000"/>
                </a:solidFill>
                <a:latin typeface="Arial"/>
                <a:cs typeface="Arial"/>
              </a:rPr>
              <a:t>raporlaması </a:t>
            </a:r>
            <a:r>
              <a:rPr dirty="0" spc="-130" b="0">
                <a:solidFill>
                  <a:srgbClr val="000000"/>
                </a:solidFill>
                <a:latin typeface="Arial"/>
                <a:cs typeface="Arial"/>
              </a:rPr>
              <a:t>da </a:t>
            </a:r>
            <a:r>
              <a:rPr dirty="0" spc="-95" b="0">
                <a:solidFill>
                  <a:srgbClr val="000000"/>
                </a:solidFill>
                <a:latin typeface="Arial"/>
                <a:cs typeface="Arial"/>
              </a:rPr>
              <a:t>fonksiyonel </a:t>
            </a:r>
            <a:r>
              <a:rPr dirty="0" spc="-65" b="0">
                <a:solidFill>
                  <a:srgbClr val="000000"/>
                </a:solidFill>
                <a:latin typeface="Arial"/>
                <a:cs typeface="Arial"/>
              </a:rPr>
              <a:t>yönetici </a:t>
            </a:r>
            <a:r>
              <a:rPr dirty="0" spc="-40" b="0">
                <a:solidFill>
                  <a:srgbClr val="000000"/>
                </a:solidFill>
                <a:latin typeface="Arial"/>
                <a:cs typeface="Arial"/>
              </a:rPr>
              <a:t>ile </a:t>
            </a:r>
            <a:r>
              <a:rPr dirty="0" spc="-65" b="0">
                <a:solidFill>
                  <a:srgbClr val="000000"/>
                </a:solidFill>
                <a:latin typeface="Arial"/>
                <a:cs typeface="Arial"/>
              </a:rPr>
              <a:t>proje  </a:t>
            </a:r>
            <a:r>
              <a:rPr dirty="0" spc="-80" b="0">
                <a:solidFill>
                  <a:srgbClr val="000000"/>
                </a:solidFill>
                <a:latin typeface="Arial"/>
                <a:cs typeface="Arial"/>
              </a:rPr>
              <a:t>yöneticisine </a:t>
            </a:r>
            <a:r>
              <a:rPr dirty="0" spc="-105" b="0">
                <a:solidFill>
                  <a:srgbClr val="000000"/>
                </a:solidFill>
                <a:latin typeface="Arial"/>
                <a:cs typeface="Arial"/>
              </a:rPr>
              <a:t>yapılmaktadır. </a:t>
            </a:r>
            <a:r>
              <a:rPr dirty="0" spc="-145" b="0">
                <a:solidFill>
                  <a:srgbClr val="000000"/>
                </a:solidFill>
                <a:latin typeface="Arial"/>
                <a:cs typeface="Arial"/>
              </a:rPr>
              <a:t>Burada </a:t>
            </a:r>
            <a:r>
              <a:rPr dirty="0" spc="-130" b="0">
                <a:solidFill>
                  <a:srgbClr val="000000"/>
                </a:solidFill>
                <a:latin typeface="Arial"/>
                <a:cs typeface="Arial"/>
              </a:rPr>
              <a:t>da daha çok </a:t>
            </a:r>
            <a:r>
              <a:rPr dirty="0" spc="-75" b="0">
                <a:solidFill>
                  <a:srgbClr val="000000"/>
                </a:solidFill>
                <a:latin typeface="Arial"/>
                <a:cs typeface="Arial"/>
              </a:rPr>
              <a:t>projedeki </a:t>
            </a:r>
            <a:r>
              <a:rPr dirty="0" spc="-100" b="0">
                <a:solidFill>
                  <a:srgbClr val="000000"/>
                </a:solidFill>
                <a:latin typeface="Arial"/>
                <a:cs typeface="Arial"/>
              </a:rPr>
              <a:t>aksiyonların  </a:t>
            </a:r>
            <a:r>
              <a:rPr dirty="0" spc="-70" b="0">
                <a:solidFill>
                  <a:srgbClr val="000000"/>
                </a:solidFill>
                <a:latin typeface="Arial"/>
                <a:cs typeface="Arial"/>
              </a:rPr>
              <a:t>takibi </a:t>
            </a:r>
            <a:r>
              <a:rPr dirty="0" spc="-140" b="0">
                <a:solidFill>
                  <a:srgbClr val="000000"/>
                </a:solidFill>
                <a:latin typeface="Arial"/>
                <a:cs typeface="Arial"/>
              </a:rPr>
              <a:t>ve </a:t>
            </a:r>
            <a:r>
              <a:rPr dirty="0" spc="-110" b="0">
                <a:solidFill>
                  <a:srgbClr val="000000"/>
                </a:solidFill>
                <a:latin typeface="Arial"/>
                <a:cs typeface="Arial"/>
              </a:rPr>
              <a:t>koordinasyonu</a:t>
            </a:r>
            <a:r>
              <a:rPr dirty="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105" b="0">
                <a:solidFill>
                  <a:srgbClr val="000000"/>
                </a:solidFill>
                <a:latin typeface="Arial"/>
                <a:cs typeface="Arial"/>
              </a:rPr>
              <a:t>yapılmaktadır.</a:t>
            </a:r>
          </a:p>
        </p:txBody>
      </p:sp>
      <p:sp>
        <p:nvSpPr>
          <p:cNvPr id="7" name="object 7"/>
          <p:cNvSpPr/>
          <p:nvPr/>
        </p:nvSpPr>
        <p:spPr>
          <a:xfrm>
            <a:off x="2285987" y="4000500"/>
            <a:ext cx="5131828" cy="2857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3" name="object 3"/>
          <p:cNvSpPr/>
          <p:nvPr/>
        </p:nvSpPr>
        <p:spPr>
          <a:xfrm>
            <a:off x="7929588" y="5214950"/>
            <a:ext cx="1214412" cy="714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1450" y="785799"/>
            <a:ext cx="8801100" cy="549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85724" y="1500174"/>
            <a:ext cx="8573135" cy="2216150"/>
          </a:xfrm>
          <a:custGeom>
            <a:avLst/>
            <a:gdLst/>
            <a:ahLst/>
            <a:cxnLst/>
            <a:rect l="l" t="t" r="r" b="b"/>
            <a:pathLst>
              <a:path w="8573135" h="2216150">
                <a:moveTo>
                  <a:pt x="8572563" y="0"/>
                </a:moveTo>
                <a:lnTo>
                  <a:pt x="0" y="0"/>
                </a:lnTo>
                <a:lnTo>
                  <a:pt x="0" y="2215984"/>
                </a:lnTo>
                <a:lnTo>
                  <a:pt x="8572563" y="2215984"/>
                </a:lnTo>
                <a:lnTo>
                  <a:pt x="8572563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73019" y="1478381"/>
            <a:ext cx="8598535" cy="2219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65" b="1">
                <a:solidFill>
                  <a:srgbClr val="C00000"/>
                </a:solidFill>
                <a:latin typeface="Arial"/>
                <a:cs typeface="Arial"/>
              </a:rPr>
              <a:t>Proje </a:t>
            </a:r>
            <a:r>
              <a:rPr dirty="0" sz="2400" spc="-215" b="1">
                <a:solidFill>
                  <a:srgbClr val="C00000"/>
                </a:solidFill>
                <a:latin typeface="Arial"/>
                <a:cs typeface="Arial"/>
              </a:rPr>
              <a:t>Organizasyon </a:t>
            </a:r>
            <a:r>
              <a:rPr dirty="0" sz="2400" spc="-170" b="1">
                <a:solidFill>
                  <a:srgbClr val="C00000"/>
                </a:solidFill>
                <a:latin typeface="Arial"/>
                <a:cs typeface="Arial"/>
              </a:rPr>
              <a:t>Yapıları</a:t>
            </a:r>
            <a:r>
              <a:rPr dirty="0" sz="2400" spc="-2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185" b="1">
                <a:solidFill>
                  <a:srgbClr val="C00000"/>
                </a:solidFill>
                <a:latin typeface="Arial"/>
                <a:cs typeface="Arial"/>
              </a:rPr>
              <a:t>Karşılaştırması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2400" spc="-225" b="1">
                <a:solidFill>
                  <a:srgbClr val="0070C0"/>
                </a:solidFill>
                <a:latin typeface="Arial"/>
                <a:cs typeface="Arial"/>
              </a:rPr>
              <a:t>Güçlü </a:t>
            </a:r>
            <a:r>
              <a:rPr dirty="0" sz="2400" spc="-110" b="1">
                <a:solidFill>
                  <a:srgbClr val="0070C0"/>
                </a:solidFill>
                <a:latin typeface="Arial"/>
                <a:cs typeface="Arial"/>
              </a:rPr>
              <a:t>Matris </a:t>
            </a:r>
            <a:r>
              <a:rPr dirty="0" sz="2400" spc="-200" b="1">
                <a:solidFill>
                  <a:srgbClr val="0070C0"/>
                </a:solidFill>
                <a:latin typeface="Arial"/>
                <a:cs typeface="Arial"/>
              </a:rPr>
              <a:t>Organizasyonunda; </a:t>
            </a:r>
            <a:r>
              <a:rPr dirty="0" sz="2400" spc="-75">
                <a:latin typeface="Arial"/>
                <a:cs typeface="Arial"/>
              </a:rPr>
              <a:t>bu </a:t>
            </a:r>
            <a:r>
              <a:rPr dirty="0" sz="2400" spc="-135">
                <a:latin typeface="Arial"/>
                <a:cs typeface="Arial"/>
              </a:rPr>
              <a:t>yapıda </a:t>
            </a:r>
            <a:r>
              <a:rPr dirty="0" sz="2400" spc="-70">
                <a:latin typeface="Arial"/>
                <a:cs typeface="Arial"/>
              </a:rPr>
              <a:t>şirket </a:t>
            </a:r>
            <a:r>
              <a:rPr dirty="0" sz="2400" spc="-80">
                <a:latin typeface="Arial"/>
                <a:cs typeface="Arial"/>
              </a:rPr>
              <a:t>içinde bulunan  </a:t>
            </a:r>
            <a:r>
              <a:rPr dirty="0" sz="2400" spc="-200">
                <a:latin typeface="Arial"/>
                <a:cs typeface="Arial"/>
              </a:rPr>
              <a:t>PMO </a:t>
            </a:r>
            <a:r>
              <a:rPr dirty="0" sz="2400" spc="-114">
                <a:latin typeface="Arial"/>
                <a:cs typeface="Arial"/>
              </a:rPr>
              <a:t>dan atanan </a:t>
            </a:r>
            <a:r>
              <a:rPr dirty="0" sz="2400" spc="-25">
                <a:latin typeface="Arial"/>
                <a:cs typeface="Arial"/>
              </a:rPr>
              <a:t>bir </a:t>
            </a:r>
            <a:r>
              <a:rPr dirty="0" sz="2400" spc="-120">
                <a:latin typeface="Arial"/>
                <a:cs typeface="Arial"/>
              </a:rPr>
              <a:t>Proje </a:t>
            </a:r>
            <a:r>
              <a:rPr dirty="0" sz="2400" spc="-125">
                <a:latin typeface="Arial"/>
                <a:cs typeface="Arial"/>
              </a:rPr>
              <a:t>Yöneticisi </a:t>
            </a:r>
            <a:r>
              <a:rPr dirty="0" sz="2400" spc="-60">
                <a:latin typeface="Arial"/>
                <a:cs typeface="Arial"/>
              </a:rPr>
              <a:t>projenin </a:t>
            </a:r>
            <a:r>
              <a:rPr dirty="0" sz="2400" spc="-105">
                <a:latin typeface="Arial"/>
                <a:cs typeface="Arial"/>
              </a:rPr>
              <a:t>koordinasyonunu </a:t>
            </a:r>
            <a:r>
              <a:rPr dirty="0" sz="2400" spc="-140">
                <a:latin typeface="Arial"/>
                <a:cs typeface="Arial"/>
              </a:rPr>
              <a:t>ve  </a:t>
            </a:r>
            <a:r>
              <a:rPr dirty="0" sz="2400" spc="-65">
                <a:latin typeface="Arial"/>
                <a:cs typeface="Arial"/>
              </a:rPr>
              <a:t>takibini </a:t>
            </a:r>
            <a:r>
              <a:rPr dirty="0" sz="2400" spc="-60">
                <a:latin typeface="Arial"/>
                <a:cs typeface="Arial"/>
              </a:rPr>
              <a:t>yürütür. </a:t>
            </a:r>
            <a:r>
              <a:rPr dirty="0" sz="2400" spc="-135">
                <a:latin typeface="Arial"/>
                <a:cs typeface="Arial"/>
              </a:rPr>
              <a:t>Dolayısıyla İnsan </a:t>
            </a:r>
            <a:r>
              <a:rPr dirty="0" sz="2400" spc="-140">
                <a:latin typeface="Arial"/>
                <a:cs typeface="Arial"/>
              </a:rPr>
              <a:t>ve </a:t>
            </a:r>
            <a:r>
              <a:rPr dirty="0" sz="2400" spc="-135">
                <a:latin typeface="Arial"/>
                <a:cs typeface="Arial"/>
              </a:rPr>
              <a:t>malzeme </a:t>
            </a:r>
            <a:r>
              <a:rPr dirty="0" sz="2400" spc="-160">
                <a:latin typeface="Arial"/>
                <a:cs typeface="Arial"/>
              </a:rPr>
              <a:t>kaynağı </a:t>
            </a:r>
            <a:r>
              <a:rPr dirty="0" sz="2400" spc="-55">
                <a:latin typeface="Arial"/>
                <a:cs typeface="Arial"/>
              </a:rPr>
              <a:t>kontrolü </a:t>
            </a:r>
            <a:r>
              <a:rPr dirty="0" sz="2400" spc="-40">
                <a:latin typeface="Arial"/>
                <a:cs typeface="Arial"/>
              </a:rPr>
              <a:t>ile  </a:t>
            </a:r>
            <a:r>
              <a:rPr dirty="0" sz="2400" spc="-55">
                <a:latin typeface="Arial"/>
                <a:cs typeface="Arial"/>
              </a:rPr>
              <a:t>yetkiler </a:t>
            </a:r>
            <a:r>
              <a:rPr dirty="0" sz="2400" spc="-100">
                <a:latin typeface="Arial"/>
                <a:cs typeface="Arial"/>
              </a:rPr>
              <a:t>çoğunlukla </a:t>
            </a:r>
            <a:r>
              <a:rPr dirty="0" sz="2400" spc="-114">
                <a:latin typeface="Arial"/>
                <a:cs typeface="Arial"/>
              </a:rPr>
              <a:t>Proje</a:t>
            </a:r>
            <a:r>
              <a:rPr dirty="0" sz="2400" spc="-150">
                <a:latin typeface="Arial"/>
                <a:cs typeface="Arial"/>
              </a:rPr>
              <a:t> </a:t>
            </a:r>
            <a:r>
              <a:rPr dirty="0" sz="2400" spc="-110">
                <a:latin typeface="Arial"/>
                <a:cs typeface="Arial"/>
              </a:rPr>
              <a:t>Yöneticisindedir.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28799" y="3702253"/>
            <a:ext cx="5886310" cy="31557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8376" y="788911"/>
            <a:ext cx="4225290" cy="563372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243204" indent="-231140">
              <a:lnSpc>
                <a:spcPct val="100000"/>
              </a:lnSpc>
              <a:spcBef>
                <a:spcPts val="700"/>
              </a:spcBef>
              <a:buFont typeface="Wingdings"/>
              <a:buChar char=""/>
              <a:tabLst>
                <a:tab pos="243840" algn="l"/>
              </a:tabLst>
            </a:pPr>
            <a:r>
              <a:rPr dirty="0" sz="1800" spc="-300" b="1">
                <a:latin typeface="Arial"/>
                <a:cs typeface="Arial"/>
              </a:rPr>
              <a:t>P</a:t>
            </a:r>
            <a:r>
              <a:rPr dirty="0" sz="1800" spc="-300" b="1">
                <a:latin typeface="Arial"/>
                <a:cs typeface="Arial"/>
              </a:rPr>
              <a:t>ROJE</a:t>
            </a:r>
            <a:endParaRPr sz="180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dirty="0" sz="1800" spc="-300" b="1">
                <a:latin typeface="Arial"/>
                <a:cs typeface="Arial"/>
              </a:rPr>
              <a:t>PROJE</a:t>
            </a:r>
            <a:r>
              <a:rPr dirty="0" sz="1800" spc="-295" b="1">
                <a:latin typeface="Arial"/>
                <a:cs typeface="Arial"/>
              </a:rPr>
              <a:t> </a:t>
            </a:r>
            <a:r>
              <a:rPr dirty="0" sz="1800" spc="-145" b="1">
                <a:latin typeface="Arial"/>
                <a:cs typeface="Arial"/>
              </a:rPr>
              <a:t>YÖNETİMİ</a:t>
            </a:r>
            <a:endParaRPr sz="180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dirty="0" sz="1800" spc="-300" b="1">
                <a:latin typeface="Arial"/>
                <a:cs typeface="Arial"/>
              </a:rPr>
              <a:t>PROJE </a:t>
            </a:r>
            <a:r>
              <a:rPr dirty="0" sz="1800" spc="-130" b="1">
                <a:latin typeface="Arial"/>
                <a:cs typeface="Arial"/>
              </a:rPr>
              <a:t>YÖNETİMİNİN</a:t>
            </a:r>
            <a:r>
              <a:rPr dirty="0" sz="1800" spc="-105" b="1">
                <a:latin typeface="Arial"/>
                <a:cs typeface="Arial"/>
              </a:rPr>
              <a:t> </a:t>
            </a:r>
            <a:r>
              <a:rPr dirty="0" sz="1800" spc="-235" b="1">
                <a:latin typeface="Arial"/>
                <a:cs typeface="Arial"/>
              </a:rPr>
              <a:t>TARİHÇESİ</a:t>
            </a:r>
            <a:endParaRPr sz="180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dirty="0" sz="1800" spc="-300" b="1">
                <a:latin typeface="Arial"/>
                <a:cs typeface="Arial"/>
              </a:rPr>
              <a:t>PROJE </a:t>
            </a:r>
            <a:r>
              <a:rPr dirty="0" sz="1800" spc="-130" b="1">
                <a:latin typeface="Arial"/>
                <a:cs typeface="Arial"/>
              </a:rPr>
              <a:t>TEMİN/TESLİM</a:t>
            </a:r>
            <a:r>
              <a:rPr dirty="0" sz="1800" spc="-110" b="1">
                <a:latin typeface="Arial"/>
                <a:cs typeface="Arial"/>
              </a:rPr>
              <a:t> </a:t>
            </a:r>
            <a:r>
              <a:rPr dirty="0" sz="1800" spc="-210" b="1">
                <a:latin typeface="Arial"/>
                <a:cs typeface="Arial"/>
              </a:rPr>
              <a:t>YÖNTEMLERİ</a:t>
            </a:r>
            <a:endParaRPr sz="1800">
              <a:latin typeface="Arial"/>
              <a:cs typeface="Arial"/>
            </a:endParaRPr>
          </a:p>
          <a:p>
            <a:pPr lvl="1" marL="626745" indent="-1574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27380" algn="l"/>
              </a:tabLst>
            </a:pPr>
            <a:r>
              <a:rPr dirty="0" sz="1800" spc="-175">
                <a:latin typeface="Arial"/>
                <a:cs typeface="Arial"/>
              </a:rPr>
              <a:t>Yaygın </a:t>
            </a:r>
            <a:r>
              <a:rPr dirty="0" sz="1800" spc="-80">
                <a:latin typeface="Arial"/>
                <a:cs typeface="Arial"/>
              </a:rPr>
              <a:t>Kullanılan </a:t>
            </a:r>
            <a:r>
              <a:rPr dirty="0" sz="1800" spc="-85">
                <a:latin typeface="Arial"/>
                <a:cs typeface="Arial"/>
              </a:rPr>
              <a:t>Proje </a:t>
            </a:r>
            <a:r>
              <a:rPr dirty="0" sz="1800" spc="-110">
                <a:latin typeface="Arial"/>
                <a:cs typeface="Arial"/>
              </a:rPr>
              <a:t>Telim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Sistemleri</a:t>
            </a:r>
            <a:endParaRPr sz="180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dirty="0" sz="1800" spc="-300" b="1">
                <a:latin typeface="Arial"/>
                <a:cs typeface="Arial"/>
              </a:rPr>
              <a:t>PROJE </a:t>
            </a:r>
            <a:r>
              <a:rPr dirty="0" sz="1800" spc="-229" b="1">
                <a:latin typeface="Arial"/>
                <a:cs typeface="Arial"/>
              </a:rPr>
              <a:t>YAŞAM</a:t>
            </a:r>
            <a:r>
              <a:rPr dirty="0" sz="1800" spc="-90" b="1">
                <a:latin typeface="Arial"/>
                <a:cs typeface="Arial"/>
              </a:rPr>
              <a:t> </a:t>
            </a:r>
            <a:r>
              <a:rPr dirty="0" sz="1800" spc="-190" b="1">
                <a:latin typeface="Arial"/>
                <a:cs typeface="Arial"/>
              </a:rPr>
              <a:t>DÖNGÜSÜ</a:t>
            </a:r>
            <a:endParaRPr sz="1800">
              <a:latin typeface="Arial"/>
              <a:cs typeface="Arial"/>
            </a:endParaRPr>
          </a:p>
          <a:p>
            <a:pPr lvl="1" marL="626745" indent="-1574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27380" algn="l"/>
              </a:tabLst>
            </a:pPr>
            <a:r>
              <a:rPr dirty="0" sz="1800" spc="-85">
                <a:latin typeface="Arial"/>
                <a:cs typeface="Arial"/>
              </a:rPr>
              <a:t>Proje </a:t>
            </a:r>
            <a:r>
              <a:rPr dirty="0" sz="1800" spc="-95">
                <a:latin typeface="Arial"/>
                <a:cs typeface="Arial"/>
              </a:rPr>
              <a:t>Yönetim </a:t>
            </a:r>
            <a:r>
              <a:rPr dirty="0" sz="1800" spc="-135">
                <a:latin typeface="Arial"/>
                <a:cs typeface="Arial"/>
              </a:rPr>
              <a:t>Süreç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Grupları</a:t>
            </a:r>
            <a:endParaRPr sz="1800">
              <a:latin typeface="Arial"/>
              <a:cs typeface="Arial"/>
            </a:endParaRPr>
          </a:p>
          <a:p>
            <a:pPr lvl="2" marL="1160145" indent="-23431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60780" algn="l"/>
              </a:tabLst>
            </a:pPr>
            <a:r>
              <a:rPr dirty="0" sz="1800" spc="-105">
                <a:latin typeface="Arial"/>
                <a:cs typeface="Arial"/>
              </a:rPr>
              <a:t>Başlatma</a:t>
            </a:r>
            <a:endParaRPr sz="1800">
              <a:latin typeface="Arial"/>
              <a:cs typeface="Arial"/>
            </a:endParaRPr>
          </a:p>
          <a:p>
            <a:pPr lvl="2" marL="1160145" indent="-23431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60780" algn="l"/>
              </a:tabLst>
            </a:pPr>
            <a:r>
              <a:rPr dirty="0" sz="1800" spc="-100">
                <a:latin typeface="Arial"/>
                <a:cs typeface="Arial"/>
              </a:rPr>
              <a:t>Planlama</a:t>
            </a:r>
            <a:endParaRPr sz="1800">
              <a:latin typeface="Arial"/>
              <a:cs typeface="Arial"/>
            </a:endParaRPr>
          </a:p>
          <a:p>
            <a:pPr lvl="2" marL="1160145" indent="-23431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60780" algn="l"/>
              </a:tabLst>
            </a:pPr>
            <a:r>
              <a:rPr dirty="0" sz="1800" spc="-90">
                <a:latin typeface="Arial"/>
                <a:cs typeface="Arial"/>
              </a:rPr>
              <a:t>Yürütme</a:t>
            </a:r>
            <a:endParaRPr sz="1800">
              <a:latin typeface="Arial"/>
              <a:cs typeface="Arial"/>
            </a:endParaRPr>
          </a:p>
          <a:p>
            <a:pPr lvl="2" marL="1160145" indent="-23431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60780" algn="l"/>
              </a:tabLst>
            </a:pPr>
            <a:r>
              <a:rPr dirty="0" sz="1800" spc="-85">
                <a:latin typeface="Arial"/>
                <a:cs typeface="Arial"/>
              </a:rPr>
              <a:t>İzleme </a:t>
            </a:r>
            <a:r>
              <a:rPr dirty="0" sz="1800" spc="-105">
                <a:latin typeface="Arial"/>
                <a:cs typeface="Arial"/>
              </a:rPr>
              <a:t>ve </a:t>
            </a:r>
            <a:r>
              <a:rPr dirty="0" sz="1800" spc="-55">
                <a:latin typeface="Arial"/>
                <a:cs typeface="Arial"/>
              </a:rPr>
              <a:t>Kontrol</a:t>
            </a:r>
            <a:endParaRPr sz="1800">
              <a:latin typeface="Arial"/>
              <a:cs typeface="Arial"/>
            </a:endParaRPr>
          </a:p>
          <a:p>
            <a:pPr lvl="2" marL="1160145" indent="-23431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60780" algn="l"/>
              </a:tabLst>
            </a:pPr>
            <a:r>
              <a:rPr dirty="0" sz="1800" spc="-140">
                <a:latin typeface="Arial"/>
                <a:cs typeface="Arial"/>
              </a:rPr>
              <a:t>Kapanış</a:t>
            </a:r>
            <a:endParaRPr sz="1800">
              <a:latin typeface="Arial"/>
              <a:cs typeface="Arial"/>
            </a:endParaRPr>
          </a:p>
          <a:p>
            <a:pPr lvl="1" marL="574675" indent="-10604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575310" algn="l"/>
              </a:tabLst>
            </a:pPr>
            <a:r>
              <a:rPr dirty="0" sz="1800" spc="-85">
                <a:latin typeface="Arial"/>
                <a:cs typeface="Arial"/>
              </a:rPr>
              <a:t>Proje </a:t>
            </a:r>
            <a:r>
              <a:rPr dirty="0" sz="1800" spc="-70">
                <a:latin typeface="Arial"/>
                <a:cs typeface="Arial"/>
              </a:rPr>
              <a:t>Bilgi</a:t>
            </a:r>
            <a:r>
              <a:rPr dirty="0" sz="1800" spc="-120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Alanları</a:t>
            </a:r>
            <a:endParaRPr sz="1800">
              <a:latin typeface="Arial"/>
              <a:cs typeface="Arial"/>
            </a:endParaRPr>
          </a:p>
          <a:p>
            <a:pPr lvl="2" marL="1160145" indent="-23431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60780" algn="l"/>
              </a:tabLst>
            </a:pPr>
            <a:r>
              <a:rPr dirty="0" sz="1800" spc="-90">
                <a:latin typeface="Arial"/>
                <a:cs typeface="Arial"/>
              </a:rPr>
              <a:t>Proje </a:t>
            </a:r>
            <a:r>
              <a:rPr dirty="0" sz="1800" spc="-120">
                <a:latin typeface="Arial"/>
                <a:cs typeface="Arial"/>
              </a:rPr>
              <a:t>Entegrasyon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Yönetimi</a:t>
            </a:r>
            <a:endParaRPr sz="1800">
              <a:latin typeface="Arial"/>
              <a:cs typeface="Arial"/>
            </a:endParaRPr>
          </a:p>
          <a:p>
            <a:pPr lvl="2" marL="1108710" indent="-18288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09345" algn="l"/>
              </a:tabLst>
            </a:pPr>
            <a:r>
              <a:rPr dirty="0" sz="1800" spc="-90">
                <a:latin typeface="Arial"/>
                <a:cs typeface="Arial"/>
              </a:rPr>
              <a:t>Proje </a:t>
            </a:r>
            <a:r>
              <a:rPr dirty="0" sz="1800" spc="-155">
                <a:latin typeface="Arial"/>
                <a:cs typeface="Arial"/>
              </a:rPr>
              <a:t>Kapsam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Yönetimi</a:t>
            </a:r>
            <a:endParaRPr sz="1800">
              <a:latin typeface="Arial"/>
              <a:cs typeface="Arial"/>
            </a:endParaRPr>
          </a:p>
          <a:p>
            <a:pPr lvl="3" marL="1515110" indent="-132080">
              <a:lnSpc>
                <a:spcPct val="100000"/>
              </a:lnSpc>
              <a:spcBef>
                <a:spcPts val="600"/>
              </a:spcBef>
              <a:buChar char="•"/>
              <a:tabLst>
                <a:tab pos="1515745" algn="l"/>
              </a:tabLst>
            </a:pPr>
            <a:r>
              <a:rPr dirty="0" sz="1800" spc="-125">
                <a:latin typeface="Arial"/>
                <a:cs typeface="Arial"/>
              </a:rPr>
              <a:t>İş </a:t>
            </a:r>
            <a:r>
              <a:rPr dirty="0" sz="1800" spc="-85">
                <a:latin typeface="Arial"/>
                <a:cs typeface="Arial"/>
              </a:rPr>
              <a:t>Kırılım </a:t>
            </a:r>
            <a:r>
              <a:rPr dirty="0" sz="1800" spc="-170">
                <a:latin typeface="Arial"/>
                <a:cs typeface="Arial"/>
              </a:rPr>
              <a:t>Yapısı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165">
                <a:latin typeface="Arial"/>
                <a:cs typeface="Arial"/>
              </a:rPr>
              <a:t>(WBS)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926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49854" y="51739"/>
            <a:ext cx="248348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TAKDİM</a:t>
            </a:r>
            <a:r>
              <a:rPr dirty="0" spc="-220"/>
              <a:t> </a:t>
            </a:r>
            <a:r>
              <a:rPr dirty="0" spc="-335"/>
              <a:t>PLANI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3" name="object 3"/>
          <p:cNvSpPr/>
          <p:nvPr/>
        </p:nvSpPr>
        <p:spPr>
          <a:xfrm>
            <a:off x="7929588" y="5214950"/>
            <a:ext cx="1214412" cy="714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1450" y="785799"/>
            <a:ext cx="8801100" cy="549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85724" y="1500174"/>
            <a:ext cx="8573135" cy="1847214"/>
          </a:xfrm>
          <a:prstGeom prst="rect">
            <a:avLst/>
          </a:prstGeom>
          <a:solidFill>
            <a:srgbClr val="EFEFEF"/>
          </a:solidFill>
        </p:spPr>
        <p:txBody>
          <a:bodyPr wrap="square" lIns="0" tIns="0" rIns="0" bIns="0" rtlCol="0" vert="horz">
            <a:spAutoFit/>
          </a:bodyPr>
          <a:lstStyle/>
          <a:p>
            <a:pPr algn="just">
              <a:lnSpc>
                <a:spcPts val="2795"/>
              </a:lnSpc>
            </a:pPr>
            <a:r>
              <a:rPr dirty="0" sz="2400" spc="-165" b="1">
                <a:solidFill>
                  <a:srgbClr val="C00000"/>
                </a:solidFill>
                <a:latin typeface="Arial"/>
                <a:cs typeface="Arial"/>
              </a:rPr>
              <a:t>Proje </a:t>
            </a:r>
            <a:r>
              <a:rPr dirty="0" sz="2400" spc="-215" b="1">
                <a:solidFill>
                  <a:srgbClr val="C00000"/>
                </a:solidFill>
                <a:latin typeface="Arial"/>
                <a:cs typeface="Arial"/>
              </a:rPr>
              <a:t>Organizasyon </a:t>
            </a:r>
            <a:r>
              <a:rPr dirty="0" sz="2400" spc="-170" b="1">
                <a:solidFill>
                  <a:srgbClr val="C00000"/>
                </a:solidFill>
                <a:latin typeface="Arial"/>
                <a:cs typeface="Arial"/>
              </a:rPr>
              <a:t>Yapıları</a:t>
            </a:r>
            <a:r>
              <a:rPr dirty="0" sz="2400" spc="-2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185" b="1">
                <a:solidFill>
                  <a:srgbClr val="C00000"/>
                </a:solidFill>
                <a:latin typeface="Arial"/>
                <a:cs typeface="Arial"/>
              </a:rPr>
              <a:t>Karşılaştırması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dirty="0" sz="2400" spc="-160" b="1">
                <a:solidFill>
                  <a:srgbClr val="0070C0"/>
                </a:solidFill>
                <a:latin typeface="Arial"/>
                <a:cs typeface="Arial"/>
              </a:rPr>
              <a:t>Proje </a:t>
            </a:r>
            <a:r>
              <a:rPr dirty="0" sz="2400" spc="-195" b="1">
                <a:solidFill>
                  <a:srgbClr val="0070C0"/>
                </a:solidFill>
                <a:latin typeface="Arial"/>
                <a:cs typeface="Arial"/>
              </a:rPr>
              <a:t>Bazlı </a:t>
            </a:r>
            <a:r>
              <a:rPr dirty="0" sz="2400" spc="-204" b="1">
                <a:solidFill>
                  <a:srgbClr val="0070C0"/>
                </a:solidFill>
                <a:latin typeface="Arial"/>
                <a:cs typeface="Arial"/>
              </a:rPr>
              <a:t>Organizasyonda; </a:t>
            </a:r>
            <a:r>
              <a:rPr dirty="0" sz="2400" spc="-60">
                <a:latin typeface="Arial"/>
                <a:cs typeface="Arial"/>
              </a:rPr>
              <a:t>şirketin </a:t>
            </a:r>
            <a:r>
              <a:rPr dirty="0" sz="2400" spc="-150">
                <a:latin typeface="Arial"/>
                <a:cs typeface="Arial"/>
              </a:rPr>
              <a:t>ana </a:t>
            </a:r>
            <a:r>
              <a:rPr dirty="0" sz="2400" spc="-155">
                <a:latin typeface="Arial"/>
                <a:cs typeface="Arial"/>
              </a:rPr>
              <a:t>amacı </a:t>
            </a:r>
            <a:r>
              <a:rPr dirty="0" sz="2400" spc="-65">
                <a:latin typeface="Arial"/>
                <a:cs typeface="Arial"/>
              </a:rPr>
              <a:t>proje </a:t>
            </a:r>
            <a:r>
              <a:rPr dirty="0" sz="2400" spc="-125">
                <a:latin typeface="Arial"/>
                <a:cs typeface="Arial"/>
              </a:rPr>
              <a:t>bazlı </a:t>
            </a:r>
            <a:r>
              <a:rPr dirty="0" sz="2400" spc="-70">
                <a:latin typeface="Arial"/>
                <a:cs typeface="Arial"/>
              </a:rPr>
              <a:t>işler  </a:t>
            </a:r>
            <a:r>
              <a:rPr dirty="0" sz="2400" spc="-60">
                <a:latin typeface="Arial"/>
                <a:cs typeface="Arial"/>
              </a:rPr>
              <a:t>yürütmek </a:t>
            </a:r>
            <a:r>
              <a:rPr dirty="0" sz="2400" spc="-95">
                <a:latin typeface="Arial"/>
                <a:cs typeface="Arial"/>
              </a:rPr>
              <a:t>olduğundan </a:t>
            </a:r>
            <a:r>
              <a:rPr dirty="0" sz="2400" spc="-105">
                <a:latin typeface="Arial"/>
                <a:cs typeface="Arial"/>
              </a:rPr>
              <a:t>üst </a:t>
            </a:r>
            <a:r>
              <a:rPr dirty="0" sz="2400" spc="-70">
                <a:latin typeface="Arial"/>
                <a:cs typeface="Arial"/>
              </a:rPr>
              <a:t>yönetime </a:t>
            </a:r>
            <a:r>
              <a:rPr dirty="0" sz="2400" spc="-114">
                <a:latin typeface="Arial"/>
                <a:cs typeface="Arial"/>
              </a:rPr>
              <a:t>bağlı </a:t>
            </a:r>
            <a:r>
              <a:rPr dirty="0" sz="2400" spc="-70">
                <a:latin typeface="Arial"/>
                <a:cs typeface="Arial"/>
              </a:rPr>
              <a:t>proje </a:t>
            </a:r>
            <a:r>
              <a:rPr dirty="0" sz="2400" spc="-50">
                <a:latin typeface="Arial"/>
                <a:cs typeface="Arial"/>
              </a:rPr>
              <a:t>yöneticileri </a:t>
            </a:r>
            <a:r>
              <a:rPr dirty="0" sz="2400" spc="-114">
                <a:latin typeface="Arial"/>
                <a:cs typeface="Arial"/>
              </a:rPr>
              <a:t>vardır. </a:t>
            </a:r>
            <a:r>
              <a:rPr dirty="0" sz="2400" spc="-310">
                <a:latin typeface="Arial"/>
                <a:cs typeface="Arial"/>
              </a:rPr>
              <a:t>Ve  </a:t>
            </a:r>
            <a:r>
              <a:rPr dirty="0" sz="2400" spc="-75">
                <a:latin typeface="Arial"/>
                <a:cs typeface="Arial"/>
              </a:rPr>
              <a:t>bu </a:t>
            </a:r>
            <a:r>
              <a:rPr dirty="0" sz="2400" spc="-60">
                <a:latin typeface="Arial"/>
                <a:cs typeface="Arial"/>
              </a:rPr>
              <a:t>yöneticiler projenin </a:t>
            </a:r>
            <a:r>
              <a:rPr dirty="0" sz="2400" spc="-150">
                <a:latin typeface="Arial"/>
                <a:cs typeface="Arial"/>
              </a:rPr>
              <a:t>başarısı </a:t>
            </a:r>
            <a:r>
              <a:rPr dirty="0" sz="2400" spc="-60">
                <a:latin typeface="Arial"/>
                <a:cs typeface="Arial"/>
              </a:rPr>
              <a:t>için </a:t>
            </a:r>
            <a:r>
              <a:rPr dirty="0" sz="2400" spc="-75">
                <a:latin typeface="Arial"/>
                <a:cs typeface="Arial"/>
              </a:rPr>
              <a:t>her </a:t>
            </a:r>
            <a:r>
              <a:rPr dirty="0" sz="2400" spc="-20">
                <a:latin typeface="Arial"/>
                <a:cs typeface="Arial"/>
              </a:rPr>
              <a:t>türlü </a:t>
            </a:r>
            <a:r>
              <a:rPr dirty="0" sz="2400" spc="-60">
                <a:latin typeface="Arial"/>
                <a:cs typeface="Arial"/>
              </a:rPr>
              <a:t>yetki </a:t>
            </a:r>
            <a:r>
              <a:rPr dirty="0" sz="2400" spc="-140">
                <a:latin typeface="Arial"/>
                <a:cs typeface="Arial"/>
              </a:rPr>
              <a:t>ve </a:t>
            </a:r>
            <a:r>
              <a:rPr dirty="0" sz="2400" spc="-155">
                <a:latin typeface="Arial"/>
                <a:cs typeface="Arial"/>
              </a:rPr>
              <a:t>güce</a:t>
            </a:r>
            <a:r>
              <a:rPr dirty="0" sz="2400" spc="-195">
                <a:latin typeface="Arial"/>
                <a:cs typeface="Arial"/>
              </a:rPr>
              <a:t> </a:t>
            </a:r>
            <a:r>
              <a:rPr dirty="0" sz="2400" spc="-70">
                <a:latin typeface="Arial"/>
                <a:cs typeface="Arial"/>
              </a:rPr>
              <a:t>sahiptirler.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57349" y="3357562"/>
            <a:ext cx="5508536" cy="33400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85724" y="1500174"/>
            <a:ext cx="8858885" cy="4429760"/>
            <a:chOff x="285724" y="1500174"/>
            <a:chExt cx="8858885" cy="4429760"/>
          </a:xfrm>
        </p:grpSpPr>
        <p:sp>
          <p:nvSpPr>
            <p:cNvPr id="4" name="object 4"/>
            <p:cNvSpPr/>
            <p:nvPr/>
          </p:nvSpPr>
          <p:spPr>
            <a:xfrm>
              <a:off x="7929588" y="5214950"/>
              <a:ext cx="1214412" cy="7143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85724" y="1500174"/>
              <a:ext cx="8573135" cy="4140200"/>
            </a:xfrm>
            <a:custGeom>
              <a:avLst/>
              <a:gdLst/>
              <a:ahLst/>
              <a:cxnLst/>
              <a:rect l="l" t="t" r="r" b="b"/>
              <a:pathLst>
                <a:path w="8573135" h="4140200">
                  <a:moveTo>
                    <a:pt x="8572563" y="0"/>
                  </a:moveTo>
                  <a:lnTo>
                    <a:pt x="0" y="0"/>
                  </a:lnTo>
                  <a:lnTo>
                    <a:pt x="0" y="4139590"/>
                  </a:lnTo>
                  <a:lnTo>
                    <a:pt x="8572563" y="4139590"/>
                  </a:lnTo>
                  <a:lnTo>
                    <a:pt x="8572563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171450" y="785799"/>
            <a:ext cx="8801100" cy="549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73019" y="1487678"/>
            <a:ext cx="8601075" cy="412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65" b="1">
                <a:solidFill>
                  <a:srgbClr val="C00000"/>
                </a:solidFill>
                <a:latin typeface="Arial"/>
                <a:cs typeface="Arial"/>
              </a:rPr>
              <a:t>Proje </a:t>
            </a:r>
            <a:r>
              <a:rPr dirty="0" sz="2400" spc="-215" b="1">
                <a:solidFill>
                  <a:srgbClr val="C00000"/>
                </a:solidFill>
                <a:latin typeface="Arial"/>
                <a:cs typeface="Arial"/>
              </a:rPr>
              <a:t>Organizasyon </a:t>
            </a:r>
            <a:r>
              <a:rPr dirty="0" sz="2400" spc="-170" b="1">
                <a:solidFill>
                  <a:srgbClr val="C00000"/>
                </a:solidFill>
                <a:latin typeface="Arial"/>
                <a:cs typeface="Arial"/>
              </a:rPr>
              <a:t>Yapıları</a:t>
            </a:r>
            <a:r>
              <a:rPr dirty="0" sz="2400" spc="-2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185" b="1">
                <a:solidFill>
                  <a:srgbClr val="C00000"/>
                </a:solidFill>
                <a:latin typeface="Arial"/>
                <a:cs typeface="Arial"/>
              </a:rPr>
              <a:t>Karşılaştırması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algn="just" marL="12700" marR="5080" indent="-635">
              <a:lnSpc>
                <a:spcPct val="100000"/>
              </a:lnSpc>
            </a:pPr>
            <a:r>
              <a:rPr dirty="0" sz="2400" spc="-160" b="1">
                <a:solidFill>
                  <a:srgbClr val="0070C0"/>
                </a:solidFill>
                <a:latin typeface="Arial"/>
                <a:cs typeface="Arial"/>
              </a:rPr>
              <a:t>Proje </a:t>
            </a:r>
            <a:r>
              <a:rPr dirty="0" sz="2400" spc="-190" b="1">
                <a:solidFill>
                  <a:srgbClr val="0070C0"/>
                </a:solidFill>
                <a:latin typeface="Arial"/>
                <a:cs typeface="Arial"/>
              </a:rPr>
              <a:t>Bazlı </a:t>
            </a:r>
            <a:r>
              <a:rPr dirty="0" sz="2400" spc="-204" b="1">
                <a:solidFill>
                  <a:srgbClr val="0070C0"/>
                </a:solidFill>
                <a:latin typeface="Arial"/>
                <a:cs typeface="Arial"/>
              </a:rPr>
              <a:t>Organizasyonda; </a:t>
            </a:r>
            <a:r>
              <a:rPr dirty="0" sz="2400" spc="-135">
                <a:latin typeface="Arial"/>
                <a:cs typeface="Arial"/>
              </a:rPr>
              <a:t>İnsan </a:t>
            </a:r>
            <a:r>
              <a:rPr dirty="0" sz="2400" spc="-140">
                <a:latin typeface="Arial"/>
                <a:cs typeface="Arial"/>
              </a:rPr>
              <a:t>ve </a:t>
            </a:r>
            <a:r>
              <a:rPr dirty="0" sz="2400" spc="-135">
                <a:latin typeface="Arial"/>
                <a:cs typeface="Arial"/>
              </a:rPr>
              <a:t>malzeme </a:t>
            </a:r>
            <a:r>
              <a:rPr dirty="0" sz="2400" spc="-160">
                <a:latin typeface="Arial"/>
                <a:cs typeface="Arial"/>
              </a:rPr>
              <a:t>kaynağı </a:t>
            </a:r>
            <a:r>
              <a:rPr dirty="0" sz="2400" spc="-40">
                <a:latin typeface="Arial"/>
                <a:cs typeface="Arial"/>
              </a:rPr>
              <a:t>ile </a:t>
            </a:r>
            <a:r>
              <a:rPr dirty="0" sz="2400" spc="-90">
                <a:latin typeface="Arial"/>
                <a:cs typeface="Arial"/>
              </a:rPr>
              <a:t>raporlama,  </a:t>
            </a:r>
            <a:r>
              <a:rPr dirty="0" sz="2400" spc="-80">
                <a:latin typeface="Arial"/>
                <a:cs typeface="Arial"/>
              </a:rPr>
              <a:t>takip </a:t>
            </a:r>
            <a:r>
              <a:rPr dirty="0" sz="2400" spc="-140">
                <a:latin typeface="Arial"/>
                <a:cs typeface="Arial"/>
              </a:rPr>
              <a:t>ve </a:t>
            </a:r>
            <a:r>
              <a:rPr dirty="0" sz="2400" spc="-125">
                <a:latin typeface="Arial"/>
                <a:cs typeface="Arial"/>
              </a:rPr>
              <a:t>aksiyon </a:t>
            </a:r>
            <a:r>
              <a:rPr dirty="0" sz="2400" spc="-130">
                <a:latin typeface="Arial"/>
                <a:cs typeface="Arial"/>
              </a:rPr>
              <a:t>atama </a:t>
            </a:r>
            <a:r>
              <a:rPr dirty="0" sz="2400" spc="-80">
                <a:latin typeface="Arial"/>
                <a:cs typeface="Arial"/>
              </a:rPr>
              <a:t>görevleri </a:t>
            </a:r>
            <a:r>
              <a:rPr dirty="0" sz="2400" spc="-110">
                <a:latin typeface="Arial"/>
                <a:cs typeface="Arial"/>
              </a:rPr>
              <a:t>de </a:t>
            </a:r>
            <a:r>
              <a:rPr dirty="0" sz="2400" spc="-114">
                <a:latin typeface="Arial"/>
                <a:cs typeface="Arial"/>
              </a:rPr>
              <a:t>Proje </a:t>
            </a:r>
            <a:r>
              <a:rPr dirty="0" sz="2400" spc="-105">
                <a:latin typeface="Arial"/>
                <a:cs typeface="Arial"/>
              </a:rPr>
              <a:t>Yöneticisinin </a:t>
            </a:r>
            <a:r>
              <a:rPr dirty="0" sz="2400" spc="-90">
                <a:latin typeface="Arial"/>
                <a:cs typeface="Arial"/>
              </a:rPr>
              <a:t>kendindedir.  </a:t>
            </a:r>
            <a:r>
              <a:rPr dirty="0" sz="2400" spc="-95">
                <a:latin typeface="Arial"/>
                <a:cs typeface="Arial"/>
              </a:rPr>
              <a:t>Projeler </a:t>
            </a:r>
            <a:r>
              <a:rPr dirty="0" sz="2400" spc="-155">
                <a:latin typeface="Arial"/>
                <a:cs typeface="Arial"/>
              </a:rPr>
              <a:t>sona </a:t>
            </a:r>
            <a:r>
              <a:rPr dirty="0" sz="2400" spc="-80">
                <a:latin typeface="Arial"/>
                <a:cs typeface="Arial"/>
              </a:rPr>
              <a:t>erdiğinde </a:t>
            </a:r>
            <a:r>
              <a:rPr dirty="0" sz="2400" spc="-85">
                <a:latin typeface="Arial"/>
                <a:cs typeface="Arial"/>
              </a:rPr>
              <a:t>ekip </a:t>
            </a:r>
            <a:r>
              <a:rPr dirty="0" sz="2400" spc="-95">
                <a:latin typeface="Arial"/>
                <a:cs typeface="Arial"/>
              </a:rPr>
              <a:t>dağılır </a:t>
            </a:r>
            <a:r>
              <a:rPr dirty="0" sz="2400" spc="-140">
                <a:latin typeface="Arial"/>
                <a:cs typeface="Arial"/>
              </a:rPr>
              <a:t>ve </a:t>
            </a:r>
            <a:r>
              <a:rPr dirty="0" sz="2400" spc="-80">
                <a:latin typeface="Arial"/>
                <a:cs typeface="Arial"/>
              </a:rPr>
              <a:t>takım </a:t>
            </a:r>
            <a:r>
              <a:rPr dirty="0" sz="2400" spc="-120">
                <a:latin typeface="Arial"/>
                <a:cs typeface="Arial"/>
              </a:rPr>
              <a:t>çalışanları </a:t>
            </a:r>
            <a:r>
              <a:rPr dirty="0" sz="2400" spc="-155">
                <a:latin typeface="Arial"/>
                <a:cs typeface="Arial"/>
              </a:rPr>
              <a:t>işsiz </a:t>
            </a:r>
            <a:r>
              <a:rPr dirty="0" sz="2400" spc="-95">
                <a:latin typeface="Arial"/>
                <a:cs typeface="Arial"/>
              </a:rPr>
              <a:t>kalırlar.  </a:t>
            </a:r>
            <a:r>
              <a:rPr dirty="0" sz="2400" spc="-390">
                <a:latin typeface="Arial"/>
                <a:cs typeface="Arial"/>
              </a:rPr>
              <a:t>Ya </a:t>
            </a:r>
            <a:r>
              <a:rPr dirty="0" sz="2400" spc="-130">
                <a:latin typeface="Arial"/>
                <a:cs typeface="Arial"/>
              </a:rPr>
              <a:t>da </a:t>
            </a:r>
            <a:r>
              <a:rPr dirty="0" sz="2400" spc="-95">
                <a:latin typeface="Arial"/>
                <a:cs typeface="Arial"/>
              </a:rPr>
              <a:t>yeni </a:t>
            </a:r>
            <a:r>
              <a:rPr dirty="0" sz="2400" spc="-25">
                <a:latin typeface="Arial"/>
                <a:cs typeface="Arial"/>
              </a:rPr>
              <a:t>bir </a:t>
            </a:r>
            <a:r>
              <a:rPr dirty="0" sz="2400" spc="-90">
                <a:latin typeface="Arial"/>
                <a:cs typeface="Arial"/>
              </a:rPr>
              <a:t>projeye </a:t>
            </a:r>
            <a:r>
              <a:rPr dirty="0" sz="2400" spc="-70">
                <a:latin typeface="Arial"/>
                <a:cs typeface="Arial"/>
              </a:rPr>
              <a:t>dahil </a:t>
            </a:r>
            <a:r>
              <a:rPr dirty="0" sz="2400" spc="-100">
                <a:latin typeface="Arial"/>
                <a:cs typeface="Arial"/>
              </a:rPr>
              <a:t>olana </a:t>
            </a:r>
            <a:r>
              <a:rPr dirty="0" sz="2400" spc="-125">
                <a:latin typeface="Arial"/>
                <a:cs typeface="Arial"/>
              </a:rPr>
              <a:t>kadar </a:t>
            </a:r>
            <a:r>
              <a:rPr dirty="0" sz="2400" spc="-80">
                <a:latin typeface="Arial"/>
                <a:cs typeface="Arial"/>
              </a:rPr>
              <a:t>beklerler. </a:t>
            </a:r>
            <a:r>
              <a:rPr dirty="0" sz="2400" spc="-185">
                <a:latin typeface="Arial"/>
                <a:cs typeface="Arial"/>
              </a:rPr>
              <a:t>Bu </a:t>
            </a:r>
            <a:r>
              <a:rPr dirty="0" sz="2400" spc="-135">
                <a:latin typeface="Arial"/>
                <a:cs typeface="Arial"/>
              </a:rPr>
              <a:t>yapıda </a:t>
            </a:r>
            <a:r>
              <a:rPr dirty="0" sz="2400" spc="-165">
                <a:latin typeface="Arial"/>
                <a:cs typeface="Arial"/>
              </a:rPr>
              <a:t>amaç  </a:t>
            </a:r>
            <a:r>
              <a:rPr dirty="0" sz="2400" spc="-55">
                <a:latin typeface="Arial"/>
                <a:cs typeface="Arial"/>
              </a:rPr>
              <a:t>projelerin </a:t>
            </a:r>
            <a:r>
              <a:rPr dirty="0" sz="2400" spc="-125">
                <a:latin typeface="Arial"/>
                <a:cs typeface="Arial"/>
              </a:rPr>
              <a:t>başarıyla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 spc="-114">
                <a:latin typeface="Arial"/>
                <a:cs typeface="Arial"/>
              </a:rPr>
              <a:t>tamamlanmasıdır.</a:t>
            </a:r>
            <a:endParaRPr sz="2400">
              <a:latin typeface="Arial"/>
              <a:cs typeface="Arial"/>
            </a:endParaRPr>
          </a:p>
          <a:p>
            <a:pPr algn="just" marL="12700" marR="6350">
              <a:lnSpc>
                <a:spcPct val="100000"/>
              </a:lnSpc>
              <a:spcBef>
                <a:spcPts val="600"/>
              </a:spcBef>
            </a:pPr>
            <a:r>
              <a:rPr dirty="0" sz="2400" spc="-185">
                <a:latin typeface="Arial"/>
                <a:cs typeface="Arial"/>
              </a:rPr>
              <a:t>Bu </a:t>
            </a:r>
            <a:r>
              <a:rPr dirty="0" sz="2400" spc="-145">
                <a:latin typeface="Arial"/>
                <a:cs typeface="Arial"/>
              </a:rPr>
              <a:t>organizasyon </a:t>
            </a:r>
            <a:r>
              <a:rPr dirty="0" sz="2400" spc="-105">
                <a:latin typeface="Arial"/>
                <a:cs typeface="Arial"/>
              </a:rPr>
              <a:t>yapılarına </a:t>
            </a:r>
            <a:r>
              <a:rPr dirty="0" sz="2400" spc="-125">
                <a:latin typeface="Arial"/>
                <a:cs typeface="Arial"/>
              </a:rPr>
              <a:t>baktığımızda </a:t>
            </a:r>
            <a:r>
              <a:rPr dirty="0" sz="2400" spc="-85">
                <a:latin typeface="Arial"/>
                <a:cs typeface="Arial"/>
              </a:rPr>
              <a:t>hepimiz </a:t>
            </a:r>
            <a:r>
              <a:rPr dirty="0" sz="2400" spc="-60">
                <a:latin typeface="Arial"/>
                <a:cs typeface="Arial"/>
              </a:rPr>
              <a:t>için </a:t>
            </a:r>
            <a:r>
              <a:rPr dirty="0" sz="2400" spc="-114">
                <a:latin typeface="Arial"/>
                <a:cs typeface="Arial"/>
              </a:rPr>
              <a:t>Proje</a:t>
            </a:r>
            <a:r>
              <a:rPr dirty="0" sz="2400" spc="434">
                <a:latin typeface="Arial"/>
                <a:cs typeface="Arial"/>
              </a:rPr>
              <a:t> </a:t>
            </a:r>
            <a:r>
              <a:rPr dirty="0" sz="2400" spc="-170">
                <a:latin typeface="Arial"/>
                <a:cs typeface="Arial"/>
              </a:rPr>
              <a:t>Bazlı  </a:t>
            </a:r>
            <a:r>
              <a:rPr dirty="0" sz="2400" spc="-114">
                <a:latin typeface="Arial"/>
                <a:cs typeface="Arial"/>
              </a:rPr>
              <a:t>yapının </a:t>
            </a:r>
            <a:r>
              <a:rPr dirty="0" sz="2400" spc="-110">
                <a:latin typeface="Arial"/>
                <a:cs typeface="Arial"/>
              </a:rPr>
              <a:t>en doğrusu </a:t>
            </a:r>
            <a:r>
              <a:rPr dirty="0" sz="2400" spc="-85">
                <a:latin typeface="Arial"/>
                <a:cs typeface="Arial"/>
              </a:rPr>
              <a:t>olduğu </a:t>
            </a:r>
            <a:r>
              <a:rPr dirty="0" sz="2400" spc="-80">
                <a:latin typeface="Arial"/>
                <a:cs typeface="Arial"/>
              </a:rPr>
              <a:t>düşünülebilir. </a:t>
            </a:r>
            <a:r>
              <a:rPr dirty="0" sz="2400" spc="-160">
                <a:latin typeface="Arial"/>
                <a:cs typeface="Arial"/>
              </a:rPr>
              <a:t>Ancak </a:t>
            </a:r>
            <a:r>
              <a:rPr dirty="0" sz="2400" spc="-75">
                <a:latin typeface="Arial"/>
                <a:cs typeface="Arial"/>
              </a:rPr>
              <a:t>her </a:t>
            </a:r>
            <a:r>
              <a:rPr dirty="0" sz="2400" spc="-60">
                <a:latin typeface="Arial"/>
                <a:cs typeface="Arial"/>
              </a:rPr>
              <a:t>şirketin </a:t>
            </a:r>
            <a:r>
              <a:rPr dirty="0" sz="2400" spc="-140">
                <a:latin typeface="Arial"/>
                <a:cs typeface="Arial"/>
              </a:rPr>
              <a:t>amacı,  </a:t>
            </a:r>
            <a:r>
              <a:rPr dirty="0" sz="2400" spc="-70">
                <a:latin typeface="Arial"/>
                <a:cs typeface="Arial"/>
              </a:rPr>
              <a:t>kurum </a:t>
            </a:r>
            <a:r>
              <a:rPr dirty="0" sz="2400" spc="-35">
                <a:latin typeface="Arial"/>
                <a:cs typeface="Arial"/>
              </a:rPr>
              <a:t>kültürü, </a:t>
            </a:r>
            <a:r>
              <a:rPr dirty="0" sz="2400" spc="-145">
                <a:latin typeface="Arial"/>
                <a:cs typeface="Arial"/>
              </a:rPr>
              <a:t>piyasa </a:t>
            </a:r>
            <a:r>
              <a:rPr dirty="0" sz="2400" spc="-70">
                <a:latin typeface="Arial"/>
                <a:cs typeface="Arial"/>
              </a:rPr>
              <a:t>şartları </a:t>
            </a:r>
            <a:r>
              <a:rPr dirty="0" sz="2400" spc="-140">
                <a:latin typeface="Arial"/>
                <a:cs typeface="Arial"/>
              </a:rPr>
              <a:t>ve </a:t>
            </a:r>
            <a:r>
              <a:rPr dirty="0" sz="2400" spc="-70">
                <a:latin typeface="Arial"/>
                <a:cs typeface="Arial"/>
              </a:rPr>
              <a:t>sektörleri </a:t>
            </a:r>
            <a:r>
              <a:rPr dirty="0" sz="2400" spc="-60">
                <a:latin typeface="Arial"/>
                <a:cs typeface="Arial"/>
              </a:rPr>
              <a:t>farklı farklı </a:t>
            </a:r>
            <a:r>
              <a:rPr dirty="0" sz="2400" spc="-85">
                <a:latin typeface="Arial"/>
                <a:cs typeface="Arial"/>
              </a:rPr>
              <a:t>olduğu </a:t>
            </a:r>
            <a:r>
              <a:rPr dirty="0" sz="2400" spc="-70">
                <a:latin typeface="Arial"/>
                <a:cs typeface="Arial"/>
              </a:rPr>
              <a:t>için  </a:t>
            </a:r>
            <a:r>
              <a:rPr dirty="0" sz="2400" spc="-110">
                <a:latin typeface="Arial"/>
                <a:cs typeface="Arial"/>
              </a:rPr>
              <a:t>hepsinde </a:t>
            </a:r>
            <a:r>
              <a:rPr dirty="0" sz="2400" spc="-65">
                <a:latin typeface="Arial"/>
                <a:cs typeface="Arial"/>
              </a:rPr>
              <a:t>proje </a:t>
            </a:r>
            <a:r>
              <a:rPr dirty="0" sz="2400" spc="-125">
                <a:latin typeface="Arial"/>
                <a:cs typeface="Arial"/>
              </a:rPr>
              <a:t>bazlı </a:t>
            </a:r>
            <a:r>
              <a:rPr dirty="0" sz="2400" spc="-114">
                <a:latin typeface="Arial"/>
                <a:cs typeface="Arial"/>
              </a:rPr>
              <a:t>yapının olmasını </a:t>
            </a:r>
            <a:r>
              <a:rPr dirty="0" sz="2400" spc="-105">
                <a:latin typeface="Arial"/>
                <a:cs typeface="Arial"/>
              </a:rPr>
              <a:t>beklemek </a:t>
            </a:r>
            <a:r>
              <a:rPr dirty="0" sz="2400" spc="-110">
                <a:latin typeface="Arial"/>
                <a:cs typeface="Arial"/>
              </a:rPr>
              <a:t>de </a:t>
            </a:r>
            <a:r>
              <a:rPr dirty="0" sz="2400" spc="-80">
                <a:latin typeface="Arial"/>
                <a:cs typeface="Arial"/>
              </a:rPr>
              <a:t>doğru</a:t>
            </a:r>
            <a:r>
              <a:rPr dirty="0" sz="2400" spc="-170">
                <a:latin typeface="Arial"/>
                <a:cs typeface="Arial"/>
              </a:rPr>
              <a:t> </a:t>
            </a:r>
            <a:r>
              <a:rPr dirty="0" sz="2400" spc="-110">
                <a:latin typeface="Arial"/>
                <a:cs typeface="Arial"/>
              </a:rPr>
              <a:t>olmaz.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049" y="800100"/>
            <a:ext cx="8895101" cy="47763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926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5" name="object 5"/>
          <p:cNvSpPr/>
          <p:nvPr/>
        </p:nvSpPr>
        <p:spPr>
          <a:xfrm>
            <a:off x="7786713" y="5072075"/>
            <a:ext cx="1214412" cy="7143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3987" y="785799"/>
            <a:ext cx="8847455" cy="5001260"/>
            <a:chOff x="153987" y="785799"/>
            <a:chExt cx="8847455" cy="5001260"/>
          </a:xfrm>
        </p:grpSpPr>
        <p:sp>
          <p:nvSpPr>
            <p:cNvPr id="4" name="object 4"/>
            <p:cNvSpPr/>
            <p:nvPr/>
          </p:nvSpPr>
          <p:spPr>
            <a:xfrm>
              <a:off x="7786713" y="5072075"/>
              <a:ext cx="1214412" cy="71437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53987" y="785799"/>
              <a:ext cx="8836025" cy="48228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39712" y="1500174"/>
            <a:ext cx="8761730" cy="4765675"/>
            <a:chOff x="239712" y="1500174"/>
            <a:chExt cx="8761730" cy="4765675"/>
          </a:xfrm>
        </p:grpSpPr>
        <p:sp>
          <p:nvSpPr>
            <p:cNvPr id="4" name="object 4"/>
            <p:cNvSpPr/>
            <p:nvPr/>
          </p:nvSpPr>
          <p:spPr>
            <a:xfrm>
              <a:off x="7786713" y="5072075"/>
              <a:ext cx="1214412" cy="71437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39712" y="1500174"/>
              <a:ext cx="8664575" cy="476567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214287" y="785792"/>
            <a:ext cx="8786863" cy="6016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1450" y="785792"/>
            <a:ext cx="8830310" cy="5558155"/>
            <a:chOff x="171450" y="785792"/>
            <a:chExt cx="8830310" cy="5558155"/>
          </a:xfrm>
        </p:grpSpPr>
        <p:sp>
          <p:nvSpPr>
            <p:cNvPr id="4" name="object 4"/>
            <p:cNvSpPr/>
            <p:nvPr/>
          </p:nvSpPr>
          <p:spPr>
            <a:xfrm>
              <a:off x="7786713" y="5072075"/>
              <a:ext cx="1214412" cy="71437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14287" y="785792"/>
              <a:ext cx="8786863" cy="60160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71450" y="1428736"/>
              <a:ext cx="8801100" cy="49149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6594" y="51739"/>
            <a:ext cx="159956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25"/>
              <a:t>Kaynakça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128" y="703707"/>
            <a:ext cx="8355965" cy="223520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58115" indent="-146050">
              <a:lnSpc>
                <a:spcPct val="100000"/>
              </a:lnSpc>
              <a:spcBef>
                <a:spcPts val="700"/>
              </a:spcBef>
              <a:buChar char="•"/>
              <a:tabLst>
                <a:tab pos="158750" algn="l"/>
              </a:tabLst>
            </a:pPr>
            <a:r>
              <a:rPr dirty="0" sz="2000" spc="-285">
                <a:latin typeface="Arial"/>
                <a:cs typeface="Arial"/>
              </a:rPr>
              <a:t>ÇOKGÖR, </a:t>
            </a:r>
            <a:r>
              <a:rPr dirty="0" sz="2000" spc="-160">
                <a:latin typeface="Arial"/>
                <a:cs typeface="Arial"/>
              </a:rPr>
              <a:t>O. </a:t>
            </a:r>
            <a:r>
              <a:rPr dirty="0" sz="2000" spc="-85">
                <a:latin typeface="Arial"/>
                <a:cs typeface="Arial"/>
              </a:rPr>
              <a:t>(2016), </a:t>
            </a:r>
            <a:r>
              <a:rPr dirty="0" sz="2000" spc="-50">
                <a:latin typeface="Arial"/>
                <a:cs typeface="Arial"/>
              </a:rPr>
              <a:t>“Proje </a:t>
            </a:r>
            <a:r>
              <a:rPr dirty="0" sz="2000" spc="-60">
                <a:latin typeface="Arial"/>
                <a:cs typeface="Arial"/>
              </a:rPr>
              <a:t>Yönetimi” Bilgilendirme </a:t>
            </a:r>
            <a:r>
              <a:rPr dirty="0" sz="2000" spc="-95">
                <a:latin typeface="Arial"/>
                <a:cs typeface="Arial"/>
              </a:rPr>
              <a:t>Semineri</a:t>
            </a:r>
            <a:r>
              <a:rPr dirty="0" sz="2000" spc="-245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Notları.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  <a:buChar char="•"/>
              <a:tabLst>
                <a:tab pos="158750" algn="l"/>
              </a:tabLst>
            </a:pPr>
            <a:r>
              <a:rPr dirty="0" sz="2000" spc="-195">
                <a:latin typeface="Arial"/>
                <a:cs typeface="Arial"/>
              </a:rPr>
              <a:t>EVCİMEN, </a:t>
            </a:r>
            <a:r>
              <a:rPr dirty="0" sz="2000" spc="-229">
                <a:latin typeface="Arial"/>
                <a:cs typeface="Arial"/>
              </a:rPr>
              <a:t>T.U </a:t>
            </a:r>
            <a:r>
              <a:rPr dirty="0" sz="2000" spc="-90">
                <a:latin typeface="Arial"/>
                <a:cs typeface="Arial"/>
              </a:rPr>
              <a:t>(2016), </a:t>
            </a:r>
            <a:r>
              <a:rPr dirty="0" sz="2000" spc="-55">
                <a:latin typeface="Arial"/>
                <a:cs typeface="Arial"/>
              </a:rPr>
              <a:t>“İnşaat </a:t>
            </a:r>
            <a:r>
              <a:rPr dirty="0" sz="2000" spc="-65">
                <a:latin typeface="Arial"/>
                <a:cs typeface="Arial"/>
              </a:rPr>
              <a:t>Mühendisliğinde </a:t>
            </a:r>
            <a:r>
              <a:rPr dirty="0" sz="2000" spc="-95">
                <a:latin typeface="Arial"/>
                <a:cs typeface="Arial"/>
              </a:rPr>
              <a:t>Proje </a:t>
            </a:r>
            <a:r>
              <a:rPr dirty="0" sz="2000" spc="-90">
                <a:latin typeface="Arial"/>
                <a:cs typeface="Arial"/>
              </a:rPr>
              <a:t>Yönetimine </a:t>
            </a:r>
            <a:r>
              <a:rPr dirty="0" sz="2000" spc="-50">
                <a:latin typeface="Arial"/>
                <a:cs typeface="Arial"/>
              </a:rPr>
              <a:t>Giriş” </a:t>
            </a:r>
            <a:r>
              <a:rPr dirty="0" sz="2000" spc="-110">
                <a:latin typeface="Arial"/>
                <a:cs typeface="Arial"/>
              </a:rPr>
              <a:t>Seminer  </a:t>
            </a:r>
            <a:r>
              <a:rPr dirty="0" sz="2000" spc="-50">
                <a:latin typeface="Arial"/>
                <a:cs typeface="Arial"/>
              </a:rPr>
              <a:t>Notları.</a:t>
            </a:r>
            <a:endParaRPr sz="2000">
              <a:latin typeface="Arial"/>
              <a:cs typeface="Arial"/>
            </a:endParaRPr>
          </a:p>
          <a:p>
            <a:pPr marL="102235" indent="-90170">
              <a:lnSpc>
                <a:spcPct val="100000"/>
              </a:lnSpc>
              <a:spcBef>
                <a:spcPts val="600"/>
              </a:spcBef>
              <a:buChar char="•"/>
              <a:tabLst>
                <a:tab pos="102870" algn="l"/>
              </a:tabLst>
            </a:pPr>
            <a:r>
              <a:rPr dirty="0" sz="2000" spc="-180">
                <a:latin typeface="Arial"/>
                <a:cs typeface="Arial"/>
              </a:rPr>
              <a:t>IŞIK, </a:t>
            </a:r>
            <a:r>
              <a:rPr dirty="0" sz="2000" spc="-175">
                <a:latin typeface="Arial"/>
                <a:cs typeface="Arial"/>
              </a:rPr>
              <a:t>Z. </a:t>
            </a:r>
            <a:r>
              <a:rPr dirty="0" sz="2000" spc="-90">
                <a:latin typeface="Arial"/>
                <a:cs typeface="Arial"/>
              </a:rPr>
              <a:t>(2015), </a:t>
            </a:r>
            <a:r>
              <a:rPr dirty="0" sz="2000" spc="-60">
                <a:latin typeface="Arial"/>
                <a:cs typeface="Arial"/>
              </a:rPr>
              <a:t>“İnşaat </a:t>
            </a:r>
            <a:r>
              <a:rPr dirty="0" sz="2000" spc="-95">
                <a:latin typeface="Arial"/>
                <a:cs typeface="Arial"/>
              </a:rPr>
              <a:t>4.0’da Proje </a:t>
            </a:r>
            <a:r>
              <a:rPr dirty="0" sz="2000" spc="-60">
                <a:latin typeface="Arial"/>
                <a:cs typeface="Arial"/>
              </a:rPr>
              <a:t>Yönetimi”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Notları</a:t>
            </a:r>
            <a:endParaRPr sz="2000">
              <a:latin typeface="Arial"/>
              <a:cs typeface="Arial"/>
            </a:endParaRPr>
          </a:p>
          <a:p>
            <a:pPr marL="158115" indent="-146050">
              <a:lnSpc>
                <a:spcPct val="100000"/>
              </a:lnSpc>
              <a:spcBef>
                <a:spcPts val="600"/>
              </a:spcBef>
              <a:buChar char="•"/>
              <a:tabLst>
                <a:tab pos="158750" algn="l"/>
              </a:tabLst>
            </a:pPr>
            <a:r>
              <a:rPr dirty="0" sz="2000" spc="-229">
                <a:latin typeface="Arial"/>
                <a:cs typeface="Arial"/>
              </a:rPr>
              <a:t>MÜRSEL, </a:t>
            </a:r>
            <a:r>
              <a:rPr dirty="0" sz="2000" spc="-5">
                <a:latin typeface="Arial"/>
                <a:cs typeface="Arial"/>
              </a:rPr>
              <a:t>M. </a:t>
            </a:r>
            <a:r>
              <a:rPr dirty="0" sz="2000" spc="-90">
                <a:latin typeface="Arial"/>
                <a:cs typeface="Arial"/>
              </a:rPr>
              <a:t>(2015), </a:t>
            </a:r>
            <a:r>
              <a:rPr dirty="0" sz="2000" spc="-55">
                <a:latin typeface="Arial"/>
                <a:cs typeface="Arial"/>
              </a:rPr>
              <a:t>“İnşaat </a:t>
            </a:r>
            <a:r>
              <a:rPr dirty="0" sz="2000" spc="-95">
                <a:latin typeface="Arial"/>
                <a:cs typeface="Arial"/>
              </a:rPr>
              <a:t>Sektöründe </a:t>
            </a:r>
            <a:r>
              <a:rPr dirty="0" sz="2000" spc="-90">
                <a:latin typeface="Arial"/>
                <a:cs typeface="Arial"/>
              </a:rPr>
              <a:t>Risklerin </a:t>
            </a:r>
            <a:r>
              <a:rPr dirty="0" sz="2000" spc="-60">
                <a:latin typeface="Arial"/>
                <a:cs typeface="Arial"/>
              </a:rPr>
              <a:t>Yönetimi” </a:t>
            </a:r>
            <a:r>
              <a:rPr dirty="0" sz="2000" spc="-145">
                <a:latin typeface="Arial"/>
                <a:cs typeface="Arial"/>
              </a:rPr>
              <a:t>Ders</a:t>
            </a:r>
            <a:r>
              <a:rPr dirty="0" sz="2000" spc="-120">
                <a:latin typeface="Arial"/>
                <a:cs typeface="Arial"/>
              </a:rPr>
              <a:t> </a:t>
            </a:r>
            <a:r>
              <a:rPr dirty="0" sz="2000" spc="-40">
                <a:latin typeface="Arial"/>
                <a:cs typeface="Arial"/>
              </a:rPr>
              <a:t>Notları.”</a:t>
            </a:r>
            <a:endParaRPr sz="2000">
              <a:latin typeface="Arial"/>
              <a:cs typeface="Arial"/>
            </a:endParaRPr>
          </a:p>
          <a:p>
            <a:pPr marL="158115" indent="-146050">
              <a:lnSpc>
                <a:spcPct val="100000"/>
              </a:lnSpc>
              <a:spcBef>
                <a:spcPts val="600"/>
              </a:spcBef>
              <a:buChar char="•"/>
              <a:tabLst>
                <a:tab pos="158750" algn="l"/>
              </a:tabLst>
            </a:pPr>
            <a:r>
              <a:rPr dirty="0" sz="2000" spc="-265">
                <a:latin typeface="Arial"/>
                <a:cs typeface="Arial"/>
              </a:rPr>
              <a:t>TÜRKER, </a:t>
            </a:r>
            <a:r>
              <a:rPr dirty="0" sz="2000" spc="-5">
                <a:latin typeface="Arial"/>
                <a:cs typeface="Arial"/>
              </a:rPr>
              <a:t>M. </a:t>
            </a:r>
            <a:r>
              <a:rPr dirty="0" sz="2000" spc="-85">
                <a:latin typeface="Arial"/>
                <a:cs typeface="Arial"/>
              </a:rPr>
              <a:t>(2016), </a:t>
            </a:r>
            <a:r>
              <a:rPr dirty="0" sz="2000" spc="-60">
                <a:latin typeface="Arial"/>
                <a:cs typeface="Arial"/>
              </a:rPr>
              <a:t>“İnşaat </a:t>
            </a:r>
            <a:r>
              <a:rPr dirty="0" sz="2000" spc="-65">
                <a:latin typeface="Arial"/>
                <a:cs typeface="Arial"/>
              </a:rPr>
              <a:t>Projelerinde </a:t>
            </a:r>
            <a:r>
              <a:rPr dirty="0" sz="2000" spc="-170">
                <a:latin typeface="Arial"/>
                <a:cs typeface="Arial"/>
              </a:rPr>
              <a:t>Risk </a:t>
            </a:r>
            <a:r>
              <a:rPr dirty="0" sz="2000" spc="-125">
                <a:latin typeface="Arial"/>
                <a:cs typeface="Arial"/>
              </a:rPr>
              <a:t>ve </a:t>
            </a:r>
            <a:r>
              <a:rPr dirty="0" sz="2000" spc="-170">
                <a:latin typeface="Arial"/>
                <a:cs typeface="Arial"/>
              </a:rPr>
              <a:t>Risk </a:t>
            </a:r>
            <a:r>
              <a:rPr dirty="0" sz="2000" spc="-60">
                <a:latin typeface="Arial"/>
                <a:cs typeface="Arial"/>
              </a:rPr>
              <a:t>Yönetimi”</a:t>
            </a:r>
            <a:r>
              <a:rPr dirty="0" sz="2000" spc="-180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Notları.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52776" y="788911"/>
            <a:ext cx="5365750" cy="563372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245745" indent="-233679">
              <a:lnSpc>
                <a:spcPct val="100000"/>
              </a:lnSpc>
              <a:spcBef>
                <a:spcPts val="700"/>
              </a:spcBef>
              <a:buFont typeface="Wingdings"/>
              <a:buChar char=""/>
              <a:tabLst>
                <a:tab pos="246379" algn="l"/>
              </a:tabLst>
            </a:pPr>
            <a:r>
              <a:rPr dirty="0" sz="1800" spc="-90">
                <a:latin typeface="Arial"/>
                <a:cs typeface="Arial"/>
              </a:rPr>
              <a:t>P</a:t>
            </a:r>
            <a:r>
              <a:rPr dirty="0" sz="1800" spc="-90">
                <a:latin typeface="Arial"/>
                <a:cs typeface="Arial"/>
              </a:rPr>
              <a:t>roje </a:t>
            </a:r>
            <a:r>
              <a:rPr dirty="0" sz="1800" spc="-135">
                <a:latin typeface="Arial"/>
                <a:cs typeface="Arial"/>
              </a:rPr>
              <a:t>Zaman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Yönetimi</a:t>
            </a:r>
            <a:endParaRPr sz="1800">
              <a:latin typeface="Arial"/>
              <a:cs typeface="Arial"/>
            </a:endParaRPr>
          </a:p>
          <a:p>
            <a:pPr lvl="1" marL="600710" indent="-132080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dirty="0" sz="1800" spc="-110">
                <a:latin typeface="Arial"/>
                <a:cs typeface="Arial"/>
              </a:rPr>
              <a:t>Görev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110">
                <a:latin typeface="Arial"/>
                <a:cs typeface="Arial"/>
              </a:rPr>
              <a:t>Listesi</a:t>
            </a:r>
            <a:endParaRPr sz="1800">
              <a:latin typeface="Arial"/>
              <a:cs typeface="Arial"/>
            </a:endParaRPr>
          </a:p>
          <a:p>
            <a:pPr lvl="1" marL="600710" indent="-132080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dirty="0" sz="1800" spc="-120">
                <a:latin typeface="Arial"/>
                <a:cs typeface="Arial"/>
              </a:rPr>
              <a:t>Çubuk </a:t>
            </a:r>
            <a:r>
              <a:rPr dirty="0" sz="1800" spc="-160">
                <a:latin typeface="Arial"/>
                <a:cs typeface="Arial"/>
              </a:rPr>
              <a:t>(GANTT)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165">
                <a:latin typeface="Arial"/>
                <a:cs typeface="Arial"/>
              </a:rPr>
              <a:t>Şeması</a:t>
            </a:r>
            <a:endParaRPr sz="1800">
              <a:latin typeface="Arial"/>
              <a:cs typeface="Arial"/>
            </a:endParaRPr>
          </a:p>
          <a:p>
            <a:pPr lvl="1" marL="600710" indent="-132080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dirty="0" sz="1800" spc="-55">
                <a:latin typeface="Arial"/>
                <a:cs typeface="Arial"/>
              </a:rPr>
              <a:t>Kritik </a:t>
            </a:r>
            <a:r>
              <a:rPr dirty="0" sz="1800" spc="-175">
                <a:latin typeface="Arial"/>
                <a:cs typeface="Arial"/>
              </a:rPr>
              <a:t>Yol </a:t>
            </a:r>
            <a:r>
              <a:rPr dirty="0" sz="1800" spc="-45">
                <a:latin typeface="Arial"/>
                <a:cs typeface="Arial"/>
              </a:rPr>
              <a:t>Metodu</a:t>
            </a:r>
            <a:r>
              <a:rPr dirty="0" sz="1800" spc="-335">
                <a:latin typeface="Arial"/>
                <a:cs typeface="Arial"/>
              </a:rPr>
              <a:t> </a:t>
            </a:r>
            <a:r>
              <a:rPr dirty="0" sz="1800" spc="-145">
                <a:latin typeface="Arial"/>
                <a:cs typeface="Arial"/>
              </a:rPr>
              <a:t>(CPM)</a:t>
            </a:r>
            <a:endParaRPr sz="1800">
              <a:latin typeface="Arial"/>
              <a:cs typeface="Arial"/>
            </a:endParaRPr>
          </a:p>
          <a:p>
            <a:pPr lvl="1" marL="600710" indent="-132080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dirty="0" sz="1800" spc="-100">
                <a:latin typeface="Arial"/>
                <a:cs typeface="Arial"/>
              </a:rPr>
              <a:t>Program </a:t>
            </a:r>
            <a:r>
              <a:rPr dirty="0" sz="1800" spc="-70">
                <a:latin typeface="Arial"/>
                <a:cs typeface="Arial"/>
              </a:rPr>
              <a:t>Değerlendirme </a:t>
            </a:r>
            <a:r>
              <a:rPr dirty="0" sz="1800" spc="-105">
                <a:latin typeface="Arial"/>
                <a:cs typeface="Arial"/>
              </a:rPr>
              <a:t>ve </a:t>
            </a:r>
            <a:r>
              <a:rPr dirty="0" sz="1800" spc="-80">
                <a:latin typeface="Arial"/>
                <a:cs typeface="Arial"/>
              </a:rPr>
              <a:t>İnceleme </a:t>
            </a:r>
            <a:r>
              <a:rPr dirty="0" sz="1800" spc="-114">
                <a:latin typeface="Arial"/>
                <a:cs typeface="Arial"/>
              </a:rPr>
              <a:t>Tekniği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215">
                <a:latin typeface="Arial"/>
                <a:cs typeface="Arial"/>
              </a:rPr>
              <a:t>(PERT)</a:t>
            </a:r>
            <a:endParaRPr sz="1800">
              <a:latin typeface="Arial"/>
              <a:cs typeface="Arial"/>
            </a:endParaRPr>
          </a:p>
          <a:p>
            <a:pPr lvl="1" marL="600710" indent="-132080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dirty="0" sz="1800" spc="-55">
                <a:latin typeface="Arial"/>
                <a:cs typeface="Arial"/>
              </a:rPr>
              <a:t>Kritik </a:t>
            </a:r>
            <a:r>
              <a:rPr dirty="0" sz="1800" spc="-75">
                <a:latin typeface="Arial"/>
                <a:cs typeface="Arial"/>
              </a:rPr>
              <a:t>Zincir </a:t>
            </a:r>
            <a:r>
              <a:rPr dirty="0" sz="1800" spc="-90">
                <a:latin typeface="Arial"/>
                <a:cs typeface="Arial"/>
              </a:rPr>
              <a:t>Proje</a:t>
            </a:r>
            <a:r>
              <a:rPr dirty="0" sz="1800" spc="-145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Yönetimi</a:t>
            </a:r>
            <a:endParaRPr sz="1800">
              <a:latin typeface="Arial"/>
              <a:cs typeface="Arial"/>
            </a:endParaRPr>
          </a:p>
          <a:p>
            <a:pPr lvl="1" marL="600710" indent="-132080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dirty="0" sz="1800" spc="-140">
                <a:latin typeface="Arial"/>
                <a:cs typeface="Arial"/>
              </a:rPr>
              <a:t>Kaynak </a:t>
            </a:r>
            <a:r>
              <a:rPr dirty="0" sz="1800" spc="-120">
                <a:latin typeface="Arial"/>
                <a:cs typeface="Arial"/>
              </a:rPr>
              <a:t>Yükleme </a:t>
            </a:r>
            <a:r>
              <a:rPr dirty="0" sz="1800" spc="-110">
                <a:latin typeface="Arial"/>
                <a:cs typeface="Arial"/>
              </a:rPr>
              <a:t>ve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5">
                <a:latin typeface="Arial"/>
                <a:cs typeface="Arial"/>
              </a:rPr>
              <a:t>Dengeleme</a:t>
            </a:r>
            <a:endParaRPr sz="1800">
              <a:latin typeface="Arial"/>
              <a:cs typeface="Arial"/>
            </a:endParaRPr>
          </a:p>
          <a:p>
            <a:pPr marL="245745" indent="-233679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246379" algn="l"/>
              </a:tabLst>
            </a:pPr>
            <a:r>
              <a:rPr dirty="0" sz="1800" spc="-90">
                <a:latin typeface="Arial"/>
                <a:cs typeface="Arial"/>
              </a:rPr>
              <a:t>Proje </a:t>
            </a:r>
            <a:r>
              <a:rPr dirty="0" sz="1800" spc="-50">
                <a:latin typeface="Arial"/>
                <a:cs typeface="Arial"/>
              </a:rPr>
              <a:t>Maliyet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Yönetimi</a:t>
            </a:r>
            <a:endParaRPr sz="1800">
              <a:latin typeface="Arial"/>
              <a:cs typeface="Arial"/>
            </a:endParaRPr>
          </a:p>
          <a:p>
            <a:pPr lvl="1" marL="600710" indent="-131445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dirty="0" sz="1800" spc="-130">
                <a:latin typeface="Arial"/>
                <a:cs typeface="Arial"/>
              </a:rPr>
              <a:t>Kazanılmış </a:t>
            </a:r>
            <a:r>
              <a:rPr dirty="0" sz="1800" spc="-114">
                <a:latin typeface="Arial"/>
                <a:cs typeface="Arial"/>
              </a:rPr>
              <a:t>Değer Tekniği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75">
                <a:latin typeface="Arial"/>
                <a:cs typeface="Arial"/>
              </a:rPr>
              <a:t>(EVA)</a:t>
            </a:r>
            <a:endParaRPr sz="1800">
              <a:latin typeface="Arial"/>
              <a:cs typeface="Arial"/>
            </a:endParaRPr>
          </a:p>
          <a:p>
            <a:pPr marL="245745" indent="-233679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246379" algn="l"/>
              </a:tabLst>
            </a:pPr>
            <a:r>
              <a:rPr dirty="0" sz="1800" spc="-90">
                <a:latin typeface="Arial"/>
                <a:cs typeface="Arial"/>
              </a:rPr>
              <a:t>Proje Kalite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Yönetimi</a:t>
            </a:r>
            <a:endParaRPr sz="1800">
              <a:latin typeface="Arial"/>
              <a:cs typeface="Arial"/>
            </a:endParaRPr>
          </a:p>
          <a:p>
            <a:pPr marL="245745" indent="-233679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246379" algn="l"/>
              </a:tabLst>
            </a:pPr>
            <a:r>
              <a:rPr dirty="0" sz="1800" spc="-85">
                <a:latin typeface="Arial"/>
                <a:cs typeface="Arial"/>
              </a:rPr>
              <a:t>Proje </a:t>
            </a:r>
            <a:r>
              <a:rPr dirty="0" sz="1800" spc="-100">
                <a:latin typeface="Arial"/>
                <a:cs typeface="Arial"/>
              </a:rPr>
              <a:t>İnsan </a:t>
            </a:r>
            <a:r>
              <a:rPr dirty="0" sz="1800" spc="-105">
                <a:latin typeface="Arial"/>
                <a:cs typeface="Arial"/>
              </a:rPr>
              <a:t>Kaynakları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Yönetimi</a:t>
            </a:r>
            <a:endParaRPr sz="1800">
              <a:latin typeface="Arial"/>
              <a:cs typeface="Arial"/>
            </a:endParaRPr>
          </a:p>
          <a:p>
            <a:pPr lvl="1" marL="600710" indent="-131445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dirty="0" sz="1800" spc="-65">
                <a:latin typeface="Arial"/>
                <a:cs typeface="Arial"/>
              </a:rPr>
              <a:t>Örgüt </a:t>
            </a:r>
            <a:r>
              <a:rPr dirty="0" sz="1800" spc="-85">
                <a:latin typeface="Arial"/>
                <a:cs typeface="Arial"/>
              </a:rPr>
              <a:t>Kırılım </a:t>
            </a:r>
            <a:r>
              <a:rPr dirty="0" sz="1800" spc="-170">
                <a:latin typeface="Arial"/>
                <a:cs typeface="Arial"/>
              </a:rPr>
              <a:t>Yapısı</a:t>
            </a:r>
            <a:r>
              <a:rPr dirty="0" sz="1800" spc="-145">
                <a:latin typeface="Arial"/>
                <a:cs typeface="Arial"/>
              </a:rPr>
              <a:t> </a:t>
            </a:r>
            <a:r>
              <a:rPr dirty="0" sz="1800" spc="-185">
                <a:latin typeface="Arial"/>
                <a:cs typeface="Arial"/>
              </a:rPr>
              <a:t>(OBS)</a:t>
            </a:r>
            <a:endParaRPr sz="1800">
              <a:latin typeface="Arial"/>
              <a:cs typeface="Arial"/>
            </a:endParaRPr>
          </a:p>
          <a:p>
            <a:pPr marL="245745" indent="-233679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246379" algn="l"/>
              </a:tabLst>
            </a:pPr>
            <a:r>
              <a:rPr dirty="0" sz="1800" spc="-85">
                <a:latin typeface="Arial"/>
                <a:cs typeface="Arial"/>
              </a:rPr>
              <a:t>Proje </a:t>
            </a:r>
            <a:r>
              <a:rPr dirty="0" sz="1800" spc="-40">
                <a:latin typeface="Arial"/>
                <a:cs typeface="Arial"/>
              </a:rPr>
              <a:t>İletişim</a:t>
            </a:r>
            <a:r>
              <a:rPr dirty="0" sz="1800" spc="-120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Yönetimi</a:t>
            </a:r>
            <a:endParaRPr sz="1800">
              <a:latin typeface="Arial"/>
              <a:cs typeface="Arial"/>
            </a:endParaRPr>
          </a:p>
          <a:p>
            <a:pPr marL="245745" indent="-233679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246379" algn="l"/>
              </a:tabLst>
            </a:pPr>
            <a:r>
              <a:rPr dirty="0" sz="1800" spc="-90">
                <a:latin typeface="Arial"/>
                <a:cs typeface="Arial"/>
              </a:rPr>
              <a:t>Proje </a:t>
            </a:r>
            <a:r>
              <a:rPr dirty="0" sz="1800" spc="-150">
                <a:latin typeface="Arial"/>
                <a:cs typeface="Arial"/>
              </a:rPr>
              <a:t>Risk</a:t>
            </a:r>
            <a:r>
              <a:rPr dirty="0" sz="1800" spc="-125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Yönetimi</a:t>
            </a:r>
            <a:endParaRPr sz="1800">
              <a:latin typeface="Arial"/>
              <a:cs typeface="Arial"/>
            </a:endParaRPr>
          </a:p>
          <a:p>
            <a:pPr lvl="1" marL="600710" indent="-131445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dirty="0" sz="1800" spc="-150">
                <a:latin typeface="Arial"/>
                <a:cs typeface="Arial"/>
              </a:rPr>
              <a:t>Risk</a:t>
            </a:r>
            <a:r>
              <a:rPr dirty="0" sz="1800" spc="-175">
                <a:latin typeface="Arial"/>
                <a:cs typeface="Arial"/>
              </a:rPr>
              <a:t> </a:t>
            </a:r>
            <a:r>
              <a:rPr dirty="0" sz="1800" spc="-100">
                <a:latin typeface="Arial"/>
                <a:cs typeface="Arial"/>
              </a:rPr>
              <a:t>Planlama</a:t>
            </a:r>
            <a:endParaRPr sz="1800">
              <a:latin typeface="Arial"/>
              <a:cs typeface="Arial"/>
            </a:endParaRPr>
          </a:p>
          <a:p>
            <a:pPr lvl="1" marL="600710" indent="-131445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dirty="0" sz="1800" spc="-150">
                <a:latin typeface="Arial"/>
                <a:cs typeface="Arial"/>
              </a:rPr>
              <a:t>Risk</a:t>
            </a:r>
            <a:r>
              <a:rPr dirty="0" sz="1800" spc="-160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Belirleme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926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49854" y="51739"/>
            <a:ext cx="248348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TAKDİM</a:t>
            </a:r>
            <a:r>
              <a:rPr dirty="0" spc="-220"/>
              <a:t> </a:t>
            </a:r>
            <a:r>
              <a:rPr dirty="0" spc="-335"/>
              <a:t>PLANI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09976" y="787197"/>
            <a:ext cx="3729990" cy="528320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43510" indent="-13144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144145" algn="l"/>
              </a:tabLst>
            </a:pPr>
            <a:r>
              <a:rPr dirty="0" sz="1800" spc="-45">
                <a:latin typeface="Arial"/>
                <a:cs typeface="Arial"/>
              </a:rPr>
              <a:t>N</a:t>
            </a:r>
            <a:r>
              <a:rPr dirty="0" sz="1800" spc="-45">
                <a:latin typeface="Arial"/>
                <a:cs typeface="Arial"/>
              </a:rPr>
              <a:t>itel </a:t>
            </a:r>
            <a:r>
              <a:rPr dirty="0" sz="1800" spc="-150">
                <a:latin typeface="Arial"/>
                <a:cs typeface="Arial"/>
              </a:rPr>
              <a:t>Risk</a:t>
            </a:r>
            <a:r>
              <a:rPr dirty="0" sz="1800" spc="-140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Analizi</a:t>
            </a:r>
            <a:endParaRPr sz="1800">
              <a:latin typeface="Arial"/>
              <a:cs typeface="Arial"/>
            </a:endParaRPr>
          </a:p>
          <a:p>
            <a:pPr lvl="1" marL="657860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dirty="0" sz="1800" spc="-150">
                <a:latin typeface="Arial"/>
                <a:cs typeface="Arial"/>
              </a:rPr>
              <a:t>Risk </a:t>
            </a:r>
            <a:r>
              <a:rPr dirty="0" sz="1800" spc="-70">
                <a:latin typeface="Arial"/>
                <a:cs typeface="Arial"/>
              </a:rPr>
              <a:t>Değerlendirme </a:t>
            </a:r>
            <a:r>
              <a:rPr dirty="0" sz="1800" spc="-114">
                <a:latin typeface="Arial"/>
                <a:cs typeface="Arial"/>
              </a:rPr>
              <a:t>Karar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Matrisi</a:t>
            </a:r>
            <a:endParaRPr sz="1800">
              <a:latin typeface="Arial"/>
              <a:cs typeface="Arial"/>
            </a:endParaRPr>
          </a:p>
          <a:p>
            <a:pPr lvl="1" marL="657860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dirty="0" sz="1800" spc="-135">
                <a:latin typeface="Arial"/>
                <a:cs typeface="Arial"/>
              </a:rPr>
              <a:t>Ön </a:t>
            </a:r>
            <a:r>
              <a:rPr dirty="0" sz="1800" spc="-114">
                <a:latin typeface="Arial"/>
                <a:cs typeface="Arial"/>
              </a:rPr>
              <a:t>Tehlike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Analizi</a:t>
            </a:r>
            <a:endParaRPr sz="1800">
              <a:latin typeface="Arial"/>
              <a:cs typeface="Arial"/>
            </a:endParaRPr>
          </a:p>
          <a:p>
            <a:pPr lvl="1" marL="657860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dirty="0" sz="1800" spc="-95">
                <a:latin typeface="Arial"/>
                <a:cs typeface="Arial"/>
              </a:rPr>
              <a:t>Pareto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Analizi</a:t>
            </a:r>
            <a:endParaRPr sz="1800">
              <a:latin typeface="Arial"/>
              <a:cs typeface="Arial"/>
            </a:endParaRPr>
          </a:p>
          <a:p>
            <a:pPr marL="143510" indent="-131445">
              <a:lnSpc>
                <a:spcPct val="100000"/>
              </a:lnSpc>
              <a:spcBef>
                <a:spcPts val="600"/>
              </a:spcBef>
              <a:buChar char="•"/>
              <a:tabLst>
                <a:tab pos="144145" algn="l"/>
              </a:tabLst>
            </a:pPr>
            <a:r>
              <a:rPr dirty="0" sz="1800" spc="-80">
                <a:latin typeface="Arial"/>
                <a:cs typeface="Arial"/>
              </a:rPr>
              <a:t>Nicel </a:t>
            </a:r>
            <a:r>
              <a:rPr dirty="0" sz="1800" spc="-150">
                <a:latin typeface="Arial"/>
                <a:cs typeface="Arial"/>
              </a:rPr>
              <a:t>Risk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Analizi</a:t>
            </a:r>
            <a:endParaRPr sz="1800">
              <a:latin typeface="Arial"/>
              <a:cs typeface="Arial"/>
            </a:endParaRPr>
          </a:p>
          <a:p>
            <a:pPr lvl="1" marL="657860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dirty="0" sz="1800" spc="-75">
                <a:latin typeface="Arial"/>
                <a:cs typeface="Arial"/>
              </a:rPr>
              <a:t>Duyarlılık</a:t>
            </a:r>
            <a:r>
              <a:rPr dirty="0" sz="1800" spc="-110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Analizi</a:t>
            </a:r>
            <a:endParaRPr sz="1800">
              <a:latin typeface="Arial"/>
              <a:cs typeface="Arial"/>
            </a:endParaRPr>
          </a:p>
          <a:p>
            <a:pPr lvl="1" marL="657860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dirty="0" sz="1800" spc="-85">
                <a:latin typeface="Arial"/>
                <a:cs typeface="Arial"/>
              </a:rPr>
              <a:t>Etki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85">
                <a:latin typeface="Arial"/>
                <a:cs typeface="Arial"/>
              </a:rPr>
              <a:t>Diyagramları</a:t>
            </a:r>
            <a:endParaRPr sz="1800">
              <a:latin typeface="Arial"/>
              <a:cs typeface="Arial"/>
            </a:endParaRPr>
          </a:p>
          <a:p>
            <a:pPr lvl="1" marL="657860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dirty="0" sz="1800" spc="-114">
                <a:latin typeface="Arial"/>
                <a:cs typeface="Arial"/>
              </a:rPr>
              <a:t>Karar</a:t>
            </a:r>
            <a:r>
              <a:rPr dirty="0" sz="1800" spc="-110">
                <a:latin typeface="Arial"/>
                <a:cs typeface="Arial"/>
              </a:rPr>
              <a:t> </a:t>
            </a:r>
            <a:r>
              <a:rPr dirty="0" sz="1800" spc="-105">
                <a:latin typeface="Arial"/>
                <a:cs typeface="Arial"/>
              </a:rPr>
              <a:t>Ağaçları</a:t>
            </a:r>
            <a:endParaRPr sz="1800">
              <a:latin typeface="Arial"/>
              <a:cs typeface="Arial"/>
            </a:endParaRPr>
          </a:p>
          <a:p>
            <a:pPr lvl="1" marL="660400" indent="-19113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61035" algn="l"/>
              </a:tabLst>
            </a:pPr>
            <a:r>
              <a:rPr dirty="0" sz="1800" spc="-45">
                <a:latin typeface="Arial"/>
                <a:cs typeface="Arial"/>
              </a:rPr>
              <a:t>Monte </a:t>
            </a:r>
            <a:r>
              <a:rPr dirty="0" sz="1800" spc="-110">
                <a:latin typeface="Arial"/>
                <a:cs typeface="Arial"/>
              </a:rPr>
              <a:t>Carlo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5">
                <a:latin typeface="Arial"/>
                <a:cs typeface="Arial"/>
              </a:rPr>
              <a:t>Simulasyonu</a:t>
            </a:r>
            <a:endParaRPr sz="1800">
              <a:latin typeface="Arial"/>
              <a:cs typeface="Arial"/>
            </a:endParaRPr>
          </a:p>
          <a:p>
            <a:pPr lvl="1" marL="657860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dirty="0" sz="1800" spc="-85">
                <a:latin typeface="Arial"/>
                <a:cs typeface="Arial"/>
              </a:rPr>
              <a:t>Genetik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Algoritmalar</a:t>
            </a:r>
            <a:endParaRPr sz="1800">
              <a:latin typeface="Arial"/>
              <a:cs typeface="Arial"/>
            </a:endParaRPr>
          </a:p>
          <a:p>
            <a:pPr lvl="1" marL="657860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dirty="0" sz="1800" spc="-185">
                <a:latin typeface="Arial"/>
                <a:cs typeface="Arial"/>
              </a:rPr>
              <a:t>Yapay </a:t>
            </a:r>
            <a:r>
              <a:rPr dirty="0" sz="1800" spc="-75">
                <a:latin typeface="Arial"/>
                <a:cs typeface="Arial"/>
              </a:rPr>
              <a:t>Sinir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85">
                <a:latin typeface="Arial"/>
                <a:cs typeface="Arial"/>
              </a:rPr>
              <a:t>Ağları</a:t>
            </a:r>
            <a:endParaRPr sz="1800">
              <a:latin typeface="Arial"/>
              <a:cs typeface="Arial"/>
            </a:endParaRPr>
          </a:p>
          <a:p>
            <a:pPr lvl="1" marL="657860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dirty="0" sz="1800" spc="-95">
                <a:latin typeface="Arial"/>
                <a:cs typeface="Arial"/>
              </a:rPr>
              <a:t>Bulanık</a:t>
            </a:r>
            <a:r>
              <a:rPr dirty="0" sz="1800" spc="-110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Mantık</a:t>
            </a:r>
            <a:endParaRPr sz="1800">
              <a:latin typeface="Arial"/>
              <a:cs typeface="Arial"/>
            </a:endParaRPr>
          </a:p>
          <a:p>
            <a:pPr lvl="1" marL="657860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dirty="0" sz="1800" spc="-40">
                <a:latin typeface="Arial"/>
                <a:cs typeface="Arial"/>
              </a:rPr>
              <a:t>Analitik </a:t>
            </a:r>
            <a:r>
              <a:rPr dirty="0" sz="1800" spc="-85">
                <a:latin typeface="Arial"/>
                <a:cs typeface="Arial"/>
              </a:rPr>
              <a:t>Hiyerarşi</a:t>
            </a:r>
            <a:r>
              <a:rPr dirty="0" sz="1800" spc="-175">
                <a:latin typeface="Arial"/>
                <a:cs typeface="Arial"/>
              </a:rPr>
              <a:t> </a:t>
            </a:r>
            <a:r>
              <a:rPr dirty="0" sz="1800" spc="-114">
                <a:latin typeface="Arial"/>
                <a:cs typeface="Arial"/>
              </a:rPr>
              <a:t>Süreci</a:t>
            </a:r>
            <a:endParaRPr sz="1800">
              <a:latin typeface="Arial"/>
              <a:cs typeface="Arial"/>
            </a:endParaRPr>
          </a:p>
          <a:p>
            <a:pPr marL="93345" indent="-80645">
              <a:lnSpc>
                <a:spcPct val="100000"/>
              </a:lnSpc>
              <a:spcBef>
                <a:spcPts val="600"/>
              </a:spcBef>
              <a:buChar char="•"/>
              <a:tabLst>
                <a:tab pos="93345" algn="l"/>
              </a:tabLst>
            </a:pPr>
            <a:r>
              <a:rPr dirty="0" sz="1800" spc="-150">
                <a:latin typeface="Arial"/>
                <a:cs typeface="Arial"/>
              </a:rPr>
              <a:t>Risk </a:t>
            </a:r>
            <a:r>
              <a:rPr dirty="0" sz="1800" spc="-65">
                <a:latin typeface="Arial"/>
                <a:cs typeface="Arial"/>
              </a:rPr>
              <a:t>Tepkilerinin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105">
                <a:latin typeface="Arial"/>
                <a:cs typeface="Arial"/>
              </a:rPr>
              <a:t>Planlanması</a:t>
            </a:r>
            <a:endParaRPr sz="1800">
              <a:latin typeface="Arial"/>
              <a:cs typeface="Arial"/>
            </a:endParaRPr>
          </a:p>
          <a:p>
            <a:pPr marL="143510" indent="-131445">
              <a:lnSpc>
                <a:spcPct val="100000"/>
              </a:lnSpc>
              <a:spcBef>
                <a:spcPts val="600"/>
              </a:spcBef>
              <a:buChar char="•"/>
              <a:tabLst>
                <a:tab pos="144145" algn="l"/>
              </a:tabLst>
            </a:pPr>
            <a:r>
              <a:rPr dirty="0" sz="1800" spc="-85">
                <a:latin typeface="Arial"/>
                <a:cs typeface="Arial"/>
              </a:rPr>
              <a:t>Risklerin </a:t>
            </a:r>
            <a:r>
              <a:rPr dirty="0" sz="1800" spc="-70">
                <a:latin typeface="Arial"/>
                <a:cs typeface="Arial"/>
              </a:rPr>
              <a:t>Kontrol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95">
                <a:latin typeface="Arial"/>
                <a:cs typeface="Arial"/>
              </a:rPr>
              <a:t>Edilmesi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926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49854" y="51739"/>
            <a:ext cx="248348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TAKDİM</a:t>
            </a:r>
            <a:r>
              <a:rPr dirty="0" spc="-220"/>
              <a:t> </a:t>
            </a:r>
            <a:r>
              <a:rPr dirty="0" spc="-335"/>
              <a:t>PLANI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8375" y="775221"/>
            <a:ext cx="4170679" cy="282956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160145" indent="-233679">
              <a:lnSpc>
                <a:spcPct val="100000"/>
              </a:lnSpc>
              <a:spcBef>
                <a:spcPts val="700"/>
              </a:spcBef>
              <a:buFont typeface="Wingdings"/>
              <a:buChar char=""/>
              <a:tabLst>
                <a:tab pos="1160780" algn="l"/>
              </a:tabLst>
            </a:pPr>
            <a:r>
              <a:rPr dirty="0" sz="1800" spc="-90">
                <a:latin typeface="Arial"/>
                <a:cs typeface="Arial"/>
              </a:rPr>
              <a:t>P</a:t>
            </a:r>
            <a:r>
              <a:rPr dirty="0" sz="1800" spc="-90">
                <a:latin typeface="Arial"/>
                <a:cs typeface="Arial"/>
              </a:rPr>
              <a:t>roje </a:t>
            </a:r>
            <a:r>
              <a:rPr dirty="0" sz="1800" spc="-114">
                <a:latin typeface="Arial"/>
                <a:cs typeface="Arial"/>
              </a:rPr>
              <a:t>Tedarik</a:t>
            </a:r>
            <a:r>
              <a:rPr dirty="0" sz="1800" spc="-120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Yönetimi</a:t>
            </a:r>
            <a:endParaRPr sz="1800">
              <a:latin typeface="Arial"/>
              <a:cs typeface="Arial"/>
            </a:endParaRPr>
          </a:p>
          <a:p>
            <a:pPr marL="1160145" indent="-233679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60780" algn="l"/>
              </a:tabLst>
            </a:pPr>
            <a:r>
              <a:rPr dirty="0" sz="1800" spc="-85">
                <a:latin typeface="Arial"/>
                <a:cs typeface="Arial"/>
              </a:rPr>
              <a:t>Proje </a:t>
            </a:r>
            <a:r>
              <a:rPr dirty="0" sz="1800" spc="-165">
                <a:latin typeface="Arial"/>
                <a:cs typeface="Arial"/>
              </a:rPr>
              <a:t>Paydaş</a:t>
            </a:r>
            <a:r>
              <a:rPr dirty="0" sz="1800" spc="-180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Yönetimi</a:t>
            </a:r>
            <a:endParaRPr sz="1800">
              <a:latin typeface="Arial"/>
              <a:cs typeface="Arial"/>
            </a:endParaRPr>
          </a:p>
          <a:p>
            <a:pPr marL="626745" indent="-1574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27380" algn="l"/>
              </a:tabLst>
            </a:pPr>
            <a:r>
              <a:rPr dirty="0" sz="1800" spc="-85">
                <a:latin typeface="Arial"/>
                <a:cs typeface="Arial"/>
              </a:rPr>
              <a:t>Proje </a:t>
            </a:r>
            <a:r>
              <a:rPr dirty="0" sz="1800" spc="-70">
                <a:latin typeface="Arial"/>
                <a:cs typeface="Arial"/>
              </a:rPr>
              <a:t>Bilgi Alanları </a:t>
            </a:r>
            <a:r>
              <a:rPr dirty="0" sz="1800" spc="-105">
                <a:latin typeface="Arial"/>
                <a:cs typeface="Arial"/>
              </a:rPr>
              <a:t>ve </a:t>
            </a:r>
            <a:r>
              <a:rPr dirty="0" sz="1800" spc="-135">
                <a:latin typeface="Arial"/>
                <a:cs typeface="Arial"/>
              </a:rPr>
              <a:t>Süreç</a:t>
            </a:r>
            <a:r>
              <a:rPr dirty="0" sz="1800" spc="-170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Grupları</a:t>
            </a:r>
            <a:endParaRPr sz="180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dirty="0" sz="1800" spc="-105" b="1">
                <a:latin typeface="Arial"/>
                <a:cs typeface="Arial"/>
              </a:rPr>
              <a:t>İYİ </a:t>
            </a:r>
            <a:r>
              <a:rPr dirty="0" sz="1800" spc="-204" b="1">
                <a:latin typeface="Arial"/>
                <a:cs typeface="Arial"/>
              </a:rPr>
              <a:t>BİR  </a:t>
            </a:r>
            <a:r>
              <a:rPr dirty="0" sz="1800" spc="-300" b="1">
                <a:latin typeface="Arial"/>
                <a:cs typeface="Arial"/>
              </a:rPr>
              <a:t>PROJE  </a:t>
            </a:r>
            <a:r>
              <a:rPr dirty="0" sz="1800" spc="-170" b="1">
                <a:latin typeface="Arial"/>
                <a:cs typeface="Arial"/>
              </a:rPr>
              <a:t>YÖNETİCİSİNİN</a:t>
            </a:r>
            <a:r>
              <a:rPr dirty="0" sz="1800" spc="-295" b="1">
                <a:latin typeface="Arial"/>
                <a:cs typeface="Arial"/>
              </a:rPr>
              <a:t> </a:t>
            </a:r>
            <a:r>
              <a:rPr dirty="0" sz="1800" spc="-254" b="1">
                <a:latin typeface="Arial"/>
                <a:cs typeface="Arial"/>
              </a:rPr>
              <a:t>ÖZELLİKLERİ</a:t>
            </a:r>
            <a:endParaRPr sz="180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dirty="0" sz="1800" spc="-300" b="1">
                <a:latin typeface="Arial"/>
                <a:cs typeface="Arial"/>
              </a:rPr>
              <a:t>PROJE </a:t>
            </a:r>
            <a:r>
              <a:rPr dirty="0" sz="1800" spc="-160" b="1">
                <a:latin typeface="Arial"/>
                <a:cs typeface="Arial"/>
              </a:rPr>
              <a:t>YÖNETİM</a:t>
            </a:r>
            <a:r>
              <a:rPr dirty="0" sz="1800" spc="-105" b="1">
                <a:latin typeface="Arial"/>
                <a:cs typeface="Arial"/>
              </a:rPr>
              <a:t> </a:t>
            </a:r>
            <a:r>
              <a:rPr dirty="0" sz="1800" spc="-190" b="1">
                <a:latin typeface="Arial"/>
                <a:cs typeface="Arial"/>
              </a:rPr>
              <a:t>YAZILIMLARI</a:t>
            </a:r>
            <a:endParaRPr sz="1800">
              <a:latin typeface="Arial"/>
              <a:cs typeface="Arial"/>
            </a:endParaRPr>
          </a:p>
          <a:p>
            <a:pPr lvl="1" marL="626745" indent="-1574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27380" algn="l"/>
              </a:tabLst>
            </a:pPr>
            <a:r>
              <a:rPr dirty="0" sz="1800" spc="-95">
                <a:latin typeface="Arial"/>
                <a:cs typeface="Arial"/>
              </a:rPr>
              <a:t>Primavera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dirty="0" sz="1800" spc="-220" b="1">
                <a:latin typeface="Arial"/>
                <a:cs typeface="Arial"/>
              </a:rPr>
              <a:t>SON</a:t>
            </a:r>
            <a:r>
              <a:rPr dirty="0" sz="1800" spc="-105" b="1">
                <a:latin typeface="Arial"/>
                <a:cs typeface="Arial"/>
              </a:rPr>
              <a:t> </a:t>
            </a:r>
            <a:r>
              <a:rPr dirty="0" sz="1800" spc="-270" b="1">
                <a:latin typeface="Arial"/>
                <a:cs typeface="Arial"/>
              </a:rPr>
              <a:t>SÖZ</a:t>
            </a:r>
            <a:endParaRPr sz="180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dirty="0" sz="1800" spc="-280" b="1">
                <a:latin typeface="Arial"/>
                <a:cs typeface="Arial"/>
              </a:rPr>
              <a:t>KAYNAKÇA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926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49854" y="51739"/>
            <a:ext cx="248348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TAKDİM</a:t>
            </a:r>
            <a:r>
              <a:rPr dirty="0" spc="-220"/>
              <a:t> </a:t>
            </a:r>
            <a:r>
              <a:rPr dirty="0" spc="-335"/>
              <a:t>PLANI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337" y="809637"/>
            <a:ext cx="9105886" cy="5286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926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5" name="object 5"/>
          <p:cNvSpPr/>
          <p:nvPr/>
        </p:nvSpPr>
        <p:spPr>
          <a:xfrm>
            <a:off x="8429650" y="5572150"/>
            <a:ext cx="714348" cy="6429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439" y="825658"/>
            <a:ext cx="9001148" cy="49153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926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5" name="object 5"/>
          <p:cNvSpPr/>
          <p:nvPr/>
        </p:nvSpPr>
        <p:spPr>
          <a:xfrm>
            <a:off x="7929588" y="5214950"/>
            <a:ext cx="1214412" cy="7143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3" name="object 3"/>
          <p:cNvSpPr/>
          <p:nvPr/>
        </p:nvSpPr>
        <p:spPr>
          <a:xfrm>
            <a:off x="7929588" y="5214950"/>
            <a:ext cx="1214412" cy="714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92310" y="1434537"/>
            <a:ext cx="8629015" cy="3241040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695"/>
              </a:spcBef>
            </a:pPr>
            <a:r>
              <a:rPr dirty="0" sz="2800" spc="-370" b="1">
                <a:solidFill>
                  <a:srgbClr val="C00000"/>
                </a:solidFill>
                <a:latin typeface="Arial"/>
                <a:cs typeface="Arial"/>
              </a:rPr>
              <a:t>KALİTE </a:t>
            </a:r>
            <a:r>
              <a:rPr dirty="0" sz="2800" spc="-360" b="1">
                <a:solidFill>
                  <a:srgbClr val="C00000"/>
                </a:solidFill>
                <a:latin typeface="Arial"/>
                <a:cs typeface="Arial"/>
              </a:rPr>
              <a:t>VE </a:t>
            </a:r>
            <a:r>
              <a:rPr dirty="0" sz="2800" spc="-245" b="1">
                <a:solidFill>
                  <a:srgbClr val="C00000"/>
                </a:solidFill>
                <a:latin typeface="Arial"/>
                <a:cs typeface="Arial"/>
              </a:rPr>
              <a:t>SINIF </a:t>
            </a:r>
            <a:r>
              <a:rPr dirty="0" sz="2800" spc="-295" b="1">
                <a:solidFill>
                  <a:srgbClr val="C00000"/>
                </a:solidFill>
                <a:latin typeface="Arial"/>
                <a:cs typeface="Arial"/>
              </a:rPr>
              <a:t>AYNI </a:t>
            </a:r>
            <a:r>
              <a:rPr dirty="0" sz="2800" spc="-490" b="1">
                <a:solidFill>
                  <a:srgbClr val="C00000"/>
                </a:solidFill>
                <a:latin typeface="Arial"/>
                <a:cs typeface="Arial"/>
              </a:rPr>
              <a:t>ŞEY</a:t>
            </a:r>
            <a:r>
              <a:rPr dirty="0" sz="2800" spc="-28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280" b="1">
                <a:solidFill>
                  <a:srgbClr val="C00000"/>
                </a:solidFill>
                <a:latin typeface="Arial"/>
                <a:cs typeface="Arial"/>
              </a:rPr>
              <a:t>DEĞİLDİR.</a:t>
            </a:r>
            <a:endParaRPr sz="2800">
              <a:latin typeface="Arial"/>
              <a:cs typeface="Arial"/>
            </a:endParaRPr>
          </a:p>
          <a:p>
            <a:pPr algn="just" marL="12700" marR="5080" indent="26670">
              <a:lnSpc>
                <a:spcPct val="100000"/>
              </a:lnSpc>
              <a:spcBef>
                <a:spcPts val="600"/>
              </a:spcBef>
              <a:buChar char="•"/>
              <a:tabLst>
                <a:tab pos="191135" algn="l"/>
              </a:tabLst>
            </a:pPr>
            <a:r>
              <a:rPr dirty="0" sz="2800" spc="-195">
                <a:latin typeface="Arial"/>
                <a:cs typeface="Arial"/>
              </a:rPr>
              <a:t>Teslim </a:t>
            </a:r>
            <a:r>
              <a:rPr dirty="0" sz="2800" spc="-85">
                <a:latin typeface="Arial"/>
                <a:cs typeface="Arial"/>
              </a:rPr>
              <a:t>edilen </a:t>
            </a:r>
            <a:r>
              <a:rPr dirty="0" sz="2800" spc="-110">
                <a:latin typeface="Arial"/>
                <a:cs typeface="Arial"/>
              </a:rPr>
              <a:t>performans </a:t>
            </a:r>
            <a:r>
              <a:rPr dirty="0" sz="2800" spc="-190">
                <a:latin typeface="Arial"/>
                <a:cs typeface="Arial"/>
              </a:rPr>
              <a:t>veya </a:t>
            </a:r>
            <a:r>
              <a:rPr dirty="0" sz="2800" spc="-155">
                <a:latin typeface="Arial"/>
                <a:cs typeface="Arial"/>
              </a:rPr>
              <a:t>sonuç </a:t>
            </a:r>
            <a:r>
              <a:rPr dirty="0" sz="2800" spc="-114">
                <a:latin typeface="Arial"/>
                <a:cs typeface="Arial"/>
              </a:rPr>
              <a:t>olarak </a:t>
            </a:r>
            <a:r>
              <a:rPr dirty="0" sz="2800" spc="-330">
                <a:solidFill>
                  <a:srgbClr val="C00000"/>
                </a:solidFill>
                <a:latin typeface="Arial"/>
                <a:cs typeface="Arial"/>
              </a:rPr>
              <a:t>KALİTE </a:t>
            </a:r>
            <a:r>
              <a:rPr dirty="0" sz="2800" spc="5">
                <a:latin typeface="Arial"/>
                <a:cs typeface="Arial"/>
              </a:rPr>
              <a:t>“</a:t>
            </a:r>
            <a:r>
              <a:rPr dirty="0" sz="2800" spc="5">
                <a:solidFill>
                  <a:srgbClr val="C00000"/>
                </a:solidFill>
                <a:latin typeface="Arial"/>
                <a:cs typeface="Arial"/>
              </a:rPr>
              <a:t>bir  </a:t>
            </a:r>
            <a:r>
              <a:rPr dirty="0" sz="2800" spc="-95">
                <a:solidFill>
                  <a:srgbClr val="C00000"/>
                </a:solidFill>
                <a:latin typeface="Arial"/>
                <a:cs typeface="Arial"/>
              </a:rPr>
              <a:t>dizi </a:t>
            </a:r>
            <a:r>
              <a:rPr dirty="0" sz="2800" spc="-135">
                <a:solidFill>
                  <a:srgbClr val="C00000"/>
                </a:solidFill>
                <a:latin typeface="Arial"/>
                <a:cs typeface="Arial"/>
              </a:rPr>
              <a:t>doğal </a:t>
            </a:r>
            <a:r>
              <a:rPr dirty="0" sz="2800" spc="-105">
                <a:solidFill>
                  <a:srgbClr val="C00000"/>
                </a:solidFill>
                <a:latin typeface="Arial"/>
                <a:cs typeface="Arial"/>
              </a:rPr>
              <a:t>özelliğin gereksinimleri </a:t>
            </a:r>
            <a:r>
              <a:rPr dirty="0" sz="2800" spc="-125">
                <a:solidFill>
                  <a:srgbClr val="C00000"/>
                </a:solidFill>
                <a:latin typeface="Arial"/>
                <a:cs typeface="Arial"/>
              </a:rPr>
              <a:t>ne </a:t>
            </a:r>
            <a:r>
              <a:rPr dirty="0" sz="2800" spc="-110">
                <a:solidFill>
                  <a:srgbClr val="C00000"/>
                </a:solidFill>
                <a:latin typeface="Arial"/>
                <a:cs typeface="Arial"/>
              </a:rPr>
              <a:t>ölçüde  </a:t>
            </a:r>
            <a:r>
              <a:rPr dirty="0" sz="2800" spc="-135">
                <a:solidFill>
                  <a:srgbClr val="C00000"/>
                </a:solidFill>
                <a:latin typeface="Arial"/>
                <a:cs typeface="Arial"/>
              </a:rPr>
              <a:t>karşılayacağıdır</a:t>
            </a:r>
            <a:r>
              <a:rPr dirty="0" sz="2800" spc="-135">
                <a:latin typeface="Arial"/>
                <a:cs typeface="Arial"/>
              </a:rPr>
              <a:t>” </a:t>
            </a:r>
            <a:r>
              <a:rPr dirty="0" sz="2800" spc="-265">
                <a:latin typeface="Arial"/>
                <a:cs typeface="Arial"/>
              </a:rPr>
              <a:t>(ISO</a:t>
            </a:r>
            <a:r>
              <a:rPr dirty="0" sz="2800" spc="-80">
                <a:latin typeface="Arial"/>
                <a:cs typeface="Arial"/>
              </a:rPr>
              <a:t> </a:t>
            </a:r>
            <a:r>
              <a:rPr dirty="0" sz="2800" spc="-130">
                <a:latin typeface="Arial"/>
                <a:cs typeface="Arial"/>
              </a:rPr>
              <a:t>9000)</a:t>
            </a:r>
            <a:endParaRPr sz="2800">
              <a:latin typeface="Arial"/>
              <a:cs typeface="Arial"/>
            </a:endParaRPr>
          </a:p>
          <a:p>
            <a:pPr algn="just" marL="12700" marR="5080" indent="25400">
              <a:lnSpc>
                <a:spcPct val="100000"/>
              </a:lnSpc>
              <a:spcBef>
                <a:spcPts val="600"/>
              </a:spcBef>
              <a:buChar char="•"/>
              <a:tabLst>
                <a:tab pos="190500" algn="l"/>
              </a:tabLst>
            </a:pPr>
            <a:r>
              <a:rPr dirty="0" sz="2800" spc="-114">
                <a:latin typeface="Arial"/>
                <a:cs typeface="Arial"/>
              </a:rPr>
              <a:t>Bir </a:t>
            </a:r>
            <a:r>
              <a:rPr dirty="0" sz="2800" spc="-120">
                <a:latin typeface="Arial"/>
                <a:cs typeface="Arial"/>
              </a:rPr>
              <a:t>tasarım </a:t>
            </a:r>
            <a:r>
              <a:rPr dirty="0" sz="2800" spc="-180">
                <a:latin typeface="Arial"/>
                <a:cs typeface="Arial"/>
              </a:rPr>
              <a:t>amacı </a:t>
            </a:r>
            <a:r>
              <a:rPr dirty="0" sz="2800" spc="-114">
                <a:latin typeface="Arial"/>
                <a:cs typeface="Arial"/>
              </a:rPr>
              <a:t>olarak </a:t>
            </a:r>
            <a:r>
              <a:rPr dirty="0" sz="2800" spc="-290">
                <a:solidFill>
                  <a:srgbClr val="C00000"/>
                </a:solidFill>
                <a:latin typeface="Arial"/>
                <a:cs typeface="Arial"/>
              </a:rPr>
              <a:t>SINIF</a:t>
            </a:r>
            <a:r>
              <a:rPr dirty="0" sz="2800" spc="-290">
                <a:latin typeface="Arial"/>
                <a:cs typeface="Arial"/>
              </a:rPr>
              <a:t>, </a:t>
            </a:r>
            <a:r>
              <a:rPr dirty="0" sz="2800" spc="-120">
                <a:latin typeface="Arial"/>
                <a:cs typeface="Arial"/>
              </a:rPr>
              <a:t>“</a:t>
            </a:r>
            <a:r>
              <a:rPr dirty="0" sz="2800" spc="-120">
                <a:solidFill>
                  <a:srgbClr val="C00000"/>
                </a:solidFill>
                <a:latin typeface="Arial"/>
                <a:cs typeface="Arial"/>
              </a:rPr>
              <a:t>aynı </a:t>
            </a:r>
            <a:r>
              <a:rPr dirty="0" sz="2800" spc="-110">
                <a:solidFill>
                  <a:srgbClr val="C00000"/>
                </a:solidFill>
                <a:latin typeface="Arial"/>
                <a:cs typeface="Arial"/>
              </a:rPr>
              <a:t>fonksiyonel </a:t>
            </a:r>
            <a:r>
              <a:rPr dirty="0" sz="2800" spc="-114">
                <a:solidFill>
                  <a:srgbClr val="C00000"/>
                </a:solidFill>
                <a:latin typeface="Arial"/>
                <a:cs typeface="Arial"/>
              </a:rPr>
              <a:t>kullanıma  </a:t>
            </a:r>
            <a:r>
              <a:rPr dirty="0" sz="2800" spc="-140">
                <a:solidFill>
                  <a:srgbClr val="C00000"/>
                </a:solidFill>
                <a:latin typeface="Arial"/>
                <a:cs typeface="Arial"/>
              </a:rPr>
              <a:t>sahip </a:t>
            </a:r>
            <a:r>
              <a:rPr dirty="0" sz="2800" spc="-180">
                <a:solidFill>
                  <a:srgbClr val="C00000"/>
                </a:solidFill>
                <a:latin typeface="Arial"/>
                <a:cs typeface="Arial"/>
              </a:rPr>
              <a:t>ancak </a:t>
            </a:r>
            <a:r>
              <a:rPr dirty="0" sz="2800" spc="-70">
                <a:solidFill>
                  <a:srgbClr val="C00000"/>
                </a:solidFill>
                <a:latin typeface="Arial"/>
                <a:cs typeface="Arial"/>
              </a:rPr>
              <a:t>farklı </a:t>
            </a:r>
            <a:r>
              <a:rPr dirty="0" sz="2800" spc="-90">
                <a:solidFill>
                  <a:srgbClr val="C00000"/>
                </a:solidFill>
                <a:latin typeface="Arial"/>
                <a:cs typeface="Arial"/>
              </a:rPr>
              <a:t>teknik </a:t>
            </a:r>
            <a:r>
              <a:rPr dirty="0" sz="2800" spc="-95">
                <a:solidFill>
                  <a:srgbClr val="C00000"/>
                </a:solidFill>
                <a:latin typeface="Arial"/>
                <a:cs typeface="Arial"/>
              </a:rPr>
              <a:t>özellikler </a:t>
            </a:r>
            <a:r>
              <a:rPr dirty="0" sz="2800" spc="-125">
                <a:solidFill>
                  <a:srgbClr val="C00000"/>
                </a:solidFill>
                <a:latin typeface="Arial"/>
                <a:cs typeface="Arial"/>
              </a:rPr>
              <a:t>gösteren </a:t>
            </a:r>
            <a:r>
              <a:rPr dirty="0" sz="2800" spc="-105">
                <a:solidFill>
                  <a:srgbClr val="C00000"/>
                </a:solidFill>
                <a:latin typeface="Arial"/>
                <a:cs typeface="Arial"/>
              </a:rPr>
              <a:t>teslimatlara  </a:t>
            </a:r>
            <a:r>
              <a:rPr dirty="0" sz="2800" spc="-135">
                <a:solidFill>
                  <a:srgbClr val="C00000"/>
                </a:solidFill>
                <a:latin typeface="Arial"/>
                <a:cs typeface="Arial"/>
              </a:rPr>
              <a:t>atanan </a:t>
            </a:r>
            <a:r>
              <a:rPr dirty="0" sz="2800" spc="-90">
                <a:solidFill>
                  <a:srgbClr val="C00000"/>
                </a:solidFill>
                <a:latin typeface="Arial"/>
                <a:cs typeface="Arial"/>
              </a:rPr>
              <a:t>kategoridir</a:t>
            </a:r>
            <a:r>
              <a:rPr dirty="0" sz="2800" spc="-32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114">
                <a:latin typeface="Arial"/>
                <a:cs typeface="Arial"/>
              </a:rPr>
              <a:t>”.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8600" y="785799"/>
            <a:ext cx="8686800" cy="525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746" y="919162"/>
            <a:ext cx="8988104" cy="4652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926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5" name="object 5"/>
          <p:cNvSpPr/>
          <p:nvPr/>
        </p:nvSpPr>
        <p:spPr>
          <a:xfrm>
            <a:off x="7929588" y="5214950"/>
            <a:ext cx="1214412" cy="7143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TOSHIBA</dc:creator>
  <dc:title>Slayt 1</dc:title>
  <dcterms:created xsi:type="dcterms:W3CDTF">2020-02-26T11:42:04Z</dcterms:created>
  <dcterms:modified xsi:type="dcterms:W3CDTF">2020-02-26T11:42:04Z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2020-02-20T00:00:00Z</vt:filetime>
  </property>
  <property fmtid="{D5CDD505-2E9C-101B-9397-08002B2CF9AE}" pid="3" name="Creator">
    <vt:lpwstr>Acrobat PDFMaker 15 for PowerPoint</vt:lpwstr>
  </property>
  <property fmtid="{D5CDD505-2E9C-101B-9397-08002B2CF9AE}" pid="4" name="LastSaved">
    <vt:filetime>2020-02-26T00:00:00Z</vt:filetime>
  </property>
</Properties>
</file>