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2" d="100"/>
          <a:sy n="102" d="100"/>
        </p:scale>
        <p:origin x="22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78AE2D-45BB-414D-B900-9A1BBB274C20}" type="datetimeFigureOut">
              <a:rPr lang="tr-TR" smtClean="0"/>
              <a:t>16.01.2020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9F8397-A226-452A-9B0D-894B905A576D}" type="slidenum">
              <a:rPr lang="tr-TR" smtClean="0"/>
              <a:t>‹#›</a:t>
            </a:fld>
            <a:endParaRPr lang="tr-TR"/>
          </a:p>
        </p:txBody>
      </p:sp>
    </p:spTree>
    <p:extLst>
      <p:ext uri="{BB962C8B-B14F-4D97-AF65-F5344CB8AC3E}">
        <p14:creationId xmlns:p14="http://schemas.microsoft.com/office/powerpoint/2010/main" val="403147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ACB9C057-7124-4DE1-95D7-674B413AF4B6}" type="datetime1">
              <a:rPr lang="tr-TR" smtClean="0"/>
              <a:pPr/>
              <a:t>16.01.2020</a:t>
            </a:fld>
            <a:endParaRPr lang="tr-TR"/>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F18A82AE-DE54-4FE8-8268-FA61D0FE0A23}"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8186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AC5BDC1-2959-4FBB-B150-7F739A7BE106}" type="datetime1">
              <a:rPr lang="tr-TR" smtClean="0"/>
              <a:t>16.01.2020</a:t>
            </a:fld>
            <a:endParaRPr lang="tr-TR"/>
          </a:p>
        </p:txBody>
      </p:sp>
      <p:sp>
        <p:nvSpPr>
          <p:cNvPr id="5" name="Footer Placeholder 4"/>
          <p:cNvSpPr>
            <a:spLocks noGrp="1"/>
          </p:cNvSpPr>
          <p:nvPr>
            <p:ph type="ftr" sz="quarter" idx="11"/>
          </p:nvPr>
        </p:nvSpPr>
        <p:spPr/>
        <p:txBody>
          <a:bodyPr/>
          <a:lstStyle/>
          <a:p>
            <a:r>
              <a:rPr lang="tr-TR" smtClean="0"/>
              <a:t>A.Ü. NMYO</a:t>
            </a:r>
            <a:endParaRPr lang="tr-TR"/>
          </a:p>
        </p:txBody>
      </p:sp>
      <p:sp>
        <p:nvSpPr>
          <p:cNvPr id="6" name="Slide Number Placeholder 5"/>
          <p:cNvSpPr>
            <a:spLocks noGrp="1"/>
          </p:cNvSpPr>
          <p:nvPr>
            <p:ph type="sldNum" sz="quarter" idx="12"/>
          </p:nvPr>
        </p:nvSpPr>
        <p:spPr/>
        <p:txBody>
          <a:bodyPr/>
          <a:lstStyle/>
          <a:p>
            <a:fld id="{F18A82AE-DE54-4FE8-8268-FA61D0FE0A23}" type="slidenum">
              <a:rPr lang="tr-TR" smtClean="0"/>
              <a:t>‹#›</a:t>
            </a:fld>
            <a:endParaRPr lang="tr-TR"/>
          </a:p>
        </p:txBody>
      </p:sp>
    </p:spTree>
    <p:extLst>
      <p:ext uri="{BB962C8B-B14F-4D97-AF65-F5344CB8AC3E}">
        <p14:creationId xmlns:p14="http://schemas.microsoft.com/office/powerpoint/2010/main" val="5640110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19CDE55-936C-4657-AF49-F5415F476F8F}" type="datetime1">
              <a:rPr lang="tr-TR" smtClean="0"/>
              <a:t>16.01.2020</a:t>
            </a:fld>
            <a:endParaRPr lang="tr-TR"/>
          </a:p>
        </p:txBody>
      </p:sp>
      <p:sp>
        <p:nvSpPr>
          <p:cNvPr id="5" name="Footer Placeholder 4"/>
          <p:cNvSpPr>
            <a:spLocks noGrp="1"/>
          </p:cNvSpPr>
          <p:nvPr>
            <p:ph type="ftr" sz="quarter" idx="11"/>
          </p:nvPr>
        </p:nvSpPr>
        <p:spPr/>
        <p:txBody>
          <a:bodyPr/>
          <a:lstStyle/>
          <a:p>
            <a:r>
              <a:rPr lang="tr-TR" smtClean="0"/>
              <a:t>A.Ü. NMYO</a:t>
            </a:r>
            <a:endParaRPr lang="tr-TR"/>
          </a:p>
        </p:txBody>
      </p:sp>
      <p:sp>
        <p:nvSpPr>
          <p:cNvPr id="6" name="Slide Number Placeholder 5"/>
          <p:cNvSpPr>
            <a:spLocks noGrp="1"/>
          </p:cNvSpPr>
          <p:nvPr>
            <p:ph type="sldNum" sz="quarter" idx="12"/>
          </p:nvPr>
        </p:nvSpPr>
        <p:spPr/>
        <p:txBody>
          <a:bodyPr/>
          <a:lstStyle/>
          <a:p>
            <a:fld id="{F18A82AE-DE54-4FE8-8268-FA61D0FE0A23}" type="slidenum">
              <a:rPr lang="tr-TR" smtClean="0"/>
              <a:t>‹#›</a:t>
            </a:fld>
            <a:endParaRPr lang="tr-TR"/>
          </a:p>
        </p:txBody>
      </p:sp>
    </p:spTree>
    <p:extLst>
      <p:ext uri="{BB962C8B-B14F-4D97-AF65-F5344CB8AC3E}">
        <p14:creationId xmlns:p14="http://schemas.microsoft.com/office/powerpoint/2010/main" val="1014529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544670"/>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470EFCD5-8B0B-4966-94BB-C02F2A34DEDA}" type="datetime1">
              <a:rPr lang="tr-TR" smtClean="0"/>
              <a:pPr/>
              <a:t>16.01.2020</a:t>
            </a:fld>
            <a:endParaRPr lang="tr-TR"/>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7" name="Dikdörtgen 6"/>
          <p:cNvSpPr/>
          <p:nvPr userDrawn="1"/>
        </p:nvSpPr>
        <p:spPr>
          <a:xfrm>
            <a:off x="877455" y="1690255"/>
            <a:ext cx="10584872" cy="4433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F18A82AE-DE54-4FE8-8268-FA61D0FE0A23}" type="slidenum">
              <a:rPr lang="tr-TR" smtClean="0"/>
              <a:pPr/>
              <a:t>‹#›</a:t>
            </a:fld>
            <a:endParaRPr lang="tr-TR"/>
          </a:p>
        </p:txBody>
      </p:sp>
      <p:sp>
        <p:nvSpPr>
          <p:cNvPr id="3" name="Content Placeholder 2"/>
          <p:cNvSpPr>
            <a:spLocks noGrp="1"/>
          </p:cNvSpPr>
          <p:nvPr>
            <p:ph idx="1"/>
          </p:nvPr>
        </p:nvSpPr>
        <p:spPr>
          <a:xfrm>
            <a:off x="1097280" y="923637"/>
            <a:ext cx="10058400" cy="5347854"/>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cxnSp>
        <p:nvCxnSpPr>
          <p:cNvPr id="9" name="Düz Bağlayıcı 8"/>
          <p:cNvCxnSpPr/>
          <p:nvPr userDrawn="1"/>
        </p:nvCxnSpPr>
        <p:spPr>
          <a:xfrm>
            <a:off x="1097280" y="831274"/>
            <a:ext cx="10058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6482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1BCA7708-A19A-411B-ACDF-D90208263917}" type="datetime1">
              <a:rPr lang="tr-TR" smtClean="0"/>
              <a:t>16.01.2020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F18A82AE-DE54-4FE8-8268-FA61D0FE0A2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947886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62D7309-089E-4F6C-9863-AC7FA48F87AE}" type="datetime1">
              <a:rPr lang="tr-TR" smtClean="0"/>
              <a:t>16.01.2020</a:t>
            </a:fld>
            <a:endParaRPr lang="tr-TR"/>
          </a:p>
        </p:txBody>
      </p:sp>
      <p:sp>
        <p:nvSpPr>
          <p:cNvPr id="6" name="Footer Placeholder 5"/>
          <p:cNvSpPr>
            <a:spLocks noGrp="1"/>
          </p:cNvSpPr>
          <p:nvPr>
            <p:ph type="ftr" sz="quarter" idx="11"/>
          </p:nvPr>
        </p:nvSpPr>
        <p:spPr/>
        <p:txBody>
          <a:bodyPr/>
          <a:lstStyle/>
          <a:p>
            <a:r>
              <a:rPr lang="tr-TR" smtClean="0"/>
              <a:t>A.Ü. NMYO</a:t>
            </a:r>
            <a:endParaRPr lang="tr-TR"/>
          </a:p>
        </p:txBody>
      </p:sp>
      <p:sp>
        <p:nvSpPr>
          <p:cNvPr id="7" name="Slide Number Placeholder 6"/>
          <p:cNvSpPr>
            <a:spLocks noGrp="1"/>
          </p:cNvSpPr>
          <p:nvPr>
            <p:ph type="sldNum" sz="quarter" idx="12"/>
          </p:nvPr>
        </p:nvSpPr>
        <p:spPr/>
        <p:txBody>
          <a:bodyPr/>
          <a:lstStyle/>
          <a:p>
            <a:fld id="{F18A82AE-DE54-4FE8-8268-FA61D0FE0A23}" type="slidenum">
              <a:rPr lang="tr-TR" smtClean="0"/>
              <a:t>‹#›</a:t>
            </a:fld>
            <a:endParaRPr lang="tr-TR"/>
          </a:p>
        </p:txBody>
      </p:sp>
    </p:spTree>
    <p:extLst>
      <p:ext uri="{BB962C8B-B14F-4D97-AF65-F5344CB8AC3E}">
        <p14:creationId xmlns:p14="http://schemas.microsoft.com/office/powerpoint/2010/main" val="1093325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lvl1pPr>
              <a:defRPr>
                <a:solidFill>
                  <a:schemeClr val="bg1"/>
                </a:solidFill>
              </a:defRPr>
            </a:lvl1pPr>
          </a:lstStyle>
          <a:p>
            <a:fld id="{1FEF8B24-BEF6-4CB3-83B5-A7D428FD051B}" type="datetime1">
              <a:rPr lang="tr-TR" smtClean="0"/>
              <a:pPr/>
              <a:t>16.01.2020</a:t>
            </a:fld>
            <a:endParaRPr lang="tr-TR"/>
          </a:p>
        </p:txBody>
      </p:sp>
      <p:sp>
        <p:nvSpPr>
          <p:cNvPr id="8" name="Footer Placeholder 7"/>
          <p:cNvSpPr>
            <a:spLocks noGrp="1"/>
          </p:cNvSpPr>
          <p:nvPr>
            <p:ph type="ftr" sz="quarter" idx="11"/>
          </p:nvPr>
        </p:nvSpPr>
        <p:spPr/>
        <p:txBody>
          <a:bodyPr/>
          <a:lstStyle>
            <a:lvl1pPr>
              <a:defRPr>
                <a:solidFill>
                  <a:schemeClr val="bg1"/>
                </a:solidFill>
              </a:defRPr>
            </a:lvl1pPr>
          </a:lstStyle>
          <a:p>
            <a:r>
              <a:rPr lang="tr-TR" smtClean="0"/>
              <a:t>A.Ü. NMYO</a:t>
            </a:r>
            <a:endParaRPr lang="tr-TR"/>
          </a:p>
        </p:txBody>
      </p:sp>
      <p:sp>
        <p:nvSpPr>
          <p:cNvPr id="9" name="Slide Number Placeholder 8"/>
          <p:cNvSpPr>
            <a:spLocks noGrp="1"/>
          </p:cNvSpPr>
          <p:nvPr>
            <p:ph type="sldNum" sz="quarter" idx="12"/>
          </p:nvPr>
        </p:nvSpPr>
        <p:spPr/>
        <p:txBody>
          <a:bodyPr/>
          <a:lstStyle>
            <a:lvl1pPr>
              <a:defRPr>
                <a:solidFill>
                  <a:schemeClr val="bg1"/>
                </a:solidFill>
              </a:defRPr>
            </a:lvl1pPr>
          </a:lstStyle>
          <a:p>
            <a:fld id="{F18A82AE-DE54-4FE8-8268-FA61D0FE0A23}" type="slidenum">
              <a:rPr lang="tr-TR" smtClean="0"/>
              <a:pPr/>
              <a:t>‹#›</a:t>
            </a:fld>
            <a:endParaRPr lang="tr-TR"/>
          </a:p>
        </p:txBody>
      </p:sp>
    </p:spTree>
    <p:extLst>
      <p:ext uri="{BB962C8B-B14F-4D97-AF65-F5344CB8AC3E}">
        <p14:creationId xmlns:p14="http://schemas.microsoft.com/office/powerpoint/2010/main" val="2347533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600088"/>
          </a:xfrm>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2A8EE359-3299-4793-9B7A-4E4A45E1CFFD}" type="datetime1">
              <a:rPr lang="tr-TR" smtClean="0"/>
              <a:pPr/>
              <a:t>16.01.2020</a:t>
            </a:fld>
            <a:endParaRPr lang="tr-TR"/>
          </a:p>
        </p:txBody>
      </p:sp>
      <p:sp>
        <p:nvSpPr>
          <p:cNvPr id="4" name="Footer Placeholder 3"/>
          <p:cNvSpPr>
            <a:spLocks noGrp="1"/>
          </p:cNvSpPr>
          <p:nvPr>
            <p:ph type="ftr" sz="quarter" idx="11"/>
          </p:nvPr>
        </p:nvSpPr>
        <p:spPr/>
        <p:txBody>
          <a:bodyPr/>
          <a:lstStyle>
            <a:lvl1pPr>
              <a:defRPr>
                <a:solidFill>
                  <a:schemeClr val="bg1"/>
                </a:solidFill>
              </a:defRPr>
            </a:lvl1pPr>
          </a:lstStyle>
          <a:p>
            <a:r>
              <a:rPr lang="tr-TR" smtClean="0"/>
              <a:t>A.Ü. NMYO</a:t>
            </a:r>
            <a:endParaRPr lang="tr-TR"/>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F18A82AE-DE54-4FE8-8268-FA61D0FE0A23}" type="slidenum">
              <a:rPr lang="tr-TR" smtClean="0"/>
              <a:pPr/>
              <a:t>‹#›</a:t>
            </a:fld>
            <a:endParaRPr lang="tr-TR"/>
          </a:p>
        </p:txBody>
      </p:sp>
      <p:sp>
        <p:nvSpPr>
          <p:cNvPr id="6" name="Dikdörtgen 5"/>
          <p:cNvSpPr/>
          <p:nvPr userDrawn="1"/>
        </p:nvSpPr>
        <p:spPr>
          <a:xfrm>
            <a:off x="831273" y="1496291"/>
            <a:ext cx="10575636" cy="4895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8" name="Düz Bağlayıcı 7"/>
          <p:cNvCxnSpPr/>
          <p:nvPr userDrawn="1"/>
        </p:nvCxnSpPr>
        <p:spPr>
          <a:xfrm>
            <a:off x="1097280" y="886692"/>
            <a:ext cx="10058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0730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lvl1pPr>
              <a:defRPr>
                <a:solidFill>
                  <a:schemeClr val="bg1"/>
                </a:solidFill>
              </a:defRPr>
            </a:lvl1pPr>
          </a:lstStyle>
          <a:p>
            <a:fld id="{47712CA4-30C3-4037-BDF1-61633C620C4C}" type="datetime1">
              <a:rPr lang="tr-TR" smtClean="0"/>
              <a:pPr/>
              <a:t>16.01.2020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r>
              <a:rPr lang="tr-TR" smtClean="0"/>
              <a:t>A.Ü. NMYO</a:t>
            </a:r>
            <a:endParaRPr lang="tr-TR"/>
          </a:p>
        </p:txBody>
      </p:sp>
      <p:sp>
        <p:nvSpPr>
          <p:cNvPr id="9" name="Slide Number Placeholder 8"/>
          <p:cNvSpPr>
            <a:spLocks noGrp="1"/>
          </p:cNvSpPr>
          <p:nvPr>
            <p:ph type="sldNum" sz="quarter" idx="12"/>
          </p:nvPr>
        </p:nvSpPr>
        <p:spPr/>
        <p:txBody>
          <a:bodyPr/>
          <a:lstStyle>
            <a:lvl1pPr>
              <a:defRPr>
                <a:solidFill>
                  <a:schemeClr val="bg1"/>
                </a:solidFill>
              </a:defRPr>
            </a:lvl1pPr>
          </a:lstStyle>
          <a:p>
            <a:fld id="{F18A82AE-DE54-4FE8-8268-FA61D0FE0A23}" type="slidenum">
              <a:rPr lang="tr-TR" smtClean="0"/>
              <a:pPr/>
              <a:t>‹#›</a:t>
            </a:fld>
            <a:endParaRPr lang="tr-TR"/>
          </a:p>
        </p:txBody>
      </p:sp>
    </p:spTree>
    <p:extLst>
      <p:ext uri="{BB962C8B-B14F-4D97-AF65-F5344CB8AC3E}">
        <p14:creationId xmlns:p14="http://schemas.microsoft.com/office/powerpoint/2010/main" val="3492914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2A970D31-538B-41D9-BAF8-67AAF9C7A149}" type="datetime1">
              <a:rPr lang="tr-TR" smtClean="0"/>
              <a:t>16.01.2020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F18A82AE-DE54-4FE8-8268-FA61D0FE0A23}" type="slidenum">
              <a:rPr lang="tr-TR" smtClean="0"/>
              <a:t>‹#›</a:t>
            </a:fld>
            <a:endParaRPr lang="tr-TR"/>
          </a:p>
        </p:txBody>
      </p:sp>
    </p:spTree>
    <p:extLst>
      <p:ext uri="{BB962C8B-B14F-4D97-AF65-F5344CB8AC3E}">
        <p14:creationId xmlns:p14="http://schemas.microsoft.com/office/powerpoint/2010/main" val="210234871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F5C4811-EAD3-4A3A-BC88-3BA85C349621}" type="datetime1">
              <a:rPr lang="tr-TR" smtClean="0"/>
              <a:t>16.01.2020</a:t>
            </a:fld>
            <a:endParaRPr lang="tr-TR"/>
          </a:p>
        </p:txBody>
      </p:sp>
      <p:sp>
        <p:nvSpPr>
          <p:cNvPr id="6" name="Footer Placeholder 5"/>
          <p:cNvSpPr>
            <a:spLocks noGrp="1"/>
          </p:cNvSpPr>
          <p:nvPr>
            <p:ph type="ftr" sz="quarter" idx="11"/>
          </p:nvPr>
        </p:nvSpPr>
        <p:spPr/>
        <p:txBody>
          <a:bodyPr/>
          <a:lstStyle/>
          <a:p>
            <a:r>
              <a:rPr lang="tr-TR" smtClean="0"/>
              <a:t>A.Ü. NMYO</a:t>
            </a:r>
            <a:endParaRPr lang="tr-TR"/>
          </a:p>
        </p:txBody>
      </p:sp>
      <p:sp>
        <p:nvSpPr>
          <p:cNvPr id="7" name="Slide Number Placeholder 6"/>
          <p:cNvSpPr>
            <a:spLocks noGrp="1"/>
          </p:cNvSpPr>
          <p:nvPr>
            <p:ph type="sldNum" sz="quarter" idx="12"/>
          </p:nvPr>
        </p:nvSpPr>
        <p:spPr/>
        <p:txBody>
          <a:bodyPr/>
          <a:lstStyle/>
          <a:p>
            <a:fld id="{F18A82AE-DE54-4FE8-8268-FA61D0FE0A23}" type="slidenum">
              <a:rPr lang="tr-TR" smtClean="0"/>
              <a:t>‹#›</a:t>
            </a:fld>
            <a:endParaRPr lang="tr-TR"/>
          </a:p>
        </p:txBody>
      </p:sp>
    </p:spTree>
    <p:extLst>
      <p:ext uri="{BB962C8B-B14F-4D97-AF65-F5344CB8AC3E}">
        <p14:creationId xmlns:p14="http://schemas.microsoft.com/office/powerpoint/2010/main" val="209254129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29C0C9B-17CE-42D2-BBAE-382052134705}" type="datetime1">
              <a:rPr lang="tr-TR" smtClean="0"/>
              <a:t>16.01.2020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F18A82AE-DE54-4FE8-8268-FA61D0FE0A2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73159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dt="0"/>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pardus.org.tr/pardus-kurulum-kilavuz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Açık Kaynak Kodlu İşletim Sistemi Yapısı</a:t>
            </a:r>
            <a:endParaRPr lang="tr-TR" dirty="0"/>
          </a:p>
        </p:txBody>
      </p:sp>
      <p:sp>
        <p:nvSpPr>
          <p:cNvPr id="3" name="Alt Başlık 2"/>
          <p:cNvSpPr>
            <a:spLocks noGrp="1"/>
          </p:cNvSpPr>
          <p:nvPr>
            <p:ph type="subTitle" idx="1"/>
          </p:nvPr>
        </p:nvSpPr>
        <p:spPr/>
        <p:txBody>
          <a:bodyPr/>
          <a:lstStyle/>
          <a:p>
            <a:r>
              <a:rPr lang="tr-TR" dirty="0" smtClean="0"/>
              <a:t>NBP126 </a:t>
            </a:r>
            <a:r>
              <a:rPr lang="tr-TR" dirty="0"/>
              <a:t>Açık Kaynak İşletim </a:t>
            </a:r>
            <a:r>
              <a:rPr lang="tr-TR" dirty="0" smtClean="0"/>
              <a:t>Sistemi</a:t>
            </a:r>
          </a:p>
          <a:p>
            <a:r>
              <a:rPr lang="tr-TR" dirty="0" err="1" smtClean="0"/>
              <a:t>Öğr.gör</a:t>
            </a:r>
            <a:r>
              <a:rPr lang="tr-TR" dirty="0" smtClean="0"/>
              <a:t>. Salih </a:t>
            </a:r>
            <a:r>
              <a:rPr lang="tr-TR" dirty="0" err="1" smtClean="0"/>
              <a:t>erdurucan</a:t>
            </a:r>
            <a:endParaRPr lang="tr-TR" dirty="0"/>
          </a:p>
        </p:txBody>
      </p:sp>
      <p:sp>
        <p:nvSpPr>
          <p:cNvPr id="4" name="Altbilgi Yer Tutucusu 3"/>
          <p:cNvSpPr>
            <a:spLocks noGrp="1"/>
          </p:cNvSpPr>
          <p:nvPr>
            <p:ph type="ftr" sz="quarter" idx="11"/>
          </p:nvPr>
        </p:nvSpPr>
        <p:spPr/>
        <p:txBody>
          <a:bodyPr/>
          <a:lstStyle/>
          <a:p>
            <a:r>
              <a:rPr lang="tr-TR" smtClean="0"/>
              <a:t>A.Ü. NMYO</a:t>
            </a:r>
            <a:endParaRPr lang="tr-TR"/>
          </a:p>
        </p:txBody>
      </p:sp>
      <p:sp>
        <p:nvSpPr>
          <p:cNvPr id="5" name="Slayt Numarası Yer Tutucusu 4"/>
          <p:cNvSpPr>
            <a:spLocks noGrp="1"/>
          </p:cNvSpPr>
          <p:nvPr>
            <p:ph type="sldNum" sz="quarter" idx="12"/>
          </p:nvPr>
        </p:nvSpPr>
        <p:spPr/>
        <p:txBody>
          <a:bodyPr/>
          <a:lstStyle/>
          <a:p>
            <a:fld id="{F18A82AE-DE54-4FE8-8268-FA61D0FE0A23}" type="slidenum">
              <a:rPr lang="tr-TR" smtClean="0"/>
              <a:t>1</a:t>
            </a:fld>
            <a:endParaRPr lang="tr-TR"/>
          </a:p>
        </p:txBody>
      </p:sp>
    </p:spTree>
    <p:extLst>
      <p:ext uri="{BB962C8B-B14F-4D97-AF65-F5344CB8AC3E}">
        <p14:creationId xmlns:p14="http://schemas.microsoft.com/office/powerpoint/2010/main" val="3442534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a:t>Pardus</a:t>
            </a:r>
            <a:r>
              <a:rPr lang="tr-TR" dirty="0"/>
              <a:t> Kurulumu</a:t>
            </a:r>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10</a:t>
            </a:fld>
            <a:endParaRPr lang="tr-TR"/>
          </a:p>
        </p:txBody>
      </p:sp>
      <p:sp>
        <p:nvSpPr>
          <p:cNvPr id="5" name="İçerik Yer Tutucusu 4"/>
          <p:cNvSpPr>
            <a:spLocks noGrp="1"/>
          </p:cNvSpPr>
          <p:nvPr>
            <p:ph idx="1"/>
          </p:nvPr>
        </p:nvSpPr>
        <p:spPr/>
        <p:txBody>
          <a:bodyPr/>
          <a:lstStyle/>
          <a:p>
            <a:r>
              <a:rPr lang="tr-TR" dirty="0"/>
              <a:t>Dil seçimi yaparak ilerleyiniz.</a:t>
            </a:r>
            <a:endParaRPr lang="tr-TR" dirty="0"/>
          </a:p>
        </p:txBody>
      </p:sp>
      <p:pic>
        <p:nvPicPr>
          <p:cNvPr id="2050" name="Picture 2" descr="https://www.pardus.org.tr/wp-content/uploads/2019/08/pk0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0680" y="1448216"/>
            <a:ext cx="6207518" cy="46556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9060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a:t>Pardus</a:t>
            </a:r>
            <a:r>
              <a:rPr lang="tr-TR" dirty="0"/>
              <a:t> Kurulumu</a:t>
            </a:r>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11</a:t>
            </a:fld>
            <a:endParaRPr lang="tr-TR"/>
          </a:p>
        </p:txBody>
      </p:sp>
      <p:sp>
        <p:nvSpPr>
          <p:cNvPr id="5" name="İçerik Yer Tutucusu 4"/>
          <p:cNvSpPr>
            <a:spLocks noGrp="1"/>
          </p:cNvSpPr>
          <p:nvPr>
            <p:ph idx="1"/>
          </p:nvPr>
        </p:nvSpPr>
        <p:spPr/>
        <p:txBody>
          <a:bodyPr/>
          <a:lstStyle/>
          <a:p>
            <a:r>
              <a:rPr lang="tr-TR" dirty="0"/>
              <a:t>Konum seçimi yaparak ilerleyiniz. Bir önceki ekranda seçilen dil ayarlarına göre otomatik konum gelmektedir. “</a:t>
            </a:r>
            <a:r>
              <a:rPr lang="tr-TR" b="1" dirty="0"/>
              <a:t>diğer</a:t>
            </a:r>
            <a:r>
              <a:rPr lang="tr-TR" dirty="0"/>
              <a:t>” seçeneği ile farklı bir konum tanımlayabilirsiniz.</a:t>
            </a:r>
            <a:endParaRPr lang="tr-TR" dirty="0"/>
          </a:p>
        </p:txBody>
      </p:sp>
      <p:pic>
        <p:nvPicPr>
          <p:cNvPr id="3074" name="Picture 2" descr="https://www.pardus.org.tr/wp-content/uploads/2019/08/pk0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72532" y="1783392"/>
            <a:ext cx="7620000" cy="3724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9369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a:t>Pardus</a:t>
            </a:r>
            <a:r>
              <a:rPr lang="tr-TR" dirty="0"/>
              <a:t> Kurulumu</a:t>
            </a:r>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12</a:t>
            </a:fld>
            <a:endParaRPr lang="tr-TR"/>
          </a:p>
        </p:txBody>
      </p:sp>
      <p:sp>
        <p:nvSpPr>
          <p:cNvPr id="5" name="İçerik Yer Tutucusu 4"/>
          <p:cNvSpPr>
            <a:spLocks noGrp="1"/>
          </p:cNvSpPr>
          <p:nvPr>
            <p:ph idx="1"/>
          </p:nvPr>
        </p:nvSpPr>
        <p:spPr/>
        <p:txBody>
          <a:bodyPr/>
          <a:lstStyle/>
          <a:p>
            <a:r>
              <a:rPr lang="tr-TR" dirty="0"/>
              <a:t>Kullanılacak klavye düzenini seçerek ilerleyiniz.</a:t>
            </a:r>
            <a:endParaRPr lang="tr-TR" dirty="0"/>
          </a:p>
        </p:txBody>
      </p:sp>
      <p:pic>
        <p:nvPicPr>
          <p:cNvPr id="4098" name="Picture 2" descr="https://www.pardus.org.tr/wp-content/uploads/2019/08/pk0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4754" y="1311564"/>
            <a:ext cx="7620000"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1291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a:t>Pardus</a:t>
            </a:r>
            <a:r>
              <a:rPr lang="tr-TR" dirty="0"/>
              <a:t> Kurulumu</a:t>
            </a:r>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13</a:t>
            </a:fld>
            <a:endParaRPr lang="tr-TR"/>
          </a:p>
        </p:txBody>
      </p:sp>
      <p:sp>
        <p:nvSpPr>
          <p:cNvPr id="5" name="İçerik Yer Tutucusu 4"/>
          <p:cNvSpPr>
            <a:spLocks noGrp="1"/>
          </p:cNvSpPr>
          <p:nvPr>
            <p:ph idx="1"/>
          </p:nvPr>
        </p:nvSpPr>
        <p:spPr/>
        <p:txBody>
          <a:bodyPr/>
          <a:lstStyle/>
          <a:p>
            <a:r>
              <a:rPr lang="tr-TR" dirty="0"/>
              <a:t>Ağda bilgisayarınızın adını benzersiz kılacak bir makine adı belirleyiniz.</a:t>
            </a:r>
            <a:endParaRPr lang="tr-TR" dirty="0"/>
          </a:p>
        </p:txBody>
      </p:sp>
      <p:pic>
        <p:nvPicPr>
          <p:cNvPr id="5122" name="Picture 2" descr="https://www.pardus.org.tr/wp-content/uploads/2019/08/pk0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4040" y="1347411"/>
            <a:ext cx="5543417" cy="2404457"/>
          </a:xfrm>
          <a:prstGeom prst="rect">
            <a:avLst/>
          </a:prstGeom>
          <a:noFill/>
          <a:extLst>
            <a:ext uri="{909E8E84-426E-40DD-AFC4-6F175D3DCCD1}">
              <a14:hiddenFill xmlns:a14="http://schemas.microsoft.com/office/drawing/2010/main">
                <a:solidFill>
                  <a:srgbClr val="FFFFFF"/>
                </a:solidFill>
              </a14:hiddenFill>
            </a:ext>
          </a:extLst>
        </p:spPr>
      </p:pic>
      <p:sp>
        <p:nvSpPr>
          <p:cNvPr id="6" name="Dikdörtgen 5"/>
          <p:cNvSpPr/>
          <p:nvPr/>
        </p:nvSpPr>
        <p:spPr>
          <a:xfrm>
            <a:off x="6347381" y="2951233"/>
            <a:ext cx="5511539" cy="707886"/>
          </a:xfrm>
          <a:prstGeom prst="rect">
            <a:avLst/>
          </a:prstGeom>
        </p:spPr>
        <p:txBody>
          <a:bodyPr wrap="square">
            <a:spAutoFit/>
          </a:bodyPr>
          <a:lstStyle/>
          <a:p>
            <a:r>
              <a:rPr lang="tr-TR" sz="2000" dirty="0">
                <a:solidFill>
                  <a:schemeClr val="tx2"/>
                </a:solidFill>
                <a:latin typeface="Times New Roman" panose="02020603050405020304" pitchFamily="18" charset="0"/>
                <a:cs typeface="Times New Roman" panose="02020603050405020304" pitchFamily="18" charset="0"/>
              </a:rPr>
              <a:t>Etki alanı adınızı tanımlayınız, herhangi bir etki alanına dahil değilseniz boş bırakınız.</a:t>
            </a:r>
          </a:p>
        </p:txBody>
      </p:sp>
      <p:pic>
        <p:nvPicPr>
          <p:cNvPr id="5124" name="Picture 4" descr="https://www.pardus.org.tr/wp-content/uploads/2019/08/pk0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09197" y="3827093"/>
            <a:ext cx="6149723" cy="25367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11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a:t>Pardus</a:t>
            </a:r>
            <a:r>
              <a:rPr lang="tr-TR" dirty="0"/>
              <a:t> Kurulumu</a:t>
            </a:r>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14</a:t>
            </a:fld>
            <a:endParaRPr lang="tr-TR"/>
          </a:p>
        </p:txBody>
      </p:sp>
      <p:sp>
        <p:nvSpPr>
          <p:cNvPr id="5" name="İçerik Yer Tutucusu 4"/>
          <p:cNvSpPr>
            <a:spLocks noGrp="1"/>
          </p:cNvSpPr>
          <p:nvPr>
            <p:ph idx="1"/>
          </p:nvPr>
        </p:nvSpPr>
        <p:spPr>
          <a:xfrm>
            <a:off x="1097280" y="923637"/>
            <a:ext cx="10058400" cy="509237"/>
          </a:xfrm>
        </p:spPr>
        <p:txBody>
          <a:bodyPr/>
          <a:lstStyle/>
          <a:p>
            <a:r>
              <a:rPr lang="tr-TR" dirty="0"/>
              <a:t>Kurulacak sistemdeki oluşturulacak kullanıcının tam adını giriniz.</a:t>
            </a:r>
            <a:endParaRPr lang="tr-TR" dirty="0"/>
          </a:p>
        </p:txBody>
      </p:sp>
      <p:pic>
        <p:nvPicPr>
          <p:cNvPr id="6146" name="Picture 2" descr="https://www.pardus.org.tr/wp-content/uploads/2019/08/pk07.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4367" y="1339334"/>
            <a:ext cx="5971848" cy="2582825"/>
          </a:xfrm>
          <a:prstGeom prst="rect">
            <a:avLst/>
          </a:prstGeom>
          <a:noFill/>
          <a:extLst>
            <a:ext uri="{909E8E84-426E-40DD-AFC4-6F175D3DCCD1}">
              <a14:hiddenFill xmlns:a14="http://schemas.microsoft.com/office/drawing/2010/main">
                <a:solidFill>
                  <a:srgbClr val="FFFFFF"/>
                </a:solidFill>
              </a14:hiddenFill>
            </a:ext>
          </a:extLst>
        </p:spPr>
      </p:pic>
      <p:sp>
        <p:nvSpPr>
          <p:cNvPr id="7" name="İçerik Yer Tutucusu 4"/>
          <p:cNvSpPr txBox="1">
            <a:spLocks/>
          </p:cNvSpPr>
          <p:nvPr/>
        </p:nvSpPr>
        <p:spPr>
          <a:xfrm>
            <a:off x="6749591" y="3461263"/>
            <a:ext cx="4937583" cy="509237"/>
          </a:xfrm>
          <a:prstGeom prst="rect">
            <a:avLst/>
          </a:prstGeom>
        </p:spPr>
        <p:txBody>
          <a:bodyPr vert="horz" lIns="0" tIns="45720" rIns="0" bIns="45720" rtlCol="0">
            <a:normAutofit fontScale="925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tr-TR" dirty="0"/>
              <a:t>Yeni oluşacak hesap için kullanıcı adı belirleyiniz.</a:t>
            </a:r>
            <a:endParaRPr lang="tr-TR" dirty="0"/>
          </a:p>
        </p:txBody>
      </p:sp>
      <p:pic>
        <p:nvPicPr>
          <p:cNvPr id="6148" name="Picture 4" descr="https://www.pardus.org.tr/wp-content/uploads/2019/08/pk08.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8041" y="4062863"/>
            <a:ext cx="5851792" cy="21871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48434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a:t>Pardus</a:t>
            </a:r>
            <a:r>
              <a:rPr lang="tr-TR" dirty="0"/>
              <a:t> Kurulumu</a:t>
            </a:r>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15</a:t>
            </a:fld>
            <a:endParaRPr lang="tr-TR"/>
          </a:p>
        </p:txBody>
      </p:sp>
      <p:sp>
        <p:nvSpPr>
          <p:cNvPr id="5" name="İçerik Yer Tutucusu 4"/>
          <p:cNvSpPr>
            <a:spLocks noGrp="1"/>
          </p:cNvSpPr>
          <p:nvPr>
            <p:ph idx="1"/>
          </p:nvPr>
        </p:nvSpPr>
        <p:spPr>
          <a:xfrm>
            <a:off x="551501" y="895357"/>
            <a:ext cx="10058400" cy="377262"/>
          </a:xfrm>
        </p:spPr>
        <p:txBody>
          <a:bodyPr/>
          <a:lstStyle/>
          <a:p>
            <a:r>
              <a:rPr lang="tr-TR" dirty="0"/>
              <a:t>Tanımlanan kullanıcı için parola belirleyiniz.</a:t>
            </a:r>
            <a:endParaRPr lang="tr-TR" dirty="0"/>
          </a:p>
        </p:txBody>
      </p:sp>
      <p:pic>
        <p:nvPicPr>
          <p:cNvPr id="7170" name="Picture 2" descr="https://www.pardus.org.tr/wp-content/uploads/2019/08/pk09.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1501" y="1290886"/>
            <a:ext cx="4817097" cy="2462741"/>
          </a:xfrm>
          <a:prstGeom prst="rect">
            <a:avLst/>
          </a:prstGeom>
          <a:noFill/>
          <a:extLst>
            <a:ext uri="{909E8E84-426E-40DD-AFC4-6F175D3DCCD1}">
              <a14:hiddenFill xmlns:a14="http://schemas.microsoft.com/office/drawing/2010/main">
                <a:solidFill>
                  <a:srgbClr val="FFFFFF"/>
                </a:solidFill>
              </a14:hiddenFill>
            </a:ext>
          </a:extLst>
        </p:spPr>
      </p:pic>
      <p:sp>
        <p:nvSpPr>
          <p:cNvPr id="7" name="İçerik Yer Tutucusu 4"/>
          <p:cNvSpPr txBox="1">
            <a:spLocks/>
          </p:cNvSpPr>
          <p:nvPr/>
        </p:nvSpPr>
        <p:spPr>
          <a:xfrm>
            <a:off x="5957740" y="2522257"/>
            <a:ext cx="5754122" cy="1275547"/>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tr-TR" dirty="0"/>
              <a:t>Bilgisayarınız UEFI sistemini destekliyorsa bu ekranda seçim yapınız. Seçiminize göre kurulum aracı kurulacak diskin baş kısmına “</a:t>
            </a:r>
            <a:r>
              <a:rPr lang="tr-TR" b="1" dirty="0"/>
              <a:t>EFI Sistem Bölümü</a:t>
            </a:r>
            <a:r>
              <a:rPr lang="tr-TR" dirty="0"/>
              <a:t>”</a:t>
            </a:r>
            <a:r>
              <a:rPr lang="tr-TR" b="1" dirty="0"/>
              <a:t> </a:t>
            </a:r>
            <a:r>
              <a:rPr lang="tr-TR" dirty="0"/>
              <a:t>oluşturarak kurulum yapacaktır.</a:t>
            </a:r>
            <a:endParaRPr lang="tr-TR" dirty="0"/>
          </a:p>
        </p:txBody>
      </p:sp>
      <p:pic>
        <p:nvPicPr>
          <p:cNvPr id="7172" name="Picture 4" descr="https://www.pardus.org.tr/wp-content/uploads/2019/08/pk1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75485" y="3753628"/>
            <a:ext cx="6425788" cy="26072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35571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a:t>Pardus</a:t>
            </a:r>
            <a:r>
              <a:rPr lang="tr-TR" dirty="0"/>
              <a:t> Kurulumu</a:t>
            </a:r>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16</a:t>
            </a:fld>
            <a:endParaRPr lang="tr-TR"/>
          </a:p>
        </p:txBody>
      </p:sp>
      <p:sp>
        <p:nvSpPr>
          <p:cNvPr id="5" name="İçerik Yer Tutucusu 4"/>
          <p:cNvSpPr>
            <a:spLocks noGrp="1"/>
          </p:cNvSpPr>
          <p:nvPr>
            <p:ph idx="1"/>
          </p:nvPr>
        </p:nvSpPr>
        <p:spPr>
          <a:xfrm>
            <a:off x="636342" y="930796"/>
            <a:ext cx="10058400" cy="650639"/>
          </a:xfrm>
        </p:spPr>
        <p:txBody>
          <a:bodyPr/>
          <a:lstStyle/>
          <a:p>
            <a:r>
              <a:rPr lang="tr-TR" dirty="0"/>
              <a:t>“</a:t>
            </a:r>
            <a:r>
              <a:rPr lang="tr-TR" b="1" dirty="0"/>
              <a:t>Yardımcı ile – diskin tamamını kullan</a:t>
            </a:r>
            <a:r>
              <a:rPr lang="tr-TR" dirty="0"/>
              <a:t>” seçeneği ile kurulum aracı sizin yerinize tüm bölümlemeyi yapacaktır. Seçili diski tamamen biçimlendirerek kurulum başlayacaktır.</a:t>
            </a:r>
            <a:endParaRPr lang="tr-TR" dirty="0"/>
          </a:p>
        </p:txBody>
      </p:sp>
      <p:pic>
        <p:nvPicPr>
          <p:cNvPr id="8194" name="Picture 2" descr="https://www.pardus.org.tr/wp-content/uploads/2019/08/pk1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6342" y="1666639"/>
            <a:ext cx="4932549" cy="2509435"/>
          </a:xfrm>
          <a:prstGeom prst="rect">
            <a:avLst/>
          </a:prstGeom>
          <a:noFill/>
          <a:extLst>
            <a:ext uri="{909E8E84-426E-40DD-AFC4-6F175D3DCCD1}">
              <a14:hiddenFill xmlns:a14="http://schemas.microsoft.com/office/drawing/2010/main">
                <a:solidFill>
                  <a:srgbClr val="FFFFFF"/>
                </a:solidFill>
              </a14:hiddenFill>
            </a:ext>
          </a:extLst>
        </p:spPr>
      </p:pic>
      <p:sp>
        <p:nvSpPr>
          <p:cNvPr id="7" name="İçerik Yer Tutucusu 4"/>
          <p:cNvSpPr txBox="1">
            <a:spLocks/>
          </p:cNvSpPr>
          <p:nvPr/>
        </p:nvSpPr>
        <p:spPr>
          <a:xfrm>
            <a:off x="5980538" y="2668980"/>
            <a:ext cx="5731497" cy="1351629"/>
          </a:xfrm>
          <a:prstGeom prst="rect">
            <a:avLst/>
          </a:prstGeom>
        </p:spPr>
        <p:txBody>
          <a:bodyPr vert="horz" lIns="0" tIns="45720" rIns="0" bIns="45720" rtlCol="0">
            <a:normAutofit fontScale="92500"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fontAlgn="base"/>
            <a:r>
              <a:rPr lang="tr-TR" dirty="0"/>
              <a:t>Otomatik bölümleme haricinde bir disk tanımlaması için “</a:t>
            </a:r>
            <a:r>
              <a:rPr lang="tr-TR" b="1" dirty="0"/>
              <a:t>Elle</a:t>
            </a:r>
            <a:r>
              <a:rPr lang="tr-TR" dirty="0"/>
              <a:t>” seçeneğini kullanabilirsiniz. Bu seçenek ile işletim sistemi için gerekli tüm bölümleri elle oluşturmanız gerektiğini </a:t>
            </a:r>
            <a:r>
              <a:rPr lang="tr-TR" dirty="0" smtClean="0"/>
              <a:t>unutmayınız. Kurulum </a:t>
            </a:r>
            <a:r>
              <a:rPr lang="tr-TR" dirty="0"/>
              <a:t>yapılacak diski seçerek ilerleyiniz.</a:t>
            </a:r>
          </a:p>
        </p:txBody>
      </p:sp>
      <p:pic>
        <p:nvPicPr>
          <p:cNvPr id="8196" name="Picture 4" descr="https://www.pardus.org.tr/wp-content/uploads/2019/08/pk1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2644" y="3939981"/>
            <a:ext cx="6267286" cy="2452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4319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a:t>Pardus</a:t>
            </a:r>
            <a:r>
              <a:rPr lang="tr-TR" dirty="0"/>
              <a:t> Kurulumu</a:t>
            </a:r>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17</a:t>
            </a:fld>
            <a:endParaRPr lang="tr-TR"/>
          </a:p>
        </p:txBody>
      </p:sp>
      <p:sp>
        <p:nvSpPr>
          <p:cNvPr id="5" name="İçerik Yer Tutucusu 4"/>
          <p:cNvSpPr>
            <a:spLocks noGrp="1"/>
          </p:cNvSpPr>
          <p:nvPr>
            <p:ph idx="1"/>
          </p:nvPr>
        </p:nvSpPr>
        <p:spPr>
          <a:xfrm>
            <a:off x="485513" y="923637"/>
            <a:ext cx="10058400" cy="697773"/>
          </a:xfrm>
        </p:spPr>
        <p:txBody>
          <a:bodyPr/>
          <a:lstStyle/>
          <a:p>
            <a:r>
              <a:rPr lang="tr-TR" dirty="0"/>
              <a:t>Disk bölümleme yapısını seçerek ilerleyiniz. Tüm dosyaların tek bölümde kurulması önerilmektedir.</a:t>
            </a:r>
            <a:endParaRPr lang="tr-TR" dirty="0"/>
          </a:p>
        </p:txBody>
      </p:sp>
      <p:pic>
        <p:nvPicPr>
          <p:cNvPr id="9218" name="Picture 2" descr="https://www.pardus.org.tr/wp-content/uploads/2019/08/pk1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513" y="1621410"/>
            <a:ext cx="5219474" cy="2479250"/>
          </a:xfrm>
          <a:prstGeom prst="rect">
            <a:avLst/>
          </a:prstGeom>
          <a:noFill/>
          <a:extLst>
            <a:ext uri="{909E8E84-426E-40DD-AFC4-6F175D3DCCD1}">
              <a14:hiddenFill xmlns:a14="http://schemas.microsoft.com/office/drawing/2010/main">
                <a:solidFill>
                  <a:srgbClr val="FFFFFF"/>
                </a:solidFill>
              </a14:hiddenFill>
            </a:ext>
          </a:extLst>
        </p:spPr>
      </p:pic>
      <p:sp>
        <p:nvSpPr>
          <p:cNvPr id="8" name="İçerik Yer Tutucusu 4"/>
          <p:cNvSpPr txBox="1">
            <a:spLocks/>
          </p:cNvSpPr>
          <p:nvPr/>
        </p:nvSpPr>
        <p:spPr>
          <a:xfrm>
            <a:off x="6212263" y="2492626"/>
            <a:ext cx="5621518" cy="697773"/>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fontAlgn="base"/>
            <a:r>
              <a:rPr lang="tr-TR" dirty="0"/>
              <a:t>Seçimler sonucunda oluşan yapıya onay vererek ilerleyiniz</a:t>
            </a:r>
            <a:r>
              <a:rPr lang="tr-TR" dirty="0" smtClean="0"/>
              <a:t>.</a:t>
            </a:r>
            <a:endParaRPr lang="tr-TR" dirty="0"/>
          </a:p>
        </p:txBody>
      </p:sp>
      <p:pic>
        <p:nvPicPr>
          <p:cNvPr id="9222" name="Picture 6" descr="https://www.pardus.org.tr/wp-content/uploads/2019/08/pk14.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57801" y="3094229"/>
            <a:ext cx="5075980" cy="33184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6419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a:t>Pardus</a:t>
            </a:r>
            <a:r>
              <a:rPr lang="tr-TR" dirty="0"/>
              <a:t> Kurulumu</a:t>
            </a:r>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18</a:t>
            </a:fld>
            <a:endParaRPr lang="tr-TR"/>
          </a:p>
        </p:txBody>
      </p:sp>
      <p:sp>
        <p:nvSpPr>
          <p:cNvPr id="5" name="İçerik Yer Tutucusu 4"/>
          <p:cNvSpPr>
            <a:spLocks noGrp="1"/>
          </p:cNvSpPr>
          <p:nvPr>
            <p:ph idx="1"/>
          </p:nvPr>
        </p:nvSpPr>
        <p:spPr>
          <a:xfrm>
            <a:off x="531672" y="904783"/>
            <a:ext cx="10058400" cy="405542"/>
          </a:xfrm>
        </p:spPr>
        <p:txBody>
          <a:bodyPr/>
          <a:lstStyle/>
          <a:p>
            <a:r>
              <a:rPr lang="tr-TR" dirty="0"/>
              <a:t>Değişiklikleri kaydederek ilerleyiniz.</a:t>
            </a:r>
            <a:endParaRPr lang="tr-TR" dirty="0"/>
          </a:p>
        </p:txBody>
      </p:sp>
      <p:pic>
        <p:nvPicPr>
          <p:cNvPr id="10242" name="Picture 2" descr="https://www.pardus.org.tr/wp-content/uploads/2019/08/pk1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952" y="1421542"/>
            <a:ext cx="5292085" cy="2679118"/>
          </a:xfrm>
          <a:prstGeom prst="rect">
            <a:avLst/>
          </a:prstGeom>
          <a:noFill/>
          <a:extLst>
            <a:ext uri="{909E8E84-426E-40DD-AFC4-6F175D3DCCD1}">
              <a14:hiddenFill xmlns:a14="http://schemas.microsoft.com/office/drawing/2010/main">
                <a:solidFill>
                  <a:srgbClr val="FFFFFF"/>
                </a:solidFill>
              </a14:hiddenFill>
            </a:ext>
          </a:extLst>
        </p:spPr>
      </p:pic>
      <p:sp>
        <p:nvSpPr>
          <p:cNvPr id="7" name="İçerik Yer Tutucusu 4"/>
          <p:cNvSpPr txBox="1">
            <a:spLocks/>
          </p:cNvSpPr>
          <p:nvPr/>
        </p:nvSpPr>
        <p:spPr>
          <a:xfrm>
            <a:off x="6240543" y="3000462"/>
            <a:ext cx="5651997" cy="1194466"/>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tr-TR" dirty="0"/>
              <a:t>Paket yöneticisinin kullanacağı depo adresini tanımlayınız. Farklı bir adres kullanılmayacak ise otomatik olarak gelen adresi onaylayarak devam ediniz.</a:t>
            </a:r>
            <a:endParaRPr lang="tr-TR" dirty="0"/>
          </a:p>
        </p:txBody>
      </p:sp>
      <p:pic>
        <p:nvPicPr>
          <p:cNvPr id="10246" name="Picture 6" descr="https://www.pardus.org.tr/wp-content/uploads/2019/08/pk16.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80961" y="4194928"/>
            <a:ext cx="4951681" cy="18630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4457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a:t>Pardus</a:t>
            </a:r>
            <a:r>
              <a:rPr lang="tr-TR" dirty="0"/>
              <a:t> Kurulumu</a:t>
            </a:r>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19</a:t>
            </a:fld>
            <a:endParaRPr lang="tr-TR"/>
          </a:p>
        </p:txBody>
      </p:sp>
      <p:sp>
        <p:nvSpPr>
          <p:cNvPr id="5" name="İçerik Yer Tutucusu 4"/>
          <p:cNvSpPr>
            <a:spLocks noGrp="1"/>
          </p:cNvSpPr>
          <p:nvPr>
            <p:ph idx="1"/>
          </p:nvPr>
        </p:nvSpPr>
        <p:spPr>
          <a:xfrm>
            <a:off x="579782" y="923637"/>
            <a:ext cx="10575898" cy="952297"/>
          </a:xfrm>
        </p:spPr>
        <p:txBody>
          <a:bodyPr/>
          <a:lstStyle/>
          <a:p>
            <a:r>
              <a:rPr lang="tr-TR" dirty="0" err="1"/>
              <a:t>Pardus</a:t>
            </a:r>
            <a:r>
              <a:rPr lang="tr-TR" dirty="0"/>
              <a:t> önyükleyicisinin kurulumu için onay vererek ilerleyiniz. Bu işlem sonrasında </a:t>
            </a:r>
            <a:r>
              <a:rPr lang="tr-TR" dirty="0" err="1"/>
              <a:t>Pardus</a:t>
            </a:r>
            <a:r>
              <a:rPr lang="tr-TR" dirty="0"/>
              <a:t> kendi önyükleyicisini kuracak, daha önce kurulu olan sistemleri okuyarak açılış ekranında seçiminize sunacaktır.</a:t>
            </a:r>
            <a:endParaRPr lang="tr-TR" dirty="0"/>
          </a:p>
        </p:txBody>
      </p:sp>
      <p:pic>
        <p:nvPicPr>
          <p:cNvPr id="11266" name="Picture 2" descr="https://www.pardus.org.tr/wp-content/uploads/2019/08/pk17.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783" y="1875934"/>
            <a:ext cx="5255410" cy="2463473"/>
          </a:xfrm>
          <a:prstGeom prst="rect">
            <a:avLst/>
          </a:prstGeom>
          <a:noFill/>
          <a:extLst>
            <a:ext uri="{909E8E84-426E-40DD-AFC4-6F175D3DCCD1}">
              <a14:hiddenFill xmlns:a14="http://schemas.microsoft.com/office/drawing/2010/main">
                <a:solidFill>
                  <a:srgbClr val="FFFFFF"/>
                </a:solidFill>
              </a14:hiddenFill>
            </a:ext>
          </a:extLst>
        </p:spPr>
      </p:pic>
      <p:sp>
        <p:nvSpPr>
          <p:cNvPr id="7" name="İçerik Yer Tutucusu 4"/>
          <p:cNvSpPr txBox="1">
            <a:spLocks/>
          </p:cNvSpPr>
          <p:nvPr/>
        </p:nvSpPr>
        <p:spPr>
          <a:xfrm>
            <a:off x="6602298" y="3438493"/>
            <a:ext cx="5076826" cy="486244"/>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tr-TR" dirty="0" err="1"/>
              <a:t>Grub</a:t>
            </a:r>
            <a:r>
              <a:rPr lang="tr-TR" dirty="0"/>
              <a:t> önyükleyicisinin kurulacağı diski seçiniz.</a:t>
            </a:r>
            <a:endParaRPr lang="tr-TR" dirty="0"/>
          </a:p>
        </p:txBody>
      </p:sp>
      <p:pic>
        <p:nvPicPr>
          <p:cNvPr id="11268" name="Picture 4" descr="https://www.pardus.org.tr/wp-content/uploads/2019/08/pk18.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1511" y="3827283"/>
            <a:ext cx="5823507" cy="24385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5950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İşletim Sistemi </a:t>
            </a:r>
          </a:p>
        </p:txBody>
      </p:sp>
      <p:sp>
        <p:nvSpPr>
          <p:cNvPr id="4" name="İçerik Yer Tutucusu 3"/>
          <p:cNvSpPr>
            <a:spLocks noGrp="1"/>
          </p:cNvSpPr>
          <p:nvPr>
            <p:ph idx="1"/>
          </p:nvPr>
        </p:nvSpPr>
        <p:spPr/>
        <p:txBody>
          <a:bodyPr>
            <a:normAutofit/>
          </a:bodyPr>
          <a:lstStyle/>
          <a:p>
            <a:r>
              <a:rPr lang="tr-TR" sz="2400" dirty="0"/>
              <a:t>İşletim sistemi, bilgisayar donanımının doğrudan denetimi ve yönetiminden, temel sistem işlemlerinden ve uygulama yazılımlarını çalıştırmaktan sorumlu olan sistem yazılımıdır. </a:t>
            </a:r>
            <a:endParaRPr lang="tr-TR" sz="2400" dirty="0" smtClean="0"/>
          </a:p>
          <a:p>
            <a:r>
              <a:rPr lang="tr-TR" sz="2400" dirty="0" smtClean="0"/>
              <a:t>İşletim </a:t>
            </a:r>
            <a:r>
              <a:rPr lang="tr-TR" sz="2400" dirty="0"/>
              <a:t>sistemi, üzerinde çalışan uygulamaların belleğe, disk ve diğer aygıtlara erişimini sağlamak, birden çok yazılım aynı anda çalıştığında kaynak yönetimini yürüterek birbirleri ile çakışmamalarını sağlamaktan sorumludur. </a:t>
            </a:r>
            <a:endParaRPr lang="tr-TR" sz="2400" dirty="0" smtClean="0"/>
          </a:p>
          <a:p>
            <a:r>
              <a:rPr lang="tr-TR" sz="2400" dirty="0" smtClean="0"/>
              <a:t>Bir </a:t>
            </a:r>
            <a:r>
              <a:rPr lang="tr-TR" sz="2400" dirty="0"/>
              <a:t>işletim sistemi, kavramsal olarak, üç grupta toplanabilecek bileşenlerden oluşur: </a:t>
            </a:r>
            <a:r>
              <a:rPr lang="tr-TR" sz="2400" dirty="0" smtClean="0"/>
              <a:t>kullanıcı </a:t>
            </a:r>
            <a:r>
              <a:rPr lang="tr-TR" sz="2400" dirty="0"/>
              <a:t>ara yüzü </a:t>
            </a:r>
            <a:r>
              <a:rPr lang="tr-TR" sz="2400" dirty="0" smtClean="0"/>
              <a:t>(grafik </a:t>
            </a:r>
            <a:r>
              <a:rPr lang="tr-TR" sz="2400" dirty="0"/>
              <a:t>kullanıcı ara yüzü veya komut satırı yorumlayıcısı ["kabuk" da denir] olabilir.), alt düzey sistem işlevleri ve bir çekirdek. </a:t>
            </a:r>
            <a:endParaRPr lang="tr-TR" sz="2400" dirty="0" smtClean="0"/>
          </a:p>
          <a:p>
            <a:r>
              <a:rPr lang="tr-TR" sz="2400" dirty="0" smtClean="0"/>
              <a:t>Çekirdek</a:t>
            </a:r>
            <a:r>
              <a:rPr lang="tr-TR" sz="2400" dirty="0"/>
              <a:t>, işletim sisteminin kalbidir. Adından da anlaşılabileceği gibi, "kabuk", çekirdeğin çevresini sararken, donanımla iletişim kurmak da çekirdeğin işidir. Kimi işletim sistemlerinde kabuk ve çekirdek tümüyle ayrı bileşenlerken, kimilerinde bu ayrım yalnızca kavramsaldır.</a:t>
            </a:r>
          </a:p>
        </p:txBody>
      </p:sp>
      <p:sp>
        <p:nvSpPr>
          <p:cNvPr id="5" name="Altbilgi Yer Tutucusu 4"/>
          <p:cNvSpPr>
            <a:spLocks noGrp="1"/>
          </p:cNvSpPr>
          <p:nvPr>
            <p:ph type="ftr" sz="quarter" idx="11"/>
          </p:nvPr>
        </p:nvSpPr>
        <p:spPr/>
        <p:txBody>
          <a:bodyPr/>
          <a:lstStyle/>
          <a:p>
            <a:r>
              <a:rPr lang="tr-TR" smtClean="0"/>
              <a:t>A.Ü. NMYO</a:t>
            </a:r>
            <a:endParaRPr lang="tr-TR"/>
          </a:p>
        </p:txBody>
      </p:sp>
      <p:sp>
        <p:nvSpPr>
          <p:cNvPr id="6" name="Slayt Numarası Yer Tutucusu 5"/>
          <p:cNvSpPr>
            <a:spLocks noGrp="1"/>
          </p:cNvSpPr>
          <p:nvPr>
            <p:ph type="sldNum" sz="quarter" idx="12"/>
          </p:nvPr>
        </p:nvSpPr>
        <p:spPr/>
        <p:txBody>
          <a:bodyPr/>
          <a:lstStyle/>
          <a:p>
            <a:fld id="{F18A82AE-DE54-4FE8-8268-FA61D0FE0A23}" type="slidenum">
              <a:rPr lang="tr-TR" smtClean="0"/>
              <a:t>2</a:t>
            </a:fld>
            <a:endParaRPr lang="tr-TR"/>
          </a:p>
        </p:txBody>
      </p:sp>
    </p:spTree>
    <p:extLst>
      <p:ext uri="{BB962C8B-B14F-4D97-AF65-F5344CB8AC3E}">
        <p14:creationId xmlns:p14="http://schemas.microsoft.com/office/powerpoint/2010/main" val="1152120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a:t>Pardus</a:t>
            </a:r>
            <a:r>
              <a:rPr lang="tr-TR" dirty="0"/>
              <a:t> Kurulumu</a:t>
            </a:r>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20</a:t>
            </a:fld>
            <a:endParaRPr lang="tr-TR"/>
          </a:p>
        </p:txBody>
      </p:sp>
      <p:sp>
        <p:nvSpPr>
          <p:cNvPr id="5" name="İçerik Yer Tutucusu 4"/>
          <p:cNvSpPr>
            <a:spLocks noGrp="1"/>
          </p:cNvSpPr>
          <p:nvPr>
            <p:ph idx="1"/>
          </p:nvPr>
        </p:nvSpPr>
        <p:spPr/>
        <p:txBody>
          <a:bodyPr/>
          <a:lstStyle/>
          <a:p>
            <a:r>
              <a:rPr lang="tr-TR" dirty="0"/>
              <a:t>KURULUM TAMAMLANDI!</a:t>
            </a:r>
            <a:endParaRPr lang="tr-TR" dirty="0"/>
          </a:p>
        </p:txBody>
      </p:sp>
      <p:pic>
        <p:nvPicPr>
          <p:cNvPr id="12290" name="Picture 2" descr="https://www.pardus.org.tr/wp-content/uploads/2019/08/pk19.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7280" y="1358097"/>
            <a:ext cx="7620000" cy="2733676"/>
          </a:xfrm>
          <a:prstGeom prst="rect">
            <a:avLst/>
          </a:prstGeom>
          <a:noFill/>
          <a:extLst>
            <a:ext uri="{909E8E84-426E-40DD-AFC4-6F175D3DCCD1}">
              <a14:hiddenFill xmlns:a14="http://schemas.microsoft.com/office/drawing/2010/main">
                <a:solidFill>
                  <a:srgbClr val="FFFFFF"/>
                </a:solidFill>
              </a14:hiddenFill>
            </a:ext>
          </a:extLst>
        </p:spPr>
      </p:pic>
      <p:sp>
        <p:nvSpPr>
          <p:cNvPr id="6" name="Dikdörtgen 5"/>
          <p:cNvSpPr/>
          <p:nvPr/>
        </p:nvSpPr>
        <p:spPr>
          <a:xfrm>
            <a:off x="1097280" y="4280067"/>
            <a:ext cx="7745062" cy="646331"/>
          </a:xfrm>
          <a:prstGeom prst="rect">
            <a:avLst/>
          </a:prstGeom>
        </p:spPr>
        <p:txBody>
          <a:bodyPr wrap="square">
            <a:spAutoFit/>
          </a:bodyPr>
          <a:lstStyle/>
          <a:p>
            <a:r>
              <a:rPr lang="tr-TR" dirty="0">
                <a:solidFill>
                  <a:schemeClr val="tx2"/>
                </a:solidFill>
                <a:latin typeface="Times New Roman" panose="02020603050405020304" pitchFamily="18" charset="0"/>
                <a:cs typeface="Times New Roman" panose="02020603050405020304" pitchFamily="18" charset="0"/>
              </a:rPr>
              <a:t>Bu aşamadan sonra kurulum ortamını (DVD, USB, vb.) cihazınızdan çıkarmayı unutmayınız.</a:t>
            </a:r>
          </a:p>
        </p:txBody>
      </p:sp>
    </p:spTree>
    <p:extLst>
      <p:ext uri="{BB962C8B-B14F-4D97-AF65-F5344CB8AC3E}">
        <p14:creationId xmlns:p14="http://schemas.microsoft.com/office/powerpoint/2010/main" val="2022440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Kaynak</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21</a:t>
            </a:fld>
            <a:endParaRPr lang="tr-TR"/>
          </a:p>
        </p:txBody>
      </p:sp>
      <p:sp>
        <p:nvSpPr>
          <p:cNvPr id="5" name="İçerik Yer Tutucusu 4"/>
          <p:cNvSpPr>
            <a:spLocks noGrp="1"/>
          </p:cNvSpPr>
          <p:nvPr>
            <p:ph idx="1"/>
          </p:nvPr>
        </p:nvSpPr>
        <p:spPr/>
        <p:txBody>
          <a:bodyPr/>
          <a:lstStyle/>
          <a:p>
            <a:r>
              <a:rPr lang="tr-TR" dirty="0" smtClean="0"/>
              <a:t>1- MEB Bilişim Teknolojileri, Açık Kaynak İşletim Sistemi Kullanımı. (Ankara 2013)</a:t>
            </a:r>
          </a:p>
          <a:p>
            <a:r>
              <a:rPr lang="tr-TR" dirty="0" smtClean="0"/>
              <a:t>2- </a:t>
            </a:r>
            <a:r>
              <a:rPr lang="tr-TR" dirty="0">
                <a:hlinkClick r:id="rId2"/>
              </a:rPr>
              <a:t>https://www.pardus.org.tr/pardus-kurulum-kilavuzu</a:t>
            </a:r>
            <a:r>
              <a:rPr lang="tr-TR" dirty="0" smtClean="0">
                <a:hlinkClick r:id="rId2"/>
              </a:rPr>
              <a:t>/</a:t>
            </a:r>
            <a:r>
              <a:rPr lang="tr-TR" dirty="0" smtClean="0"/>
              <a:t> 16.01.2020 22:00</a:t>
            </a:r>
            <a:endParaRPr lang="tr-TR" dirty="0"/>
          </a:p>
        </p:txBody>
      </p:sp>
    </p:spTree>
    <p:extLst>
      <p:ext uri="{BB962C8B-B14F-4D97-AF65-F5344CB8AC3E}">
        <p14:creationId xmlns:p14="http://schemas.microsoft.com/office/powerpoint/2010/main" val="3415594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Açık Kaynak Kodlu Yazılım</a:t>
            </a:r>
          </a:p>
        </p:txBody>
      </p:sp>
      <p:sp>
        <p:nvSpPr>
          <p:cNvPr id="3" name="İçerik Yer Tutucusu 2"/>
          <p:cNvSpPr>
            <a:spLocks noGrp="1"/>
          </p:cNvSpPr>
          <p:nvPr>
            <p:ph idx="1"/>
          </p:nvPr>
        </p:nvSpPr>
        <p:spPr/>
        <p:txBody>
          <a:bodyPr/>
          <a:lstStyle/>
          <a:p>
            <a:r>
              <a:rPr lang="tr-TR" dirty="0"/>
              <a:t>Açık kaynak yazılım (</a:t>
            </a:r>
            <a:r>
              <a:rPr lang="tr-TR" dirty="0" err="1"/>
              <a:t>open-source</a:t>
            </a:r>
            <a:r>
              <a:rPr lang="tr-TR" dirty="0"/>
              <a:t> software) veya açık kaynak kodlu yazılım, kaynak kodu isteyen herkese açık olan yazılımlardır. Bu tür yazılımların ayırt edici özelliği kullanıcıya değiştirme özgürlüğü sağlamasıdır. Açık kaynak kodlu yazılımlar, uyarlanabilir, sağlam, hızlı ve güvenlidir. </a:t>
            </a:r>
            <a:endParaRPr lang="tr-TR" dirty="0" smtClean="0"/>
          </a:p>
          <a:p>
            <a:r>
              <a:rPr lang="tr-TR" dirty="0" smtClean="0"/>
              <a:t>Açık </a:t>
            </a:r>
            <a:r>
              <a:rPr lang="tr-TR" dirty="0"/>
              <a:t>kaynak kod dünyası, yeni bir yazılım üretme biçimi, yeni iş modelleri sunmaktadır. Programcılar yazılımları geliştirirken kullandıkları programlama dilleriyle kaynak dosyaları oluştururlar. Daha sonra derlemeli dillerde (C, C++, Java, Pascal) bu dosyayı derleyerek çalıştırılabilir hale çevirirler. Açık kaynaklı yazılım savunucuları her üretilen ve dağıtılan programla birlikte kaynak kodunun da dağıtılmasını savunurlar. Bu sayede geliştirme esnasında ve ilerde yeni sürümlerin ortaya çıkması esnasında daha çok sayıda gözün süzgecinden geçmiş daha kaliteli </a:t>
            </a:r>
            <a:r>
              <a:rPr lang="tr-TR" dirty="0" smtClean="0"/>
              <a:t>bir </a:t>
            </a:r>
            <a:r>
              <a:rPr lang="tr-TR" dirty="0"/>
              <a:t>yazılım çıktığını düşünürler. En iyi bilinen açık kaynak kodlu yazılımlar</a:t>
            </a:r>
            <a:r>
              <a:rPr lang="tr-TR" dirty="0" smtClean="0"/>
              <a:t>:</a:t>
            </a:r>
          </a:p>
          <a:p>
            <a:pPr marL="442913" indent="-90488">
              <a:buFont typeface="Wingdings" panose="05000000000000000000" pitchFamily="2" charset="2"/>
              <a:buChar char="§"/>
            </a:pPr>
            <a:r>
              <a:rPr lang="tr-TR" dirty="0" smtClean="0"/>
              <a:t>Linux</a:t>
            </a:r>
            <a:r>
              <a:rPr lang="tr-TR" dirty="0"/>
              <a:t>, </a:t>
            </a:r>
            <a:r>
              <a:rPr lang="tr-TR" dirty="0" smtClean="0"/>
              <a:t> </a:t>
            </a:r>
          </a:p>
          <a:p>
            <a:pPr marL="442913" indent="-90488">
              <a:buFont typeface="Wingdings" panose="05000000000000000000" pitchFamily="2" charset="2"/>
              <a:buChar char="§"/>
            </a:pPr>
            <a:r>
              <a:rPr lang="tr-TR" dirty="0" smtClean="0"/>
              <a:t>Open </a:t>
            </a:r>
            <a:r>
              <a:rPr lang="tr-TR" dirty="0"/>
              <a:t>Office, </a:t>
            </a:r>
            <a:r>
              <a:rPr lang="tr-TR" dirty="0" smtClean="0"/>
              <a:t> </a:t>
            </a:r>
          </a:p>
          <a:p>
            <a:pPr marL="442913" indent="-90488">
              <a:buFont typeface="Wingdings" panose="05000000000000000000" pitchFamily="2" charset="2"/>
              <a:buChar char="§"/>
            </a:pPr>
            <a:r>
              <a:rPr lang="tr-TR" dirty="0" smtClean="0"/>
              <a:t>GNU</a:t>
            </a:r>
            <a:r>
              <a:rPr lang="tr-TR" dirty="0"/>
              <a:t>, </a:t>
            </a:r>
            <a:r>
              <a:rPr lang="tr-TR" dirty="0" smtClean="0"/>
              <a:t> </a:t>
            </a:r>
          </a:p>
          <a:p>
            <a:pPr marL="442913" indent="-90488">
              <a:buFont typeface="Wingdings" panose="05000000000000000000" pitchFamily="2" charset="2"/>
              <a:buChar char="§"/>
            </a:pPr>
            <a:r>
              <a:rPr lang="tr-TR" dirty="0" err="1" smtClean="0"/>
              <a:t>Debian'dır</a:t>
            </a:r>
            <a:endParaRPr lang="tr-TR" dirty="0"/>
          </a:p>
        </p:txBody>
      </p:sp>
      <p:sp>
        <p:nvSpPr>
          <p:cNvPr id="4" name="Altbilgi Yer Tutucusu 3"/>
          <p:cNvSpPr>
            <a:spLocks noGrp="1"/>
          </p:cNvSpPr>
          <p:nvPr>
            <p:ph type="ftr" sz="quarter" idx="11"/>
          </p:nvPr>
        </p:nvSpPr>
        <p:spPr/>
        <p:txBody>
          <a:bodyPr/>
          <a:lstStyle/>
          <a:p>
            <a:r>
              <a:rPr lang="tr-TR" smtClean="0"/>
              <a:t>A.Ü. NMYO</a:t>
            </a:r>
            <a:endParaRPr lang="tr-TR"/>
          </a:p>
        </p:txBody>
      </p:sp>
      <p:sp>
        <p:nvSpPr>
          <p:cNvPr id="5" name="Slayt Numarası Yer Tutucusu 4"/>
          <p:cNvSpPr>
            <a:spLocks noGrp="1"/>
          </p:cNvSpPr>
          <p:nvPr>
            <p:ph type="sldNum" sz="quarter" idx="12"/>
          </p:nvPr>
        </p:nvSpPr>
        <p:spPr/>
        <p:txBody>
          <a:bodyPr/>
          <a:lstStyle/>
          <a:p>
            <a:fld id="{F18A82AE-DE54-4FE8-8268-FA61D0FE0A23}" type="slidenum">
              <a:rPr lang="tr-TR" smtClean="0"/>
              <a:t>3</a:t>
            </a:fld>
            <a:endParaRPr lang="tr-TR"/>
          </a:p>
        </p:txBody>
      </p:sp>
    </p:spTree>
    <p:extLst>
      <p:ext uri="{BB962C8B-B14F-4D97-AF65-F5344CB8AC3E}">
        <p14:creationId xmlns:p14="http://schemas.microsoft.com/office/powerpoint/2010/main" val="2310124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GNU Genel Kamu Lisansı (GPL)</a:t>
            </a:r>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4</a:t>
            </a:fld>
            <a:endParaRPr lang="tr-TR"/>
          </a:p>
        </p:txBody>
      </p:sp>
      <p:sp>
        <p:nvSpPr>
          <p:cNvPr id="5" name="İçerik Yer Tutucusu 4"/>
          <p:cNvSpPr>
            <a:spLocks noGrp="1"/>
          </p:cNvSpPr>
          <p:nvPr>
            <p:ph idx="1"/>
          </p:nvPr>
        </p:nvSpPr>
        <p:spPr/>
        <p:txBody>
          <a:bodyPr/>
          <a:lstStyle/>
          <a:p>
            <a:r>
              <a:rPr lang="tr-TR" dirty="0"/>
              <a:t>Kullanımda olan her yazılım üreticisinin haklarını ve kullanıcının haklarını korumaya yönelik bir lisans anlaşmasına sahiptir. Lisans anlaşması nesnenin kullanımı, geliştirilmesi, yeniden yapılandırılması, değiştirilmesi, alıntısının yapılabilmesi gibi hususları belirleyen düzenlemeler içerir. Böylece üreticinin izni olmadan çoğaltılamaz, değişiklik yapılamaz. Ancak açık kaynak kodlu (Özgür Yazılım '</a:t>
            </a:r>
            <a:r>
              <a:rPr lang="tr-TR" dirty="0" err="1"/>
              <a:t>Free</a:t>
            </a:r>
            <a:r>
              <a:rPr lang="tr-TR" dirty="0"/>
              <a:t> Software') yazılımda istediğimiz gibi kopyalama yapabilir, yeniden dağıtabilir, hatta yeniden düzenleyebiliriz. </a:t>
            </a:r>
            <a:endParaRPr lang="tr-TR" dirty="0" smtClean="0"/>
          </a:p>
          <a:p>
            <a:r>
              <a:rPr lang="tr-TR" dirty="0"/>
              <a:t>Özgür yazılım anlaşmalarından en popüleri Genel Kamu Lisansı (GPL, General </a:t>
            </a:r>
            <a:r>
              <a:rPr lang="tr-TR" dirty="0" err="1"/>
              <a:t>Public</a:t>
            </a:r>
            <a:r>
              <a:rPr lang="tr-TR" dirty="0"/>
              <a:t> License)'</a:t>
            </a:r>
            <a:r>
              <a:rPr lang="tr-TR" dirty="0" err="1"/>
              <a:t>dir</a:t>
            </a:r>
            <a:r>
              <a:rPr lang="tr-TR" dirty="0" smtClean="0"/>
              <a:t>.</a:t>
            </a:r>
          </a:p>
          <a:p>
            <a:r>
              <a:rPr lang="tr-TR" dirty="0"/>
              <a:t>1983 yılında MIT Üniversitesinden Richard </a:t>
            </a:r>
            <a:r>
              <a:rPr lang="tr-TR" dirty="0" err="1"/>
              <a:t>Stallman</a:t>
            </a:r>
            <a:r>
              <a:rPr lang="tr-TR" dirty="0"/>
              <a:t> özgür yazılım kavramını ortaya koyarak GNU organizasyonunu kurdu. </a:t>
            </a:r>
            <a:r>
              <a:rPr lang="tr-TR" dirty="0" err="1"/>
              <a:t>Stallman'ın</a:t>
            </a:r>
            <a:r>
              <a:rPr lang="tr-TR" dirty="0"/>
              <a:t> özgür yazılım kavramı, bir yazılımı istediğimiz gibi kullanma, kopyalama, değiştirme, geliştirme ve geliştirdiğimiz yazılımı aynı mantıkla dağıtma özgürlüğünü ifade etmektedir. </a:t>
            </a:r>
            <a:endParaRPr lang="tr-TR" dirty="0" smtClean="0"/>
          </a:p>
          <a:p>
            <a:r>
              <a:rPr lang="tr-TR" dirty="0"/>
              <a:t>Bir yazılımın kaynak kodları herkese açık ve geliştirilebilir olmalı, isteyen her geliştirici bu açık kodları değiştirerek yeni yazılımlar geliştirebilmeli ve yine bu yeni yazılımlar da kaynak kodları açık olarak özgürce dağıtılmalıdır. Bu düşünce açık kaynak kodlu yazılım ( Open </a:t>
            </a:r>
            <a:r>
              <a:rPr lang="tr-TR" dirty="0" err="1"/>
              <a:t>source</a:t>
            </a:r>
            <a:r>
              <a:rPr lang="tr-TR" dirty="0"/>
              <a:t> software) olarak adlandırılır. </a:t>
            </a:r>
          </a:p>
        </p:txBody>
      </p:sp>
    </p:spTree>
    <p:extLst>
      <p:ext uri="{BB962C8B-B14F-4D97-AF65-F5344CB8AC3E}">
        <p14:creationId xmlns:p14="http://schemas.microsoft.com/office/powerpoint/2010/main" val="485650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GNU Genel Kamu Lisansı (GPL)</a:t>
            </a:r>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5</a:t>
            </a:fld>
            <a:endParaRPr lang="tr-TR"/>
          </a:p>
        </p:txBody>
      </p:sp>
      <p:sp>
        <p:nvSpPr>
          <p:cNvPr id="5" name="İçerik Yer Tutucusu 4"/>
          <p:cNvSpPr>
            <a:spLocks noGrp="1"/>
          </p:cNvSpPr>
          <p:nvPr>
            <p:ph idx="1"/>
          </p:nvPr>
        </p:nvSpPr>
        <p:spPr/>
        <p:txBody>
          <a:bodyPr/>
          <a:lstStyle/>
          <a:p>
            <a:r>
              <a:rPr lang="tr-TR" dirty="0" err="1"/>
              <a:t>GPL'nin</a:t>
            </a:r>
            <a:r>
              <a:rPr lang="tr-TR" dirty="0"/>
              <a:t> en son güncel sürümü FSF(</a:t>
            </a:r>
            <a:r>
              <a:rPr lang="tr-TR" dirty="0" err="1"/>
              <a:t>Free</a:t>
            </a:r>
            <a:r>
              <a:rPr lang="tr-TR" dirty="0"/>
              <a:t> Software Foundation - Özgür Yazılım Vakfı) tarafından 29 Haziran 2007 tarihinde yayınlandı. GNU Genel Kamu Lisansı, dört temel özgürlüğü garanti altına almayı amaçlamaktadır. Bu özgürlükler şunlardır. </a:t>
            </a:r>
            <a:endParaRPr lang="tr-TR" dirty="0" smtClean="0"/>
          </a:p>
          <a:p>
            <a:pPr>
              <a:buFont typeface="Wingdings" panose="05000000000000000000" pitchFamily="2" charset="2"/>
              <a:buChar char="Ø"/>
            </a:pPr>
            <a:r>
              <a:rPr lang="tr-TR" dirty="0" smtClean="0"/>
              <a:t>Yazılımı </a:t>
            </a:r>
            <a:r>
              <a:rPr lang="tr-TR" dirty="0"/>
              <a:t>sınırsız kullanma özgürlüğü </a:t>
            </a:r>
            <a:endParaRPr lang="tr-TR" dirty="0" smtClean="0"/>
          </a:p>
          <a:p>
            <a:pPr>
              <a:buFont typeface="Wingdings" panose="05000000000000000000" pitchFamily="2" charset="2"/>
              <a:buChar char="Ø"/>
            </a:pPr>
            <a:r>
              <a:rPr lang="tr-TR" dirty="0" smtClean="0"/>
              <a:t>Yazılımın </a:t>
            </a:r>
            <a:r>
              <a:rPr lang="tr-TR" dirty="0"/>
              <a:t>nasıl çalıştığını inceleme ve amaçlara uygun değiştirme özgürlüğü </a:t>
            </a:r>
            <a:endParaRPr lang="tr-TR" dirty="0" smtClean="0"/>
          </a:p>
          <a:p>
            <a:pPr>
              <a:buFont typeface="Wingdings" panose="05000000000000000000" pitchFamily="2" charset="2"/>
              <a:buChar char="Ø"/>
            </a:pPr>
            <a:r>
              <a:rPr lang="tr-TR" dirty="0" smtClean="0"/>
              <a:t>Yazılımın </a:t>
            </a:r>
            <a:r>
              <a:rPr lang="tr-TR" dirty="0"/>
              <a:t>kopyalarını sınırsız dağıtma özgürlüğü </a:t>
            </a:r>
            <a:endParaRPr lang="tr-TR" dirty="0" smtClean="0"/>
          </a:p>
          <a:p>
            <a:pPr>
              <a:buFont typeface="Wingdings" panose="05000000000000000000" pitchFamily="2" charset="2"/>
              <a:buChar char="Ø"/>
            </a:pPr>
            <a:r>
              <a:rPr lang="tr-TR" dirty="0" smtClean="0"/>
              <a:t>Yazılımın </a:t>
            </a:r>
            <a:r>
              <a:rPr lang="tr-TR" dirty="0"/>
              <a:t>değiştirilmiş halini dağıtma </a:t>
            </a:r>
            <a:r>
              <a:rPr lang="tr-TR" dirty="0" smtClean="0"/>
              <a:t>özgürlüğü</a:t>
            </a:r>
          </a:p>
          <a:p>
            <a:pPr>
              <a:buFont typeface="Wingdings" panose="05000000000000000000" pitchFamily="2" charset="2"/>
              <a:buChar char="Ø"/>
            </a:pPr>
            <a:endParaRPr lang="tr-TR" dirty="0"/>
          </a:p>
          <a:p>
            <a:pPr marL="0" indent="0">
              <a:buNone/>
            </a:pPr>
            <a:r>
              <a:rPr lang="tr-TR" dirty="0" err="1"/>
              <a:t>GPL'de</a:t>
            </a:r>
            <a:r>
              <a:rPr lang="tr-TR" dirty="0"/>
              <a:t> yazılımların ücretlendirilmesi ile ilgili bir kural bulunmamakla birlikte, GPL lisanslı yazılımların büyük çoğunluğu ücretsiz sunulmaktadır. Yazılımdan öte, kullanıcıya sunulan destekten para kazanılması yaygındır. </a:t>
            </a:r>
            <a:endParaRPr lang="tr-TR" dirty="0" smtClean="0"/>
          </a:p>
          <a:p>
            <a:pPr marL="0" indent="0">
              <a:buNone/>
            </a:pPr>
            <a:r>
              <a:rPr lang="tr-TR" dirty="0" smtClean="0"/>
              <a:t>GPL </a:t>
            </a:r>
            <a:r>
              <a:rPr lang="tr-TR" dirty="0"/>
              <a:t>yazılımı isteyen her kullanıcı dilediği kopyalayabilir ve kullanabilir. Geliştirici yazılım için bir ücret talep ediyorsa kullanıcı bu ücreti ödemek durumundadır, ancak ücret talep edilmiyorsa kullanıcının herhangi bir yasal yükümlülüğü yoktur. </a:t>
            </a:r>
          </a:p>
        </p:txBody>
      </p:sp>
    </p:spTree>
    <p:extLst>
      <p:ext uri="{BB962C8B-B14F-4D97-AF65-F5344CB8AC3E}">
        <p14:creationId xmlns:p14="http://schemas.microsoft.com/office/powerpoint/2010/main" val="818241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UNIX Tarihçesi ve Gelişimi</a:t>
            </a:r>
          </a:p>
        </p:txBody>
      </p:sp>
      <p:sp>
        <p:nvSpPr>
          <p:cNvPr id="3" name="Altbilgi Yer Tutucusu 2"/>
          <p:cNvSpPr>
            <a:spLocks noGrp="1"/>
          </p:cNvSpPr>
          <p:nvPr>
            <p:ph type="ftr" sz="quarter" idx="11"/>
          </p:nvPr>
        </p:nvSpPr>
        <p:spPr/>
        <p:txBody>
          <a:bodyPr/>
          <a:lstStyle/>
          <a:p>
            <a:r>
              <a:rPr lang="tr-TR" dirty="0" smtClean="0"/>
              <a:t>A.Ü. NMYO</a:t>
            </a:r>
            <a:endParaRPr lang="tr-TR" dirty="0"/>
          </a:p>
        </p:txBody>
      </p:sp>
      <p:sp>
        <p:nvSpPr>
          <p:cNvPr id="4" name="Slayt Numarası Yer Tutucusu 3"/>
          <p:cNvSpPr>
            <a:spLocks noGrp="1"/>
          </p:cNvSpPr>
          <p:nvPr>
            <p:ph type="sldNum" sz="quarter" idx="12"/>
          </p:nvPr>
        </p:nvSpPr>
        <p:spPr/>
        <p:txBody>
          <a:bodyPr/>
          <a:lstStyle/>
          <a:p>
            <a:fld id="{F18A82AE-DE54-4FE8-8268-FA61D0FE0A23}" type="slidenum">
              <a:rPr lang="tr-TR" smtClean="0"/>
              <a:pPr/>
              <a:t>6</a:t>
            </a:fld>
            <a:endParaRPr lang="tr-TR"/>
          </a:p>
        </p:txBody>
      </p:sp>
      <p:sp>
        <p:nvSpPr>
          <p:cNvPr id="5" name="İçerik Yer Tutucusu 4"/>
          <p:cNvSpPr>
            <a:spLocks noGrp="1"/>
          </p:cNvSpPr>
          <p:nvPr>
            <p:ph idx="1"/>
          </p:nvPr>
        </p:nvSpPr>
        <p:spPr/>
        <p:txBody>
          <a:bodyPr/>
          <a:lstStyle/>
          <a:p>
            <a:r>
              <a:rPr lang="tr-TR" dirty="0"/>
              <a:t>Unix işletim sistemi, 1960'lı yıllarda </a:t>
            </a:r>
            <a:r>
              <a:rPr lang="tr-TR" dirty="0" err="1"/>
              <a:t>AT&amp;T'nin</a:t>
            </a:r>
            <a:r>
              <a:rPr lang="tr-TR" dirty="0"/>
              <a:t> </a:t>
            </a:r>
            <a:r>
              <a:rPr lang="tr-TR" dirty="0" err="1"/>
              <a:t>Bell</a:t>
            </a:r>
            <a:r>
              <a:rPr lang="tr-TR" dirty="0"/>
              <a:t> </a:t>
            </a:r>
            <a:r>
              <a:rPr lang="tr-TR" dirty="0" err="1"/>
              <a:t>laboratuarları</a:t>
            </a:r>
            <a:r>
              <a:rPr lang="tr-TR" dirty="0"/>
              <a:t>, MIT ve General </a:t>
            </a:r>
            <a:r>
              <a:rPr lang="tr-TR" dirty="0" err="1"/>
              <a:t>Electric'in</a:t>
            </a:r>
            <a:r>
              <a:rPr lang="tr-TR" dirty="0"/>
              <a:t> birlikte yürüttükleri bir projede "</a:t>
            </a:r>
            <a:r>
              <a:rPr lang="tr-TR" dirty="0" err="1"/>
              <a:t>Multics</a:t>
            </a:r>
            <a:r>
              <a:rPr lang="tr-TR" dirty="0"/>
              <a:t>" adında işletim sisteminin patentini aldılar. </a:t>
            </a:r>
            <a:r>
              <a:rPr lang="tr-TR" dirty="0" err="1"/>
              <a:t>Bell</a:t>
            </a:r>
            <a:r>
              <a:rPr lang="tr-TR" dirty="0"/>
              <a:t> </a:t>
            </a:r>
            <a:r>
              <a:rPr lang="tr-TR" dirty="0" err="1"/>
              <a:t>laboratuarı</a:t>
            </a:r>
            <a:r>
              <a:rPr lang="tr-TR" dirty="0"/>
              <a:t> projeden çekilince </a:t>
            </a:r>
            <a:r>
              <a:rPr lang="tr-TR" dirty="0" err="1"/>
              <a:t>Dennis</a:t>
            </a:r>
            <a:r>
              <a:rPr lang="tr-TR" dirty="0"/>
              <a:t> </a:t>
            </a:r>
            <a:r>
              <a:rPr lang="tr-TR" dirty="0" err="1"/>
              <a:t>Ritchie</a:t>
            </a:r>
            <a:r>
              <a:rPr lang="tr-TR" dirty="0"/>
              <a:t> ve </a:t>
            </a:r>
            <a:r>
              <a:rPr lang="tr-TR" dirty="0" err="1"/>
              <a:t>Ken</a:t>
            </a:r>
            <a:r>
              <a:rPr lang="tr-TR" dirty="0"/>
              <a:t> </a:t>
            </a:r>
            <a:r>
              <a:rPr lang="tr-TR" dirty="0" err="1"/>
              <a:t>Thompson</a:t>
            </a:r>
            <a:r>
              <a:rPr lang="tr-TR" dirty="0"/>
              <a:t> yeni bir projede yeni bir işletim sistemi ortaya çıkardılar. Başlangıçta bilgisayar programlarının yazılmasında kullanılan alt seviyeli bir çevirme dilinde yazarak geliştirilen bu işletim sistemine önce "</a:t>
            </a:r>
            <a:r>
              <a:rPr lang="tr-TR" dirty="0" err="1"/>
              <a:t>Unics</a:t>
            </a:r>
            <a:r>
              <a:rPr lang="tr-TR" dirty="0"/>
              <a:t>" ismi verildi daha sonra değiştirilerek "Unix" adı verildi. </a:t>
            </a:r>
            <a:endParaRPr lang="tr-TR" dirty="0" smtClean="0"/>
          </a:p>
          <a:p>
            <a:r>
              <a:rPr lang="tr-TR" dirty="0" err="1" smtClean="0"/>
              <a:t>Dennis</a:t>
            </a:r>
            <a:r>
              <a:rPr lang="tr-TR" dirty="0" smtClean="0"/>
              <a:t> </a:t>
            </a:r>
            <a:r>
              <a:rPr lang="tr-TR" dirty="0" err="1"/>
              <a:t>Ritchie</a:t>
            </a:r>
            <a:r>
              <a:rPr lang="tr-TR" dirty="0"/>
              <a:t> 1973 yılında kendi geliştirdiği C programlama dili ile Unix'i tekrar yazdı, daha önce makine dili ile yazılmış olan işletim sistemini çalıştığı donanımın mimarisine bağımlı iken, C dili ile birlikte farklı platformlarda da çalışabilme avantajı getirdi. Bu aşamadan sonra Unix işletim sistemi duyulmaya ve başta üniversitelerin bilgisayar bölümlerinde okuyanlar ve çalışanların desteği ile hızla büyük ilerleme kaydetti ve en önemli işletim sistemi konumuna geldi. </a:t>
            </a:r>
            <a:endParaRPr lang="tr-TR" dirty="0" smtClean="0"/>
          </a:p>
          <a:p>
            <a:r>
              <a:rPr lang="tr-TR" dirty="0"/>
              <a:t>AT&amp;T UNIX işletim sisteminden para kazanma yoluna gitti ve işletim sistemini özel lisanslar ile pazarlamaya başladı. UNIX'in ortaya çıktığı günden itibaren işletim sisteminin gelişmesine yardımda bulunan bir çok kişi bu karara karşı çıktı ve </a:t>
            </a:r>
            <a:r>
              <a:rPr lang="tr-TR" dirty="0" smtClean="0"/>
              <a:t>amacı UNIX </a:t>
            </a:r>
            <a:r>
              <a:rPr lang="tr-TR" dirty="0"/>
              <a:t>benzeri ve parasız dağıtılabilen bir işletim sistemi ortaya çıkarmak olan GNU projesi Richard </a:t>
            </a:r>
            <a:r>
              <a:rPr lang="tr-TR" dirty="0" err="1"/>
              <a:t>Stallman</a:t>
            </a:r>
            <a:r>
              <a:rPr lang="tr-TR" dirty="0"/>
              <a:t> tarafından başlatıldı. </a:t>
            </a:r>
            <a:r>
              <a:rPr lang="tr-TR" dirty="0" err="1"/>
              <a:t>GNU’yu</a:t>
            </a:r>
            <a:r>
              <a:rPr lang="tr-TR" dirty="0"/>
              <a:t> desteklemesi için 1984 yılında </a:t>
            </a:r>
            <a:r>
              <a:rPr lang="tr-TR" dirty="0" err="1"/>
              <a:t>Stallman</a:t>
            </a:r>
            <a:r>
              <a:rPr lang="tr-TR" dirty="0"/>
              <a:t> ve arkadaşları “</a:t>
            </a:r>
            <a:r>
              <a:rPr lang="tr-TR" dirty="0" err="1"/>
              <a:t>Free</a:t>
            </a:r>
            <a:r>
              <a:rPr lang="tr-TR" dirty="0"/>
              <a:t> Software Foundation (FSF - Özgür Yazılım Vakfı)” projesini yarattılar.</a:t>
            </a:r>
          </a:p>
        </p:txBody>
      </p:sp>
    </p:spTree>
    <p:extLst>
      <p:ext uri="{BB962C8B-B14F-4D97-AF65-F5344CB8AC3E}">
        <p14:creationId xmlns:p14="http://schemas.microsoft.com/office/powerpoint/2010/main" val="3073173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Linux'un Ortaya Çıkışı</a:t>
            </a:r>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7</a:t>
            </a:fld>
            <a:endParaRPr lang="tr-TR"/>
          </a:p>
        </p:txBody>
      </p:sp>
      <p:sp>
        <p:nvSpPr>
          <p:cNvPr id="5" name="İçerik Yer Tutucusu 4"/>
          <p:cNvSpPr>
            <a:spLocks noGrp="1"/>
          </p:cNvSpPr>
          <p:nvPr>
            <p:ph idx="1"/>
          </p:nvPr>
        </p:nvSpPr>
        <p:spPr/>
        <p:txBody>
          <a:bodyPr/>
          <a:lstStyle/>
          <a:p>
            <a:r>
              <a:rPr lang="tr-TR" dirty="0" err="1"/>
              <a:t>AT&amp;T'nin</a:t>
            </a:r>
            <a:r>
              <a:rPr lang="tr-TR" dirty="0"/>
              <a:t> Unix'i ücretli lisanslaması sonrasında 1987 yılında Prof. Andrew S. </a:t>
            </a:r>
            <a:r>
              <a:rPr lang="tr-TR" dirty="0" err="1"/>
              <a:t>Tanenbaum</a:t>
            </a:r>
            <a:r>
              <a:rPr lang="tr-TR" dirty="0"/>
              <a:t>, üniversitelerde bilgisayar bölümlerinde öğrencilere işletim sistemlerinin çalışma prensipleri ve işlevlerini öğretebilmek için mikro çekirdek mimarili bir Unix türevi olan "</a:t>
            </a:r>
            <a:r>
              <a:rPr lang="tr-TR" dirty="0" err="1"/>
              <a:t>Minix</a:t>
            </a:r>
            <a:r>
              <a:rPr lang="tr-TR" dirty="0"/>
              <a:t>" işletim sistemini ortaya çıkardı</a:t>
            </a:r>
            <a:r>
              <a:rPr lang="tr-TR" dirty="0" smtClean="0"/>
              <a:t>.</a:t>
            </a:r>
          </a:p>
          <a:p>
            <a:r>
              <a:rPr lang="tr-TR" dirty="0"/>
              <a:t>1991 yılında bilgisayar bilimi öğrencisi </a:t>
            </a:r>
            <a:r>
              <a:rPr lang="tr-TR" dirty="0" err="1"/>
              <a:t>Linus</a:t>
            </a:r>
            <a:r>
              <a:rPr lang="tr-TR" dirty="0"/>
              <a:t> </a:t>
            </a:r>
            <a:r>
              <a:rPr lang="tr-TR" dirty="0" err="1"/>
              <a:t>Torwalds</a:t>
            </a:r>
            <a:r>
              <a:rPr lang="tr-TR" dirty="0"/>
              <a:t> Unix ve </a:t>
            </a:r>
            <a:r>
              <a:rPr lang="tr-TR" dirty="0" err="1"/>
              <a:t>Minix</a:t>
            </a:r>
            <a:r>
              <a:rPr lang="tr-TR" dirty="0"/>
              <a:t> işletim sistemleri üzerinde bilgi alışverişlerinin yapıldığı bir haber grubuna bir mesaj gönderdi. </a:t>
            </a:r>
            <a:r>
              <a:rPr lang="tr-TR" dirty="0" err="1"/>
              <a:t>Linus</a:t>
            </a:r>
            <a:r>
              <a:rPr lang="tr-TR" dirty="0"/>
              <a:t> mesajında, ücretsiz bir işletim </a:t>
            </a:r>
            <a:r>
              <a:rPr lang="tr-TR" dirty="0" smtClean="0"/>
              <a:t>sistemi </a:t>
            </a:r>
            <a:r>
              <a:rPr lang="tr-TR" dirty="0"/>
              <a:t>üzerinde çalıştığını ve geliştirme için öneri istediğini belirtti. </a:t>
            </a:r>
            <a:endParaRPr lang="tr-TR" dirty="0" smtClean="0"/>
          </a:p>
          <a:p>
            <a:r>
              <a:rPr lang="tr-TR" dirty="0" err="1"/>
              <a:t>Linus</a:t>
            </a:r>
            <a:r>
              <a:rPr lang="tr-TR" dirty="0"/>
              <a:t>, yeni işletim sistemine </a:t>
            </a:r>
            <a:r>
              <a:rPr lang="tr-TR" dirty="0" err="1"/>
              <a:t>Linus'un</a:t>
            </a:r>
            <a:r>
              <a:rPr lang="tr-TR" dirty="0"/>
              <a:t> </a:t>
            </a:r>
            <a:r>
              <a:rPr lang="tr-TR" dirty="0" err="1"/>
              <a:t>Minix'i</a:t>
            </a:r>
            <a:r>
              <a:rPr lang="tr-TR" dirty="0"/>
              <a:t> olarak tanımladığı Linux adını verdi. Geliştiricilerden </a:t>
            </a:r>
            <a:r>
              <a:rPr lang="tr-TR" dirty="0" err="1"/>
              <a:t>Linux'ın</a:t>
            </a:r>
            <a:r>
              <a:rPr lang="tr-TR" dirty="0"/>
              <a:t> geliştirilmesi için yardım teklifleri gelmeye başladı. </a:t>
            </a:r>
            <a:r>
              <a:rPr lang="tr-TR" dirty="0" err="1"/>
              <a:t>Linux'ın</a:t>
            </a:r>
            <a:r>
              <a:rPr lang="tr-TR" dirty="0"/>
              <a:t> bir diğer önemli yanı, GNU projesi çerçevesinde geliştirilen Unix benzeri işletim sisteminin çoğu parçası bitmişti eksik kalan işletim sisteminin çekirdeği idi ve Linux bu eksiği kapatıyordu. </a:t>
            </a:r>
          </a:p>
        </p:txBody>
      </p:sp>
    </p:spTree>
    <p:extLst>
      <p:ext uri="{BB962C8B-B14F-4D97-AF65-F5344CB8AC3E}">
        <p14:creationId xmlns:p14="http://schemas.microsoft.com/office/powerpoint/2010/main" val="3331581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Açık Kaynak Kodlu İşletim Sisteminin Kurulması</a:t>
            </a:r>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8</a:t>
            </a:fld>
            <a:endParaRPr lang="tr-TR"/>
          </a:p>
        </p:txBody>
      </p:sp>
      <p:sp>
        <p:nvSpPr>
          <p:cNvPr id="5" name="İçerik Yer Tutucusu 4"/>
          <p:cNvSpPr>
            <a:spLocks noGrp="1"/>
          </p:cNvSpPr>
          <p:nvPr>
            <p:ph idx="1"/>
          </p:nvPr>
        </p:nvSpPr>
        <p:spPr/>
        <p:txBody>
          <a:bodyPr>
            <a:normAutofit/>
          </a:bodyPr>
          <a:lstStyle/>
          <a:p>
            <a:r>
              <a:rPr lang="tr-TR" dirty="0"/>
              <a:t>Linux'u, açık kaynak kodlu bir işletim sistemi olduğundan kaynak kodları üzerinde istediğimiz değişiklikler yaparak, yeniden derleyerek kendimize uygun işlevleri olan bir çekirdek geliştirebiliriz</a:t>
            </a:r>
            <a:r>
              <a:rPr lang="tr-TR" dirty="0" smtClean="0"/>
              <a:t>.</a:t>
            </a:r>
          </a:p>
          <a:p>
            <a:r>
              <a:rPr lang="tr-TR" b="1" dirty="0"/>
              <a:t>Linux </a:t>
            </a:r>
            <a:r>
              <a:rPr lang="tr-TR" b="1" dirty="0" smtClean="0"/>
              <a:t>Türleri</a:t>
            </a:r>
          </a:p>
          <a:p>
            <a:r>
              <a:rPr lang="tr-TR" dirty="0"/>
              <a:t>Tüm dağıtımların çekirdeği Linux olsa da, farklı dosya ve dizin yapısı, ön tanımlı gelen programlar farklı dağıtımları oluşturmaktadır. Dağıtımlar arasındaki en dikkat çekici fark </a:t>
            </a:r>
            <a:r>
              <a:rPr lang="tr-TR" dirty="0" smtClean="0"/>
              <a:t>tabanlarıdır</a:t>
            </a:r>
            <a:r>
              <a:rPr lang="tr-TR" dirty="0"/>
              <a:t>. Linux dağıtımları tabanlara göre temel olarak tablodaki gibi ayrılmaktadır. </a:t>
            </a:r>
            <a:endParaRPr lang="tr-TR" dirty="0" smtClean="0"/>
          </a:p>
          <a:p>
            <a:endParaRPr lang="tr-TR" dirty="0" smtClean="0"/>
          </a:p>
          <a:p>
            <a:endParaRPr lang="tr-TR" dirty="0"/>
          </a:p>
          <a:p>
            <a:endParaRPr lang="tr-TR" dirty="0" smtClean="0"/>
          </a:p>
          <a:p>
            <a:endParaRPr lang="tr-TR" dirty="0"/>
          </a:p>
          <a:p>
            <a:r>
              <a:rPr lang="tr-TR" dirty="0" smtClean="0"/>
              <a:t>Ulusal </a:t>
            </a:r>
            <a:r>
              <a:rPr lang="tr-TR" dirty="0"/>
              <a:t>işletim sistemimiz olarak nitelendirilen TÜBİTAK (Türkiye Bilimsel ve Teknik Araştırmalar Kurumu)- UEKA (Ulusal Elektronik ve Kriptoloji Araştırma Enstitüsü)'nün hazırlamış olduğu </a:t>
            </a:r>
            <a:r>
              <a:rPr lang="tr-TR" dirty="0" err="1"/>
              <a:t>Pardus</a:t>
            </a:r>
            <a:r>
              <a:rPr lang="tr-TR" dirty="0"/>
              <a:t> kendine has bir yapıdadır. </a:t>
            </a:r>
          </a:p>
        </p:txBody>
      </p:sp>
      <p:pic>
        <p:nvPicPr>
          <p:cNvPr id="6" name="Resim 5"/>
          <p:cNvPicPr>
            <a:picLocks noChangeAspect="1"/>
          </p:cNvPicPr>
          <p:nvPr/>
        </p:nvPicPr>
        <p:blipFill>
          <a:blip r:embed="rId2"/>
          <a:stretch>
            <a:fillRect/>
          </a:stretch>
        </p:blipFill>
        <p:spPr>
          <a:xfrm>
            <a:off x="2556135" y="3296716"/>
            <a:ext cx="5582997" cy="1888026"/>
          </a:xfrm>
          <a:prstGeom prst="rect">
            <a:avLst/>
          </a:prstGeom>
        </p:spPr>
      </p:pic>
    </p:spTree>
    <p:extLst>
      <p:ext uri="{BB962C8B-B14F-4D97-AF65-F5344CB8AC3E}">
        <p14:creationId xmlns:p14="http://schemas.microsoft.com/office/powerpoint/2010/main" val="855599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smtClean="0"/>
              <a:t>Pardus</a:t>
            </a:r>
            <a:r>
              <a:rPr lang="tr-TR" dirty="0" smtClean="0"/>
              <a:t> Kurulumu</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9</a:t>
            </a:fld>
            <a:endParaRPr lang="tr-TR"/>
          </a:p>
        </p:txBody>
      </p:sp>
      <p:sp>
        <p:nvSpPr>
          <p:cNvPr id="5" name="İçerik Yer Tutucusu 4"/>
          <p:cNvSpPr>
            <a:spLocks noGrp="1"/>
          </p:cNvSpPr>
          <p:nvPr>
            <p:ph idx="1"/>
          </p:nvPr>
        </p:nvSpPr>
        <p:spPr>
          <a:xfrm>
            <a:off x="1097280" y="923637"/>
            <a:ext cx="10058400" cy="1348223"/>
          </a:xfrm>
        </p:spPr>
        <p:txBody>
          <a:bodyPr>
            <a:normAutofit lnSpcReduction="10000"/>
          </a:bodyPr>
          <a:lstStyle/>
          <a:p>
            <a:pPr fontAlgn="base"/>
            <a:r>
              <a:rPr lang="tr-TR" dirty="0"/>
              <a:t>Kurulum ortamını (DVD, USB, vb.) yerleştirerek bilgisayarınızı yeniden başlatınız.</a:t>
            </a:r>
          </a:p>
          <a:p>
            <a:pPr fontAlgn="base"/>
            <a:r>
              <a:rPr lang="tr-TR" dirty="0"/>
              <a:t>Önyükleme menüsünde bulunan “</a:t>
            </a:r>
            <a:r>
              <a:rPr lang="tr-TR" b="1" dirty="0" err="1"/>
              <a:t>Pardus</a:t>
            </a:r>
            <a:r>
              <a:rPr lang="tr-TR" b="1" dirty="0"/>
              <a:t> Çalışan</a:t>
            </a:r>
            <a:r>
              <a:rPr lang="tr-TR" dirty="0"/>
              <a:t>” seçeneği ile kuruluma başlamadan </a:t>
            </a:r>
            <a:r>
              <a:rPr lang="tr-TR" dirty="0" err="1"/>
              <a:t>Pardus’u</a:t>
            </a:r>
            <a:r>
              <a:rPr lang="tr-TR" dirty="0"/>
              <a:t> inceleyebilir, masaüstünde bulunan “</a:t>
            </a:r>
            <a:r>
              <a:rPr lang="tr-TR" b="1" dirty="0" err="1"/>
              <a:t>Pardus</a:t>
            </a:r>
            <a:r>
              <a:rPr lang="tr-TR" b="1" dirty="0"/>
              <a:t> Yükle</a:t>
            </a:r>
            <a:r>
              <a:rPr lang="tr-TR" dirty="0"/>
              <a:t>” simgesine tıklayarak grafik </a:t>
            </a:r>
            <a:r>
              <a:rPr lang="tr-TR" dirty="0" err="1"/>
              <a:t>arayüz</a:t>
            </a:r>
            <a:r>
              <a:rPr lang="tr-TR" dirty="0"/>
              <a:t> ile kuruluma başlayabilirsiniz.</a:t>
            </a:r>
          </a:p>
          <a:p>
            <a:endParaRPr lang="tr-TR" dirty="0"/>
          </a:p>
        </p:txBody>
      </p:sp>
      <p:pic>
        <p:nvPicPr>
          <p:cNvPr id="1026" name="Picture 2" descr="https://www.pardus.org.tr/wp-content/uploads/2019/08/pk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7831" y="2271860"/>
            <a:ext cx="6096000" cy="4019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0530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id="{EA982FA4-5945-4967-9238-2CC9BFD33964}" vid="{09C63E20-D516-4FC8-9458-F0B50C035893}"/>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nmyo</Template>
  <TotalTime>112</TotalTime>
  <Words>1508</Words>
  <Application>Microsoft Office PowerPoint</Application>
  <PresentationFormat>Geniş ekran</PresentationFormat>
  <Paragraphs>124</Paragraphs>
  <Slides>21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21</vt:i4>
      </vt:variant>
    </vt:vector>
  </HeadingPairs>
  <TitlesOfParts>
    <vt:vector size="26" baseType="lpstr">
      <vt:lpstr>Arial</vt:lpstr>
      <vt:lpstr>Calibri</vt:lpstr>
      <vt:lpstr>Times New Roman</vt:lpstr>
      <vt:lpstr>Wingdings</vt:lpstr>
      <vt:lpstr>nmyo</vt:lpstr>
      <vt:lpstr>Açık Kaynak Kodlu İşletim Sistemi Yapısı</vt:lpstr>
      <vt:lpstr>İşletim Sistemi </vt:lpstr>
      <vt:lpstr>Açık Kaynak Kodlu Yazılım</vt:lpstr>
      <vt:lpstr>GNU Genel Kamu Lisansı (GPL)</vt:lpstr>
      <vt:lpstr>GNU Genel Kamu Lisansı (GPL)</vt:lpstr>
      <vt:lpstr>UNIX Tarihçesi ve Gelişimi</vt:lpstr>
      <vt:lpstr>Linux'un Ortaya Çıkışı</vt:lpstr>
      <vt:lpstr>Açık Kaynak Kodlu İşletim Sisteminin Kurulması</vt:lpstr>
      <vt:lpstr>Pardus Kurulumu</vt:lpstr>
      <vt:lpstr>Pardus Kurulumu</vt:lpstr>
      <vt:lpstr>Pardus Kurulumu</vt:lpstr>
      <vt:lpstr>Pardus Kurulumu</vt:lpstr>
      <vt:lpstr>Pardus Kurulumu</vt:lpstr>
      <vt:lpstr>Pardus Kurulumu</vt:lpstr>
      <vt:lpstr>Pardus Kurulumu</vt:lpstr>
      <vt:lpstr>Pardus Kurulumu</vt:lpstr>
      <vt:lpstr>Pardus Kurulumu</vt:lpstr>
      <vt:lpstr>Pardus Kurulumu</vt:lpstr>
      <vt:lpstr>Pardus Kurulumu</vt:lpstr>
      <vt:lpstr>Pardus Kurulumu</vt:lpstr>
      <vt:lpstr>Kaynak</vt:lpstr>
    </vt:vector>
  </TitlesOfParts>
  <Company>MoTuN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Açık Kaynak Kodlu İşletim Sistemi Yapısı</dc:title>
  <dc:creator>Salih</dc:creator>
  <cp:lastModifiedBy>Salih</cp:lastModifiedBy>
  <cp:revision>11</cp:revision>
  <dcterms:created xsi:type="dcterms:W3CDTF">2020-01-16T18:35:55Z</dcterms:created>
  <dcterms:modified xsi:type="dcterms:W3CDTF">2020-01-16T20:28:45Z</dcterms:modified>
</cp:coreProperties>
</file>