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98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00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85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18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06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26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38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13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252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70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54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24AB3-6761-4AB1-99AE-13CC0FF6A94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65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8575"/>
          </a:xfrm>
        </p:spPr>
        <p:txBody>
          <a:bodyPr>
            <a:normAutofit fontScale="90000"/>
          </a:bodyPr>
          <a:lstStyle/>
          <a:p>
            <a:pPr algn="l"/>
            <a:r>
              <a:rPr lang="tr-TR" sz="4400" dirty="0" smtClean="0"/>
              <a:t>Sermaye hareketlerinin serbestleştirilmesi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560320"/>
            <a:ext cx="9144000" cy="3790604"/>
          </a:xfrm>
        </p:spPr>
        <p:txBody>
          <a:bodyPr>
            <a:normAutofit/>
          </a:bodyPr>
          <a:lstStyle/>
          <a:p>
            <a:pPr algn="l"/>
            <a:r>
              <a:rPr lang="tr-TR" sz="2800" dirty="0" err="1" smtClean="0"/>
              <a:t>Neoliberalizmin</a:t>
            </a:r>
            <a:r>
              <a:rPr lang="tr-TR" sz="2800" dirty="0" smtClean="0"/>
              <a:t> ikinci ayağı: 1989 yılında, sermaye hareketleri üzerindeki kısıtlar kaldırıldı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Dış kaynak girişlerinde artış</a:t>
            </a:r>
          </a:p>
          <a:p>
            <a:pPr algn="l"/>
            <a:r>
              <a:rPr lang="tr-TR" sz="2800" dirty="0" smtClean="0"/>
              <a:t>Arbitraj kazançları: dış faiz, iç faiz ve döviz kuru hareketleri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İç ve dış rantiyeler için altın çağın başlangıcı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0129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İstikrar önlemleri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Kamu reel harcamaları artış hızı, milli gelir artış hızının altında tutulmalı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Yurt içi tasarrufun ücretlerin sınırlandırılmasıyla sağlanması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Hızlı özelleştirme, borç anapara ve faizinin ödenmesinde kullanılması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Faiz karşılığında alınan dış krediler ve IMF yardımları, borç itfasında kullanılacak (</a:t>
            </a:r>
            <a:r>
              <a:rPr lang="tr-TR" dirty="0" err="1" smtClean="0"/>
              <a:t>Balseven</a:t>
            </a:r>
            <a:r>
              <a:rPr lang="tr-TR" smtClean="0"/>
              <a:t>, Önder)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65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Sermaye hareketlerinin serbestliği ve makroekonomi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Türkiye, dışa açık politikalar temelinde güçlü bir ekonomik yapıyı oluşturamadan sermaye hareketlerini serbest bıraktı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Ülkeye sermaye girişini artırmanın koşulu, yüksek faiz, istikrarlı döviz kuru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Yükselen faizler, yatırımları azaltıyor </a:t>
            </a:r>
          </a:p>
          <a:p>
            <a:pPr marL="0" indent="0">
              <a:buNone/>
            </a:pPr>
            <a:r>
              <a:rPr lang="tr-TR" dirty="0" smtClean="0"/>
              <a:t>Yüksek enflasyon koşullarında döviz kurunda istikrarı sağlamak, yerli paranın değerlenmesini sağlıyor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Dış açık büyüyor </a:t>
            </a:r>
          </a:p>
        </p:txBody>
      </p:sp>
    </p:spTree>
    <p:extLst>
      <p:ext uri="{BB962C8B-B14F-4D97-AF65-F5344CB8AC3E}">
        <p14:creationId xmlns:p14="http://schemas.microsoft.com/office/powerpoint/2010/main" val="70601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 açıkları ve özelleştirme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Etkinlik amacıyla özelleştirmenin yerini, «kamu açıklarını kapatmak amacıyla özelleştirme» aldı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Kamu kesimi borçlanma gereksinimi, 1988-1993 arasında milli gelirin yüzde 5’inden yüzde 12’sine yükseliyor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Faiz yükümlülükleri ek borçlanma ile karşılanıyor: </a:t>
            </a:r>
            <a:r>
              <a:rPr lang="tr-TR" dirty="0" err="1" smtClean="0"/>
              <a:t>Ponzi</a:t>
            </a:r>
            <a:r>
              <a:rPr lang="tr-TR" dirty="0" smtClean="0"/>
              <a:t> finansmanı </a:t>
            </a:r>
          </a:p>
          <a:p>
            <a:pPr marL="0" indent="0">
              <a:buNone/>
            </a:pPr>
            <a:r>
              <a:rPr lang="tr-TR" dirty="0" smtClean="0"/>
              <a:t>Dolaysız vergilerden, gelirin beyanına dayalı yöntemlere, kaynakta (bordrolar, faiz, telif gelirlerinden) kesintiye dayalı yönteme geçiş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Dolaysız vergilerin payı azalıyor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427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Popülist politikaların finansmanı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Popülizm; almadan vermek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Emek lehine düzenlemelerin finansmanı vergilerle karşılanmıyor; para basma enflasyonla sonuçlanacağı için tercih edilemiyor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Finansman yöntemi; dış kaynaklarla beslenen iç borçlanma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Hazinenin ihraç ettiği iç borç tahvilleri, dış kaynak sağlayan bankalar tarafından satın alındı; ikincil piyasalar içinde yerli rantiyelere pazarlandı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960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Ekonominin değişen dinamiği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«Sermaye hareketliliğinin denetlendiği, yani yerli firma, banka ve rantiyelerin dıştan borçlanmalarının veya yurtdışına kaynak transferlerinin kısıtlı olduğu; yabancıların kısa vadeli TL kağıtlarına plasman yapmalarının güç veya olanaksız olduğu dönemlerdi, ekonominin kısa dönemli hareketlerinin başlangıç noktası ulusal ekonominin içindedir.» (</a:t>
            </a:r>
            <a:r>
              <a:rPr lang="tr-TR" dirty="0" err="1" smtClean="0"/>
              <a:t>Boratav</a:t>
            </a:r>
            <a:r>
              <a:rPr lang="tr-TR" dirty="0" smtClean="0"/>
              <a:t>, 2005) </a:t>
            </a:r>
          </a:p>
          <a:p>
            <a:pPr marL="0" indent="0">
              <a:buNone/>
            </a:pPr>
            <a:r>
              <a:rPr lang="tr-TR" dirty="0"/>
              <a:t>1989 öncesinde Türkiye ekonomisin kısa dönemli büyüme </a:t>
            </a:r>
            <a:r>
              <a:rPr lang="tr-TR" dirty="0" smtClean="0"/>
              <a:t>süreci: </a:t>
            </a:r>
          </a:p>
          <a:p>
            <a:pPr marL="0" indent="0">
              <a:buNone/>
            </a:pPr>
            <a:r>
              <a:rPr lang="tr-TR" dirty="0" smtClean="0"/>
              <a:t>talep </a:t>
            </a:r>
            <a:r>
              <a:rPr lang="tr-TR" dirty="0"/>
              <a:t>genişlemesi (büyüme</a:t>
            </a:r>
            <a:r>
              <a:rPr lang="tr-TR" dirty="0" smtClean="0"/>
              <a:t>) → cari açık → sermaye girişleri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188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1989 sonrası ekonominin dinamiği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Kısa dönemli genişleme sürecinin, ülke içinden kaynaklanan talep artışları ile başlama olanağı azalmıştır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Uluslararası kredi derecelendirme kuruluşları: genişleyici değil, borç servisine öncelik veren maliye politikaları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Merkez Bankası: sadece enflasyonu düşürmekle görevlidir; daraltıcı para politikaları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sermaye </a:t>
            </a:r>
            <a:r>
              <a:rPr lang="tr-TR" dirty="0" smtClean="0"/>
              <a:t>girişleri → talep </a:t>
            </a:r>
            <a:r>
              <a:rPr lang="tr-TR" dirty="0"/>
              <a:t>genişlemesi (büyüme</a:t>
            </a:r>
            <a:r>
              <a:rPr lang="tr-TR" dirty="0" smtClean="0"/>
              <a:t>) → cari </a:t>
            </a:r>
            <a:r>
              <a:rPr lang="tr-TR" dirty="0"/>
              <a:t>açık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5915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 kesimi borçlanma gereksinimi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1999-2002 yıllarında kamu kesimi borçlanma gereksinimi ortalama yüzde 13</a:t>
            </a:r>
            <a:r>
              <a:rPr lang="tr-TR" dirty="0" smtClean="0"/>
              <a:t>,3 düzeyine ulaşıyor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Faiz ödemelerinin konsolide bütçe içindeki payı, yüzde 51’e ulaşıyor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Faiz dışı fazla: kesintisiz faiz ödemesi, borç stokunun ‘döndürülmesi’ 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9110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Borç yönetimi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«Eğitimden savunmaya, sağlıktan adalete kadar uzanan (ve “kamu hizmeti” olarak anlaşılan) faaliyetler için ayrılan cari ve yatırım harcamalarını kamu giderlerindeki payı çarpıcı boyutta aşınmış ve 1988’de % 64’ten, 2005’te % 29’a inmiştir.» (</a:t>
            </a:r>
            <a:r>
              <a:rPr lang="tr-TR" dirty="0" err="1"/>
              <a:t>Boratav</a:t>
            </a:r>
            <a:r>
              <a:rPr lang="tr-TR" dirty="0"/>
              <a:t>)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«Borç yönetimi» ekonominin altyapısını ikinci plana itiyor; finans alanının düzenlenmesi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569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 Bankası bağımsızlığı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Kamu maliyesinde borçların yükünün topluma yaygınlaştırılması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MB bağımsızlığı, ekonominin ‘siyasi’ denetimden uzak tutulması, piyasa ilişkilerinin egemenliği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Enflasyon hedeflemesi: MB ‘para kurulu’ statüsüne indirgeniyor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Alacaklılar monetizasyona ve yaşanan enflasyonla borçların eritilmesine karşı korunuyor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8082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516</Words>
  <Application>Microsoft Office PowerPoint</Application>
  <PresentationFormat>Geniş ekran</PresentationFormat>
  <Paragraphs>71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Sermaye hareketlerinin serbestleştirilmesi </vt:lpstr>
      <vt:lpstr>Sermaye hareketlerinin serbestliği ve makroekonomi</vt:lpstr>
      <vt:lpstr>Kamu açıkları ve özelleştirme </vt:lpstr>
      <vt:lpstr>Popülist politikaların finansmanı </vt:lpstr>
      <vt:lpstr>Ekonominin değişen dinamiği </vt:lpstr>
      <vt:lpstr>1989 sonrası ekonominin dinamiği </vt:lpstr>
      <vt:lpstr>Kamu kesimi borçlanma gereksinimi </vt:lpstr>
      <vt:lpstr>Borç yönetimi </vt:lpstr>
      <vt:lpstr>Merkez Bankası bağımsızlığı </vt:lpstr>
      <vt:lpstr>İstikrar önlemleri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12</cp:revision>
  <dcterms:created xsi:type="dcterms:W3CDTF">2019-05-16T14:27:28Z</dcterms:created>
  <dcterms:modified xsi:type="dcterms:W3CDTF">2019-05-18T13:38:18Z</dcterms:modified>
</cp:coreProperties>
</file>