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91A845-3067-4855-A25E-D90078DCB21A}"/>
              </a:ext>
            </a:extLst>
          </p:cNvPr>
          <p:cNvSpPr>
            <a:spLocks noGrp="1"/>
          </p:cNvSpPr>
          <p:nvPr>
            <p:ph type="title"/>
          </p:nvPr>
        </p:nvSpPr>
        <p:spPr>
          <a:xfrm>
            <a:off x="457200" y="274638"/>
            <a:ext cx="8229600" cy="3154362"/>
          </a:xfrm>
        </p:spPr>
        <p:txBody>
          <a:bodyPr/>
          <a:lstStyle/>
          <a:p>
            <a:r>
              <a:rPr lang="tr-TR" b="1" dirty="0"/>
              <a:t>SORUŞTURMA EVRESİ VE KAMU DAVASININ AÇILMASI</a:t>
            </a:r>
            <a:br>
              <a:rPr lang="tr-TR" dirty="0"/>
            </a:br>
            <a:endParaRPr lang="tr-TR" dirty="0"/>
          </a:p>
        </p:txBody>
      </p:sp>
    </p:spTree>
    <p:extLst>
      <p:ext uri="{BB962C8B-B14F-4D97-AF65-F5344CB8AC3E}">
        <p14:creationId xmlns:p14="http://schemas.microsoft.com/office/powerpoint/2010/main" val="277418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51E674-8A6C-49AC-B90C-72BA37BA2354}"/>
              </a:ext>
            </a:extLst>
          </p:cNvPr>
          <p:cNvSpPr>
            <a:spLocks noGrp="1"/>
          </p:cNvSpPr>
          <p:nvPr>
            <p:ph type="title"/>
          </p:nvPr>
        </p:nvSpPr>
        <p:spPr>
          <a:xfrm>
            <a:off x="457200" y="274638"/>
            <a:ext cx="8229600" cy="6034682"/>
          </a:xfrm>
        </p:spPr>
        <p:txBody>
          <a:bodyPr>
            <a:normAutofit/>
          </a:bodyPr>
          <a:lstStyle/>
          <a:p>
            <a:pPr algn="l"/>
            <a:r>
              <a:rPr lang="tr-TR" sz="2700" b="1" dirty="0"/>
              <a:t>Suçtan zarar gören, kovuşturmaya yer olmadığına dair karara karşı ne kadar süre içinde ve nereye başvurabilir?</a:t>
            </a:r>
            <a:br>
              <a:rPr lang="tr-TR" sz="2700" dirty="0"/>
            </a:br>
            <a:r>
              <a:rPr lang="tr-TR" sz="2700" b="1" dirty="0"/>
              <a:t>Madde 173 –</a:t>
            </a:r>
            <a:r>
              <a:rPr lang="tr-TR" sz="2700" dirty="0"/>
              <a:t> (1) Suçtan zarar gören, kovuşturmaya yer olmadığına dair kararın kendisine tebliğ edildiği tarihten itibaren </a:t>
            </a:r>
            <a:r>
              <a:rPr lang="tr-TR" sz="2700" dirty="0" err="1"/>
              <a:t>onbeş</a:t>
            </a:r>
            <a:r>
              <a:rPr lang="tr-TR" sz="2700" dirty="0"/>
              <a:t> gün içinde, bu kararı veren Cumhuriyet savcısının yargı çevresinde görev yaptığı ağır ceza mahkemesinin bulunduğu yerdeki sulh ceza hâkimliğine itiraz edebilir.</a:t>
            </a:r>
            <a:br>
              <a:rPr lang="tr-TR" dirty="0"/>
            </a:br>
            <a:endParaRPr lang="tr-TR" dirty="0"/>
          </a:p>
        </p:txBody>
      </p:sp>
    </p:spTree>
    <p:extLst>
      <p:ext uri="{BB962C8B-B14F-4D97-AF65-F5344CB8AC3E}">
        <p14:creationId xmlns:p14="http://schemas.microsoft.com/office/powerpoint/2010/main" val="2617221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51226A-3EDE-439B-AF44-D3CEB6B15D43}"/>
              </a:ext>
            </a:extLst>
          </p:cNvPr>
          <p:cNvSpPr>
            <a:spLocks noGrp="1"/>
          </p:cNvSpPr>
          <p:nvPr>
            <p:ph type="title"/>
          </p:nvPr>
        </p:nvSpPr>
        <p:spPr>
          <a:xfrm>
            <a:off x="457200" y="274638"/>
            <a:ext cx="8229600" cy="5890666"/>
          </a:xfrm>
        </p:spPr>
        <p:txBody>
          <a:bodyPr>
            <a:normAutofit fontScale="90000"/>
          </a:bodyPr>
          <a:lstStyle/>
          <a:p>
            <a:r>
              <a:rPr lang="tr-TR" b="1" dirty="0"/>
              <a:t>Kamu davası açılmasının koşulu nedir?</a:t>
            </a:r>
            <a:br>
              <a:rPr lang="tr-TR" dirty="0"/>
            </a:br>
            <a:r>
              <a:rPr lang="tr-TR" dirty="0"/>
              <a:t>CMK m. 170/f. 2- Soruşturma evresi sonunda toplanan deliller, suçun işlendiği hususunda yeterli şüphe oluşturuyorsa Cumhuriyet savcısı, bir iddianame düzenler. </a:t>
            </a:r>
            <a:br>
              <a:rPr lang="tr-TR" dirty="0"/>
            </a:br>
            <a:br>
              <a:rPr lang="tr-TR" dirty="0"/>
            </a:br>
            <a:endParaRPr lang="tr-TR" dirty="0"/>
          </a:p>
        </p:txBody>
      </p:sp>
    </p:spTree>
    <p:extLst>
      <p:ext uri="{BB962C8B-B14F-4D97-AF65-F5344CB8AC3E}">
        <p14:creationId xmlns:p14="http://schemas.microsoft.com/office/powerpoint/2010/main" val="1936243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8D9040-FD91-45FE-BBF2-1CABA731BA6A}"/>
              </a:ext>
            </a:extLst>
          </p:cNvPr>
          <p:cNvSpPr>
            <a:spLocks noGrp="1"/>
          </p:cNvSpPr>
          <p:nvPr>
            <p:ph type="title"/>
          </p:nvPr>
        </p:nvSpPr>
        <p:spPr>
          <a:xfrm>
            <a:off x="457200" y="274638"/>
            <a:ext cx="8229600" cy="6106690"/>
          </a:xfrm>
        </p:spPr>
        <p:txBody>
          <a:bodyPr>
            <a:normAutofit fontScale="90000"/>
          </a:bodyPr>
          <a:lstStyle/>
          <a:p>
            <a:pPr algn="just"/>
            <a:br>
              <a:rPr lang="tr-TR" sz="2700" dirty="0"/>
            </a:br>
            <a:br>
              <a:rPr lang="tr-TR" sz="2700" dirty="0"/>
            </a:br>
            <a:br>
              <a:rPr lang="tr-TR" sz="2700" dirty="0"/>
            </a:br>
            <a:r>
              <a:rPr lang="tr-TR" sz="2700" dirty="0"/>
              <a:t>Kamu davası açılabilmesi için toplanan delillerin suçun işlendiği hususunda “yeterli şüphe” oluşturması gerekir. Delillerin yeterli şüphe oluşturup oluşturmadığı cumhuriyet savcısı tarafından değerlendirilecektir. Bu delillerin mahkumiyet için yeterli olup olmadığını ise mahkeme takdir edecektir. </a:t>
            </a:r>
            <a:br>
              <a:rPr lang="tr-TR" sz="2700" dirty="0"/>
            </a:br>
            <a:br>
              <a:rPr lang="tr-TR" sz="2700" dirty="0"/>
            </a:br>
            <a:r>
              <a:rPr lang="tr-TR" sz="2700" dirty="0"/>
              <a:t>Cumhuriyet savcıları açılan bir davada (ortaya konulan delillerin niteliğine göre) iddianamedekinden daha ağır veya daha hafif bir mahkûmiyet ya da beraat kararı verilmesini isteyebilirler. </a:t>
            </a:r>
            <a:br>
              <a:rPr lang="tr-TR" dirty="0"/>
            </a:br>
            <a:endParaRPr lang="tr-TR" dirty="0"/>
          </a:p>
        </p:txBody>
      </p:sp>
    </p:spTree>
    <p:extLst>
      <p:ext uri="{BB962C8B-B14F-4D97-AF65-F5344CB8AC3E}">
        <p14:creationId xmlns:p14="http://schemas.microsoft.com/office/powerpoint/2010/main" val="3868536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955A89-0182-4ECC-A707-6533AA253771}"/>
              </a:ext>
            </a:extLst>
          </p:cNvPr>
          <p:cNvSpPr>
            <a:spLocks noGrp="1"/>
          </p:cNvSpPr>
          <p:nvPr>
            <p:ph type="title"/>
          </p:nvPr>
        </p:nvSpPr>
        <p:spPr>
          <a:xfrm>
            <a:off x="457200" y="274638"/>
            <a:ext cx="8229600" cy="6322714"/>
          </a:xfrm>
        </p:spPr>
        <p:txBody>
          <a:bodyPr>
            <a:normAutofit fontScale="90000"/>
          </a:bodyPr>
          <a:lstStyle/>
          <a:p>
            <a:pPr algn="just"/>
            <a:br>
              <a:rPr lang="tr-TR" b="1" dirty="0"/>
            </a:br>
            <a:br>
              <a:rPr lang="tr-TR" b="1" dirty="0"/>
            </a:br>
            <a:br>
              <a:rPr lang="tr-TR" b="1" dirty="0"/>
            </a:br>
            <a:br>
              <a:rPr lang="tr-TR" b="1" dirty="0"/>
            </a:br>
            <a:r>
              <a:rPr lang="tr-TR" sz="2700" b="1" dirty="0"/>
              <a:t>Cumhuriyet savcısı tarafından düzenlenen iddianame nereye verilir ve iddianamede hangi unsurların bulunması gerekir? </a:t>
            </a:r>
            <a:br>
              <a:rPr lang="tr-TR" dirty="0"/>
            </a:br>
            <a:r>
              <a:rPr lang="tr-TR" sz="2200" dirty="0"/>
              <a:t>CMK m. 170/f.3- Görevli ve yetkili mahkemeye hitaben düzenlenen iddianamede; a) Şüphelinin kimliği, b) </a:t>
            </a:r>
            <a:r>
              <a:rPr lang="tr-TR" sz="2200" dirty="0" err="1"/>
              <a:t>Müdafii</a:t>
            </a:r>
            <a:r>
              <a:rPr lang="tr-TR" sz="2200" dirty="0"/>
              <a:t>, c) Maktul, mağdur veya suçtan zarar görenin kimliği, d) Mağdurun veya suçtan zarar görenin vekili veya kanunî temsilcisi, e) Açıklanmasında sakınca bulunmaması halinde ihbarda bulunan kişinin kimliği, f) Şikâyette bulunan kişinin kimliği, g) Şikâyetin yapıldığı tarih, </a:t>
            </a:r>
            <a:br>
              <a:rPr lang="tr-TR" sz="2200" dirty="0"/>
            </a:br>
            <a:r>
              <a:rPr lang="tr-TR" sz="2200" dirty="0"/>
              <a:t>h) Yüklenen suç ve uygulanması gereken kanun Maddeleri, i) Yüklenen suçun işlendiği yer, tarih ve zaman dilimi, j) Suçun delilleri, k) Şüphelinin tutuklu olup olmadığı; tutuklanmış ise, gözaltına alma ve tutuklama tarihleri ile bunların süreleri gösterilir. </a:t>
            </a:r>
            <a:br>
              <a:rPr lang="tr-TR" sz="2200" dirty="0"/>
            </a:br>
            <a:r>
              <a:rPr lang="tr-TR" sz="2200" dirty="0"/>
              <a:t>İddianamede, yüklenen suçu oluşturan olaylar, mevcut delillerle ilişkilendirilerek açıklanır. </a:t>
            </a:r>
            <a:br>
              <a:rPr lang="tr-TR" sz="2200" dirty="0"/>
            </a:br>
            <a:r>
              <a:rPr lang="tr-TR" sz="2200" dirty="0"/>
              <a:t>İddianamenin sonuç kısmında, şüphelinin sadece aleyhine olan hususlar değil, lehine olan hususlar da ileri sürülür. </a:t>
            </a:r>
            <a:br>
              <a:rPr lang="tr-TR" sz="2200" dirty="0"/>
            </a:br>
            <a:r>
              <a:rPr lang="tr-TR" sz="2200" dirty="0"/>
              <a:t>İddianamenin sonuç kısmında, işlenen suç dolayısıyla ilgili kanunda öngörülen ceza ve güvenlik tedbirlerinden hangilerine hükmedilmesinin istendiği; suçun tüzel kişinin faaliyeti çerçevesinde işlenmesi halinde, ilgili tüzel kişi hakkında uygulanabilecek olan güvenlik tedbiri açıkça belirtilir. </a:t>
            </a:r>
            <a:br>
              <a:rPr lang="tr-TR" dirty="0"/>
            </a:br>
            <a:endParaRPr lang="tr-TR" dirty="0"/>
          </a:p>
        </p:txBody>
      </p:sp>
    </p:spTree>
    <p:extLst>
      <p:ext uri="{BB962C8B-B14F-4D97-AF65-F5344CB8AC3E}">
        <p14:creationId xmlns:p14="http://schemas.microsoft.com/office/powerpoint/2010/main" val="1882453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65ECE1-865A-41A7-9263-CDA5A980CA03}"/>
              </a:ext>
            </a:extLst>
          </p:cNvPr>
          <p:cNvSpPr>
            <a:spLocks noGrp="1"/>
          </p:cNvSpPr>
          <p:nvPr>
            <p:ph type="title"/>
          </p:nvPr>
        </p:nvSpPr>
        <p:spPr>
          <a:xfrm>
            <a:off x="457200" y="274638"/>
            <a:ext cx="8229600" cy="6034682"/>
          </a:xfrm>
        </p:spPr>
        <p:txBody>
          <a:bodyPr>
            <a:normAutofit/>
          </a:bodyPr>
          <a:lstStyle/>
          <a:p>
            <a:pPr algn="just"/>
            <a:r>
              <a:rPr lang="tr-TR" sz="2400" b="1" dirty="0"/>
              <a:t>İddianamenin CMK m. 170’te sayılan unsurları taşımamasının sonucu nedir?</a:t>
            </a:r>
            <a:br>
              <a:rPr lang="tr-TR" sz="2400" dirty="0"/>
            </a:br>
            <a:r>
              <a:rPr lang="tr-TR" sz="2400" dirty="0"/>
              <a:t>CMK m. 174/f.1- Mahkeme tarafından, iddianamenin ve soruşturma evrakının verildiği tarihten itibaren </a:t>
            </a:r>
            <a:r>
              <a:rPr lang="tr-TR" sz="2400" dirty="0" err="1"/>
              <a:t>onbeş</a:t>
            </a:r>
            <a:r>
              <a:rPr lang="tr-TR" sz="2400" dirty="0"/>
              <a:t> gün içinde soruşturma evresine ilişkin bütün belgeler incelendikten sonra, eksik veya hatalı noktalar belirtilmek suretiyle 170 inci maddeye aykırı olarak düzenlenen iddianameyi Cumhuriyet savcılığına iade eder. </a:t>
            </a:r>
            <a:br>
              <a:rPr lang="tr-TR" dirty="0"/>
            </a:br>
            <a:endParaRPr lang="tr-TR" dirty="0"/>
          </a:p>
        </p:txBody>
      </p:sp>
    </p:spTree>
    <p:extLst>
      <p:ext uri="{BB962C8B-B14F-4D97-AF65-F5344CB8AC3E}">
        <p14:creationId xmlns:p14="http://schemas.microsoft.com/office/powerpoint/2010/main" val="2226821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B49980-10FA-4ADF-9FE8-D8614F71CAE1}"/>
              </a:ext>
            </a:extLst>
          </p:cNvPr>
          <p:cNvSpPr>
            <a:spLocks noGrp="1"/>
          </p:cNvSpPr>
          <p:nvPr>
            <p:ph type="title"/>
          </p:nvPr>
        </p:nvSpPr>
        <p:spPr>
          <a:xfrm>
            <a:off x="457200" y="274638"/>
            <a:ext cx="8229600" cy="6178698"/>
          </a:xfrm>
        </p:spPr>
        <p:txBody>
          <a:bodyPr>
            <a:normAutofit fontScale="90000"/>
          </a:bodyPr>
          <a:lstStyle/>
          <a:p>
            <a:pPr algn="just"/>
            <a:br>
              <a:rPr lang="tr-TR" b="1" dirty="0"/>
            </a:br>
            <a:r>
              <a:rPr lang="tr-TR" sz="2200" b="1" dirty="0"/>
              <a:t>İddianamenin verildiği mahkeme iddianameyi kabul etmek zorunda mıdır?</a:t>
            </a:r>
            <a:br>
              <a:rPr lang="tr-TR" sz="2200" dirty="0"/>
            </a:br>
            <a:r>
              <a:rPr lang="tr-TR" sz="2200" dirty="0"/>
              <a:t>HAYIR  </a:t>
            </a:r>
            <a:br>
              <a:rPr lang="tr-TR" sz="2200" dirty="0"/>
            </a:br>
            <a:r>
              <a:rPr lang="tr-TR" sz="2200" dirty="0"/>
              <a:t>Mahkeme tarafından, iddianamenin ve soruşturma evrakının verildiği tarihten itibaren </a:t>
            </a:r>
            <a:r>
              <a:rPr lang="tr-TR" sz="2200" dirty="0" err="1"/>
              <a:t>onbeş</a:t>
            </a:r>
            <a:r>
              <a:rPr lang="tr-TR" sz="2200" dirty="0"/>
              <a:t> gün içinde soruşturma evresine ilişkin bütün belgeler incelendikten sonra, eksik veya hatalı noktalar belirtilmek suretiyle; </a:t>
            </a:r>
            <a:br>
              <a:rPr lang="tr-TR" sz="2200" dirty="0"/>
            </a:br>
            <a:r>
              <a:rPr lang="tr-TR" sz="2200" dirty="0"/>
              <a:t>a) 170 inci Maddeye aykırı olarak düzenlenen, </a:t>
            </a:r>
            <a:br>
              <a:rPr lang="tr-TR" sz="2200" dirty="0"/>
            </a:br>
            <a:r>
              <a:rPr lang="tr-TR" sz="2200" dirty="0"/>
              <a:t>b) Suçun </a:t>
            </a:r>
            <a:r>
              <a:rPr lang="tr-TR" sz="2200" dirty="0" err="1"/>
              <a:t>sübûtuna</a:t>
            </a:r>
            <a:r>
              <a:rPr lang="tr-TR" sz="2200" dirty="0"/>
              <a:t> etki edeceği mutlak sayılan mevcut bir delil toplanmadan düzenlenen, </a:t>
            </a:r>
            <a:br>
              <a:rPr lang="tr-TR" sz="2200" dirty="0"/>
            </a:br>
            <a:r>
              <a:rPr lang="tr-TR" sz="2200" dirty="0"/>
              <a:t>c) </a:t>
            </a:r>
            <a:r>
              <a:rPr lang="tr-TR" sz="2200" dirty="0" err="1"/>
              <a:t>Önödemeye</a:t>
            </a:r>
            <a:r>
              <a:rPr lang="tr-TR" sz="2200" dirty="0"/>
              <a:t> veya uzlaşmaya tâbi olduğu soruşturma dosyasından açıkça anlaşılan işlerde </a:t>
            </a:r>
            <a:r>
              <a:rPr lang="tr-TR" sz="2200" dirty="0" err="1"/>
              <a:t>önödeme</a:t>
            </a:r>
            <a:r>
              <a:rPr lang="tr-TR" sz="2200" dirty="0"/>
              <a:t> veya uzlaşma usulü uygulanmaksızın düzenlenen, iddianamenin Cumhuriyet Başsavcılığına iadesine karar verilir.</a:t>
            </a:r>
            <a:br>
              <a:rPr lang="tr-TR" sz="2200" dirty="0"/>
            </a:br>
            <a:r>
              <a:rPr lang="tr-TR" sz="2200" dirty="0"/>
              <a:t>Ancak suçun hukukî nitelendirilmesi sebebiyle iddianame iade edilemez.</a:t>
            </a:r>
            <a:br>
              <a:rPr lang="tr-TR" sz="2200" dirty="0"/>
            </a:br>
            <a:br>
              <a:rPr lang="tr-TR" sz="2200" dirty="0"/>
            </a:br>
            <a:r>
              <a:rPr lang="tr-TR" sz="2200" dirty="0"/>
              <a:t>Örneğin, Cumhuriyet savcısı yürütülen soruşturma sonunda fiilin “mala zarar verme” suçunu oluşturduğunu düşünerek bu suça ilişkin bir iddianame düzenleyerek Asliye ceza mahkemesine vermiş olsun. Mahkeme iddianamede unsurları gösterilen fiilin mala zarar verme değil de “hırsızlık” suçunu oluşturduğunu düşünse bile bu nedenle iddianameyi iade edemez. Çünkü mahkeme, fiilin nitelendirilmesinde iddia ve savunmalarla bağlı değildir (CMK m.225/f.2). </a:t>
            </a:r>
            <a:br>
              <a:rPr lang="tr-TR" sz="2200" dirty="0"/>
            </a:br>
            <a:endParaRPr lang="tr-TR" sz="2200" dirty="0"/>
          </a:p>
        </p:txBody>
      </p:sp>
    </p:spTree>
    <p:extLst>
      <p:ext uri="{BB962C8B-B14F-4D97-AF65-F5344CB8AC3E}">
        <p14:creationId xmlns:p14="http://schemas.microsoft.com/office/powerpoint/2010/main" val="2071252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2766CB-33DD-411C-8484-D1654111C8D0}"/>
              </a:ext>
            </a:extLst>
          </p:cNvPr>
          <p:cNvSpPr>
            <a:spLocks noGrp="1"/>
          </p:cNvSpPr>
          <p:nvPr>
            <p:ph type="title"/>
          </p:nvPr>
        </p:nvSpPr>
        <p:spPr>
          <a:xfrm>
            <a:off x="457200" y="274638"/>
            <a:ext cx="8229600" cy="5746650"/>
          </a:xfrm>
        </p:spPr>
        <p:txBody>
          <a:bodyPr>
            <a:normAutofit/>
          </a:bodyPr>
          <a:lstStyle/>
          <a:p>
            <a:pPr algn="just"/>
            <a:r>
              <a:rPr lang="tr-TR" sz="2700" b="1" dirty="0"/>
              <a:t>İddianamenin iade edilmesi üzerine Cumhuriyet savıcısı ne yapabilir?</a:t>
            </a:r>
            <a:br>
              <a:rPr lang="tr-TR" sz="2700" dirty="0"/>
            </a:br>
            <a:r>
              <a:rPr lang="tr-TR" sz="2700" dirty="0"/>
              <a:t>CMK m. 174/f. 5- İade kararına karşı Cumhuriyet savcısı itiraz edebilir. </a:t>
            </a:r>
            <a:br>
              <a:rPr lang="tr-TR" sz="2700" dirty="0"/>
            </a:br>
            <a:r>
              <a:rPr lang="tr-TR" sz="2700" dirty="0"/>
              <a:t>Örneğin cumhuriyet savcısı, iddianame düzenleyerek bunu Asliye ceza mahkemesine vermiş olsun. Asliye ceza mahkemesi iddianamede tespit ettiği eksikliği belirterek iddianameyi iade ettiğinde Cumhuriyet savcısı bu karara o yerdeki Ağır ceza mahkemesine itiraz edebilir. </a:t>
            </a:r>
            <a:br>
              <a:rPr lang="tr-TR" dirty="0"/>
            </a:br>
            <a:endParaRPr lang="tr-TR" dirty="0"/>
          </a:p>
        </p:txBody>
      </p:sp>
    </p:spTree>
    <p:extLst>
      <p:ext uri="{BB962C8B-B14F-4D97-AF65-F5344CB8AC3E}">
        <p14:creationId xmlns:p14="http://schemas.microsoft.com/office/powerpoint/2010/main" val="1258463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219FC4-C6A1-461C-8CA9-DA8219062A25}"/>
              </a:ext>
            </a:extLst>
          </p:cNvPr>
          <p:cNvSpPr>
            <a:spLocks noGrp="1"/>
          </p:cNvSpPr>
          <p:nvPr>
            <p:ph type="title"/>
          </p:nvPr>
        </p:nvSpPr>
        <p:spPr>
          <a:xfrm>
            <a:off x="457200" y="274638"/>
            <a:ext cx="8229600" cy="5890666"/>
          </a:xfrm>
        </p:spPr>
        <p:txBody>
          <a:bodyPr>
            <a:normAutofit/>
          </a:bodyPr>
          <a:lstStyle/>
          <a:p>
            <a:pPr algn="just"/>
            <a:r>
              <a:rPr lang="tr-TR" sz="2700" b="1" dirty="0"/>
              <a:t>Mahkeme, iddianame kendisine verildikten itibaren 15 gün geçmiş olmasına rağmen iddianamenin kabulü veya reddi yönünde bir karar vermemiş ise ne olur? </a:t>
            </a:r>
            <a:br>
              <a:rPr lang="tr-TR" sz="2700" dirty="0"/>
            </a:br>
            <a:r>
              <a:rPr lang="tr-TR" sz="2700" dirty="0"/>
              <a:t>CMK m. 174/f. 3- En geç birinci fıkrada belirtilen süre sonunda iade edilmeyen iddianame kabul edilmiş sayılır.</a:t>
            </a:r>
            <a:br>
              <a:rPr lang="tr-TR" dirty="0"/>
            </a:br>
            <a:r>
              <a:rPr lang="tr-TR" dirty="0"/>
              <a:t> </a:t>
            </a:r>
            <a:br>
              <a:rPr lang="tr-TR" dirty="0"/>
            </a:br>
            <a:endParaRPr lang="tr-TR" dirty="0"/>
          </a:p>
        </p:txBody>
      </p:sp>
    </p:spTree>
    <p:extLst>
      <p:ext uri="{BB962C8B-B14F-4D97-AF65-F5344CB8AC3E}">
        <p14:creationId xmlns:p14="http://schemas.microsoft.com/office/powerpoint/2010/main" val="627204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11C713-5C7D-426E-AEE3-51C9A56765CA}"/>
              </a:ext>
            </a:extLst>
          </p:cNvPr>
          <p:cNvSpPr>
            <a:spLocks noGrp="1"/>
          </p:cNvSpPr>
          <p:nvPr>
            <p:ph type="title"/>
          </p:nvPr>
        </p:nvSpPr>
        <p:spPr>
          <a:xfrm>
            <a:off x="457200" y="274638"/>
            <a:ext cx="8229600" cy="5746650"/>
          </a:xfrm>
        </p:spPr>
        <p:txBody>
          <a:bodyPr>
            <a:normAutofit/>
          </a:bodyPr>
          <a:lstStyle/>
          <a:p>
            <a:pPr algn="l"/>
            <a:r>
              <a:rPr lang="tr-TR" sz="2700" b="1" dirty="0"/>
              <a:t>Soruşturma evresinin özellikleri nelerdir?</a:t>
            </a:r>
            <a:br>
              <a:rPr lang="tr-TR" sz="2700" dirty="0"/>
            </a:br>
            <a:r>
              <a:rPr lang="tr-TR" sz="2700" dirty="0"/>
              <a:t>Soruşturma evresi, Cumhuriyet savcısının denetiminde yürütülür. Kural olarak soruşturma aşaması yazılı ve gizlidir.</a:t>
            </a:r>
            <a:br>
              <a:rPr lang="tr-TR" sz="2700" dirty="0"/>
            </a:br>
            <a:r>
              <a:rPr lang="tr-TR" sz="2700" dirty="0"/>
              <a:t>CMK m. 157- Kanunun başka hüküm koyduğu hâller saklı kalmak ve savunma haklarına zarar vermemek koşuluyla soruşturma evresindeki usul işlemleri gizlidir. </a:t>
            </a:r>
            <a:br>
              <a:rPr lang="tr-TR" dirty="0"/>
            </a:br>
            <a:endParaRPr lang="tr-TR" dirty="0"/>
          </a:p>
        </p:txBody>
      </p:sp>
    </p:spTree>
    <p:extLst>
      <p:ext uri="{BB962C8B-B14F-4D97-AF65-F5344CB8AC3E}">
        <p14:creationId xmlns:p14="http://schemas.microsoft.com/office/powerpoint/2010/main" val="2524930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9EB3F6-51F6-44FA-A342-1CDF090CCA36}"/>
              </a:ext>
            </a:extLst>
          </p:cNvPr>
          <p:cNvSpPr>
            <a:spLocks noGrp="1"/>
          </p:cNvSpPr>
          <p:nvPr>
            <p:ph type="title"/>
          </p:nvPr>
        </p:nvSpPr>
        <p:spPr>
          <a:xfrm>
            <a:off x="457200" y="274638"/>
            <a:ext cx="8229600" cy="5962674"/>
          </a:xfrm>
        </p:spPr>
        <p:txBody>
          <a:bodyPr>
            <a:normAutofit fontScale="90000"/>
          </a:bodyPr>
          <a:lstStyle/>
          <a:p>
            <a:pPr algn="l"/>
            <a:r>
              <a:rPr lang="tr-TR" b="1" dirty="0"/>
              <a:t>Bir suçun işlendiğini öğrenen cumhuriyet savcısı ne yapmalıdır?</a:t>
            </a:r>
            <a:br>
              <a:rPr lang="tr-TR" dirty="0"/>
            </a:br>
            <a:r>
              <a:rPr lang="tr-TR" dirty="0"/>
              <a:t>Madde 160 - Cumhuriyet savcısı, ihbar veya başka bir suretle bir suçun işlendiği izlenimini veren bir hâli öğrenir öğrenmez kamu davasını açmaya yer olup olmadığına karar vermek üzere hemen işin gerçeğini araştırmaya başlar.</a:t>
            </a:r>
            <a:br>
              <a:rPr lang="tr-TR" dirty="0"/>
            </a:br>
            <a:endParaRPr lang="tr-TR" dirty="0"/>
          </a:p>
        </p:txBody>
      </p:sp>
    </p:spTree>
    <p:extLst>
      <p:ext uri="{BB962C8B-B14F-4D97-AF65-F5344CB8AC3E}">
        <p14:creationId xmlns:p14="http://schemas.microsoft.com/office/powerpoint/2010/main" val="3616059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B6435E-4CF8-4A82-B89B-31396B6B235A}"/>
              </a:ext>
            </a:extLst>
          </p:cNvPr>
          <p:cNvSpPr>
            <a:spLocks noGrp="1"/>
          </p:cNvSpPr>
          <p:nvPr>
            <p:ph type="title"/>
          </p:nvPr>
        </p:nvSpPr>
        <p:spPr>
          <a:xfrm>
            <a:off x="457200" y="274638"/>
            <a:ext cx="8229600" cy="6250706"/>
          </a:xfrm>
        </p:spPr>
        <p:txBody>
          <a:bodyPr/>
          <a:lstStyle/>
          <a:p>
            <a:pPr algn="l"/>
            <a:r>
              <a:rPr lang="tr-TR" b="1" dirty="0"/>
              <a:t>Kamu davasının açılması görevi kime aittir? </a:t>
            </a:r>
            <a:br>
              <a:rPr lang="tr-TR" dirty="0"/>
            </a:br>
            <a:r>
              <a:rPr lang="tr-TR" dirty="0"/>
              <a:t>Cumhuriyet savcısı kamusal iddia makamını işgal eder ve kamu davasını açıp yürütür. </a:t>
            </a:r>
            <a:br>
              <a:rPr lang="tr-TR" dirty="0"/>
            </a:br>
            <a:r>
              <a:rPr lang="tr-TR" dirty="0"/>
              <a:t>CMK m. 170- Kamu davasını açma görevi, Cumhuriyet savcısı tarafından yerine getirilir. </a:t>
            </a:r>
            <a:br>
              <a:rPr lang="tr-TR" dirty="0"/>
            </a:br>
            <a:endParaRPr lang="tr-TR" dirty="0"/>
          </a:p>
        </p:txBody>
      </p:sp>
    </p:spTree>
    <p:extLst>
      <p:ext uri="{BB962C8B-B14F-4D97-AF65-F5344CB8AC3E}">
        <p14:creationId xmlns:p14="http://schemas.microsoft.com/office/powerpoint/2010/main" val="1014336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AE36B0-98C6-4B57-A7A1-5CFB5A00BC94}"/>
              </a:ext>
            </a:extLst>
          </p:cNvPr>
          <p:cNvSpPr>
            <a:spLocks noGrp="1"/>
          </p:cNvSpPr>
          <p:nvPr>
            <p:ph type="title"/>
          </p:nvPr>
        </p:nvSpPr>
        <p:spPr>
          <a:xfrm>
            <a:off x="457200" y="274638"/>
            <a:ext cx="8229600" cy="5890666"/>
          </a:xfrm>
        </p:spPr>
        <p:txBody>
          <a:bodyPr/>
          <a:lstStyle/>
          <a:p>
            <a:pPr algn="l"/>
            <a:r>
              <a:rPr lang="tr-TR" b="1" dirty="0"/>
              <a:t>Kamu davası açılmasının koşulu nedir?</a:t>
            </a:r>
            <a:br>
              <a:rPr lang="tr-TR" dirty="0"/>
            </a:br>
            <a:r>
              <a:rPr lang="tr-TR" dirty="0"/>
              <a:t>CMK m. 170/f. 2- Soruşturma evresi sonunda toplanan deliller, suçun işlendiği hususunda yeterli şüphe oluşturuyorsa Cumhuriyet savcısı bir iddianame düzenler. </a:t>
            </a:r>
            <a:br>
              <a:rPr lang="tr-TR" dirty="0"/>
            </a:br>
            <a:endParaRPr lang="tr-TR" dirty="0"/>
          </a:p>
        </p:txBody>
      </p:sp>
    </p:spTree>
    <p:extLst>
      <p:ext uri="{BB962C8B-B14F-4D97-AF65-F5344CB8AC3E}">
        <p14:creationId xmlns:p14="http://schemas.microsoft.com/office/powerpoint/2010/main" val="2635162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193A5E-F50D-4CB0-8BF0-392E3953CFE9}"/>
              </a:ext>
            </a:extLst>
          </p:cNvPr>
          <p:cNvSpPr>
            <a:spLocks noGrp="1"/>
          </p:cNvSpPr>
          <p:nvPr>
            <p:ph type="title"/>
          </p:nvPr>
        </p:nvSpPr>
        <p:spPr>
          <a:xfrm>
            <a:off x="457200" y="274638"/>
            <a:ext cx="8229600" cy="6034682"/>
          </a:xfrm>
        </p:spPr>
        <p:txBody>
          <a:bodyPr>
            <a:normAutofit fontScale="90000"/>
          </a:bodyPr>
          <a:lstStyle/>
          <a:p>
            <a:pPr algn="l"/>
            <a:r>
              <a:rPr lang="tr-TR" sz="2700" b="1" dirty="0"/>
              <a:t>Cumhuriyet savcısının kamu davasını açmada takdir yetkisi var mıdır?</a:t>
            </a:r>
            <a:br>
              <a:rPr lang="tr-TR" sz="2700" dirty="0"/>
            </a:br>
            <a:r>
              <a:rPr lang="tr-TR" sz="2700" dirty="0"/>
              <a:t>EVET. CMK m. 171/f.1- Cezayı kaldıran şahsî sebep olarak etkin pişmanlık hükümlerinin uygulanmasını gerektiren koşulların ya da şahsî cezasızlık sebebinin varlığı halinde, Cumhuriyet savcısı kovuşturmaya yer olmadığı kararı verebilir. </a:t>
            </a:r>
            <a:br>
              <a:rPr lang="tr-TR" sz="2700" dirty="0"/>
            </a:br>
            <a:r>
              <a:rPr lang="tr-TR" sz="2700" dirty="0"/>
              <a:t>NOT: Cumhuriyet savcının bu maddedeki takdir yetkisi sadece kanundaki iki nedenle sınırlanmıştır. Takdir yetkisi olduğu için, Cumhuriyet savcısı, kanundaki koşullar gerçekleşse bile kamu davası açabilir. Bu karar kesin olup suçtan zarar görenin bu karara itiraz etmesi mümkün değildir. Örneğin TCK m. 167’te malvarlığına karşı işlenen bazı suçlarda şahsi cezasızlık nedenleri sayılmıştır. </a:t>
            </a:r>
            <a:br>
              <a:rPr lang="tr-TR" dirty="0"/>
            </a:br>
            <a:endParaRPr lang="tr-TR" dirty="0"/>
          </a:p>
        </p:txBody>
      </p:sp>
    </p:spTree>
    <p:extLst>
      <p:ext uri="{BB962C8B-B14F-4D97-AF65-F5344CB8AC3E}">
        <p14:creationId xmlns:p14="http://schemas.microsoft.com/office/powerpoint/2010/main" val="4165754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CB1AE2-0053-4ABD-ADF8-3A0D248FE588}"/>
              </a:ext>
            </a:extLst>
          </p:cNvPr>
          <p:cNvSpPr>
            <a:spLocks noGrp="1"/>
          </p:cNvSpPr>
          <p:nvPr>
            <p:ph type="title"/>
          </p:nvPr>
        </p:nvSpPr>
        <p:spPr>
          <a:xfrm>
            <a:off x="457200" y="274638"/>
            <a:ext cx="8229600" cy="5746650"/>
          </a:xfrm>
        </p:spPr>
        <p:txBody>
          <a:bodyPr>
            <a:normAutofit/>
          </a:bodyPr>
          <a:lstStyle/>
          <a:p>
            <a:pPr algn="l"/>
            <a:r>
              <a:rPr lang="tr-TR" sz="2400" b="1" dirty="0"/>
              <a:t>Cumhuriyet savcısının kamu davasının açılmasını erteleme yetkisi var mıdır?</a:t>
            </a:r>
            <a:br>
              <a:rPr lang="tr-TR" sz="2400" dirty="0"/>
            </a:br>
            <a:r>
              <a:rPr lang="tr-TR" sz="2400" dirty="0"/>
              <a:t>EVET</a:t>
            </a:r>
            <a:br>
              <a:rPr lang="tr-TR" sz="2400" dirty="0"/>
            </a:br>
            <a:r>
              <a:rPr lang="tr-TR" sz="2700" dirty="0"/>
              <a:t>(2) (Değişik:17/10/2019-7188/19md.)Uzlaştırma ve </a:t>
            </a:r>
            <a:r>
              <a:rPr lang="tr-TR" sz="2700" dirty="0" err="1"/>
              <a:t>önödeme</a:t>
            </a:r>
            <a:r>
              <a:rPr lang="tr-TR" sz="2700" dirty="0"/>
              <a:t> kapsamındaki suçlar hariç olmak üzere, Cumhuriyet savcısı, </a:t>
            </a:r>
            <a:r>
              <a:rPr lang="tr-TR" sz="2700" b="1" dirty="0"/>
              <a:t>üst sınırı üç yıl veya daha az süreli hapis cezasını gerektiren suçlardan</a:t>
            </a:r>
            <a:r>
              <a:rPr lang="tr-TR" sz="2700" dirty="0"/>
              <a:t> dolayı, yeterli şüphenin varlığına rağmen, kamu davasının açılmasının beş yıl süre ile ertelenmesine karar verebilir. Suçtan zarar gören veya şüpheli, bu karara 173 üncü madde hükümlerine göre itiraz edebilir.</a:t>
            </a:r>
          </a:p>
        </p:txBody>
      </p:sp>
    </p:spTree>
    <p:extLst>
      <p:ext uri="{BB962C8B-B14F-4D97-AF65-F5344CB8AC3E}">
        <p14:creationId xmlns:p14="http://schemas.microsoft.com/office/powerpoint/2010/main" val="91352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C9E039-A2A8-446D-9849-9CBBBF8F0D32}"/>
              </a:ext>
            </a:extLst>
          </p:cNvPr>
          <p:cNvSpPr>
            <a:spLocks noGrp="1"/>
          </p:cNvSpPr>
          <p:nvPr>
            <p:ph type="title"/>
          </p:nvPr>
        </p:nvSpPr>
        <p:spPr>
          <a:xfrm>
            <a:off x="457200" y="274638"/>
            <a:ext cx="8229600" cy="5962674"/>
          </a:xfrm>
        </p:spPr>
        <p:txBody>
          <a:bodyPr>
            <a:normAutofit/>
          </a:bodyPr>
          <a:lstStyle/>
          <a:p>
            <a:pPr algn="l"/>
            <a:r>
              <a:rPr lang="tr-TR" sz="2700" b="1" dirty="0"/>
              <a:t>Soruşturma sonunda, yeterli şüphe oluşturacak delile ulaşılmaz veya kovuşturma olanağının bulunmadığı anlaşılırsa Cumhuriyet savcısı ne yapmalıdır?</a:t>
            </a:r>
            <a:br>
              <a:rPr lang="tr-TR" sz="2700" dirty="0"/>
            </a:br>
            <a:r>
              <a:rPr lang="tr-TR" sz="2700" dirty="0"/>
              <a:t>Bu durumda Cumhuriyet savcısı, “kovuşturmaya yer olmadığı kararı” verir. Uygulamada bu karara “takipsizlik kararı” da denir, ancak hukuken ikisi aynı anlamı ifade etmez. </a:t>
            </a:r>
            <a:br>
              <a:rPr lang="tr-TR" dirty="0"/>
            </a:br>
            <a:r>
              <a:rPr lang="tr-TR" sz="2200" dirty="0"/>
              <a:t>Kovuşturmaya yer olmadığına dair </a:t>
            </a:r>
            <a:r>
              <a:rPr lang="tr-TR" sz="2200" dirty="0" err="1"/>
              <a:t>kararMadde</a:t>
            </a:r>
            <a:r>
              <a:rPr lang="tr-TR" sz="2200" dirty="0"/>
              <a:t> 172 –(1) Cumhuriyet savcısı, soruşturma evresi sonunda, kamu davasının açılması için yeterli şüphe oluşturacak delil elde edilememesi veya kovuşturma olanağının bulunmaması hâllerinde kovuşturmaya yer olmadığına karar verir. Bu karar, suçtan zarar gören ile önceden ifadesi alınmış veya sorguya çekilmiş şüpheliye bildirilir. Kararda itiraz hakkı, süresi ve mercii gösterilir.</a:t>
            </a:r>
          </a:p>
        </p:txBody>
      </p:sp>
    </p:spTree>
    <p:extLst>
      <p:ext uri="{BB962C8B-B14F-4D97-AF65-F5344CB8AC3E}">
        <p14:creationId xmlns:p14="http://schemas.microsoft.com/office/powerpoint/2010/main" val="34244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91E32D-7B9B-4658-A608-821D4711D01B}"/>
              </a:ext>
            </a:extLst>
          </p:cNvPr>
          <p:cNvSpPr>
            <a:spLocks noGrp="1"/>
          </p:cNvSpPr>
          <p:nvPr>
            <p:ph type="title"/>
          </p:nvPr>
        </p:nvSpPr>
        <p:spPr>
          <a:xfrm>
            <a:off x="457200" y="274638"/>
            <a:ext cx="8229600" cy="5890666"/>
          </a:xfrm>
        </p:spPr>
        <p:txBody>
          <a:bodyPr>
            <a:normAutofit fontScale="90000"/>
          </a:bodyPr>
          <a:lstStyle/>
          <a:p>
            <a:pPr algn="l"/>
            <a:r>
              <a:rPr lang="tr-TR" b="1" dirty="0"/>
              <a:t>Cumhuriyet savcısının, “kovuşturmaya yer olmadığı” kararına karşı, suçtan zarar gören kişi herhangi bir makama başvuruda bulunabilir mi?</a:t>
            </a:r>
            <a:br>
              <a:rPr lang="tr-TR" dirty="0"/>
            </a:br>
            <a:r>
              <a:rPr lang="tr-TR" dirty="0"/>
              <a:t>EVET </a:t>
            </a:r>
            <a:br>
              <a:rPr lang="tr-TR" dirty="0"/>
            </a:br>
            <a:r>
              <a:rPr lang="tr-TR" dirty="0"/>
              <a:t>CMK m. 173/f.1- Suçtan zarar gören, kovuşturmaya yer olmadığına dair karara …….  itiraz edebilir. </a:t>
            </a:r>
            <a:br>
              <a:rPr lang="tr-TR" dirty="0"/>
            </a:br>
            <a:endParaRPr lang="tr-TR" dirty="0"/>
          </a:p>
        </p:txBody>
      </p:sp>
    </p:spTree>
    <p:extLst>
      <p:ext uri="{BB962C8B-B14F-4D97-AF65-F5344CB8AC3E}">
        <p14:creationId xmlns:p14="http://schemas.microsoft.com/office/powerpoint/2010/main" val="137087798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1251</Words>
  <Application>Microsoft Office PowerPoint</Application>
  <PresentationFormat>Ekran Gösterisi (4:3)</PresentationFormat>
  <Paragraphs>17</Paragraphs>
  <Slides>17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17</vt:i4>
      </vt:variant>
    </vt:vector>
  </HeadingPairs>
  <TitlesOfParts>
    <vt:vector size="20" baseType="lpstr">
      <vt:lpstr>Arial</vt:lpstr>
      <vt:lpstr>Calibri</vt:lpstr>
      <vt:lpstr>Ofis Teması</vt:lpstr>
      <vt:lpstr>SORUŞTURMA EVRESİ VE KAMU DAVASININ AÇILMASI </vt:lpstr>
      <vt:lpstr>Soruşturma evresinin özellikleri nelerdir? Soruşturma evresi, Cumhuriyet savcısının denetiminde yürütülür. Kural olarak soruşturma aşaması yazılı ve gizlidir. CMK m. 157- Kanunun başka hüküm koyduğu hâller saklı kalmak ve savunma haklarına zarar vermemek koşuluyla soruşturma evresindeki usul işlemleri gizlidir.  </vt:lpstr>
      <vt:lpstr>Bir suçun işlendiğini öğrenen cumhuriyet savcısı ne yapmalıdır? Madde 160 - Cumhuriyet savcısı, ihbar veya başka bir suretle bir suçun işlendiği izlenimini veren bir hâli öğrenir öğrenmez kamu davasını açmaya yer olup olmadığına karar vermek üzere hemen işin gerçeğini araştırmaya başlar. </vt:lpstr>
      <vt:lpstr>Kamu davasının açılması görevi kime aittir?  Cumhuriyet savcısı kamusal iddia makamını işgal eder ve kamu davasını açıp yürütür.  CMK m. 170- Kamu davasını açma görevi, Cumhuriyet savcısı tarafından yerine getirilir.  </vt:lpstr>
      <vt:lpstr>Kamu davası açılmasının koşulu nedir? CMK m. 170/f. 2- Soruşturma evresi sonunda toplanan deliller, suçun işlendiği hususunda yeterli şüphe oluşturuyorsa Cumhuriyet savcısı bir iddianame düzenler.  </vt:lpstr>
      <vt:lpstr>Cumhuriyet savcısının kamu davasını açmada takdir yetkisi var mıdır? EVET. CMK m. 171/f.1- Cezayı kaldıran şahsî sebep olarak etkin pişmanlık hükümlerinin uygulanmasını gerektiren koşulların ya da şahsî cezasızlık sebebinin varlığı halinde, Cumhuriyet savcısı kovuşturmaya yer olmadığı kararı verebilir.  NOT: Cumhuriyet savcının bu maddedeki takdir yetkisi sadece kanundaki iki nedenle sınırlanmıştır. Takdir yetkisi olduğu için, Cumhuriyet savcısı, kanundaki koşullar gerçekleşse bile kamu davası açabilir. Bu karar kesin olup suçtan zarar görenin bu karara itiraz etmesi mümkün değildir. Örneğin TCK m. 167’te malvarlığına karşı işlenen bazı suçlarda şahsi cezasızlık nedenleri sayılmıştır.  </vt:lpstr>
      <vt:lpstr>Cumhuriyet savcısının kamu davasının açılmasını erteleme yetkisi var mıdır? EVET (2) (Değişik:17/10/2019-7188/19md.)Uzlaştırma ve önödeme kapsamındaki suçlar hariç olmak üzere, Cumhuriyet savcısı, üst sınırı üç yıl veya daha az süreli hapis cezasını gerektiren suçlardan dolayı, yeterli şüphenin varlığına rağmen, kamu davasının açılmasının beş yıl süre ile ertelenmesine karar verebilir. Suçtan zarar gören veya şüpheli, bu karara 173 üncü madde hükümlerine göre itiraz edebilir.</vt:lpstr>
      <vt:lpstr>Soruşturma sonunda, yeterli şüphe oluşturacak delile ulaşılmaz veya kovuşturma olanağının bulunmadığı anlaşılırsa Cumhuriyet savcısı ne yapmalıdır? Bu durumda Cumhuriyet savcısı, “kovuşturmaya yer olmadığı kararı” verir. Uygulamada bu karara “takipsizlik kararı” da denir, ancak hukuken ikisi aynı anlamı ifade etmez.  Kovuşturmaya yer olmadığına dair kararMadde 172 –(1) Cumhuriyet savcısı, soruşturma evresi sonunda, kamu davasının açılması için yeterli şüphe oluşturacak delil elde edilememesi veya kovuşturma olanağının bulunmaması hâllerinde kovuşturmaya yer olmadığına karar verir. Bu karar, suçtan zarar gören ile önceden ifadesi alınmış veya sorguya çekilmiş şüpheliye bildirilir. Kararda itiraz hakkı, süresi ve mercii gösterilir.</vt:lpstr>
      <vt:lpstr>Cumhuriyet savcısının, “kovuşturmaya yer olmadığı” kararına karşı, suçtan zarar gören kişi herhangi bir makama başvuruda bulunabilir mi? EVET  CMK m. 173/f.1- Suçtan zarar gören, kovuşturmaya yer olmadığına dair karara …….  itiraz edebilir.  </vt:lpstr>
      <vt:lpstr>Suçtan zarar gören, kovuşturmaya yer olmadığına dair karara karşı ne kadar süre içinde ve nereye başvurabilir? Madde 173 – (1) Suçtan zarar gören, kovuşturmaya yer olmadığına dair kararın kendisine tebliğ edildiği tarihten itibaren onbeş gün içinde, bu kararı veren Cumhuriyet savcısının yargı çevresinde görev yaptığı ağır ceza mahkemesinin bulunduğu yerdeki sulh ceza hâkimliğine itiraz edebilir. </vt:lpstr>
      <vt:lpstr>Kamu davası açılmasının koşulu nedir? CMK m. 170/f. 2- Soruşturma evresi sonunda toplanan deliller, suçun işlendiği hususunda yeterli şüphe oluşturuyorsa Cumhuriyet savcısı, bir iddianame düzenler.   </vt:lpstr>
      <vt:lpstr>   Kamu davası açılabilmesi için toplanan delillerin suçun işlendiği hususunda “yeterli şüphe” oluşturması gerekir. Delillerin yeterli şüphe oluşturup oluşturmadığı cumhuriyet savcısı tarafından değerlendirilecektir. Bu delillerin mahkumiyet için yeterli olup olmadığını ise mahkeme takdir edecektir.   Cumhuriyet savcıları açılan bir davada (ortaya konulan delillerin niteliğine göre) iddianamedekinden daha ağır veya daha hafif bir mahkûmiyet ya da beraat kararı verilmesini isteyebilirler.  </vt:lpstr>
      <vt:lpstr>    Cumhuriyet savcısı tarafından düzenlenen iddianame nereye verilir ve iddianamede hangi unsurların bulunması gerekir?  CMK m. 170/f.3- Görevli ve yetkili mahkemeye hitaben düzenlenen iddianamede; a) Şüphelinin kimliği, b) Müdafii, c) Maktul, mağdur veya suçtan zarar görenin kimliği, d) Mağdurun veya suçtan zarar görenin vekili veya kanunî temsilcisi, e) Açıklanmasında sakınca bulunmaması halinde ihbarda bulunan kişinin kimliği, f) Şikâyette bulunan kişinin kimliği, g) Şikâyetin yapıldığı tarih,  h) Yüklenen suç ve uygulanması gereken kanun Maddeleri, i) Yüklenen suçun işlendiği yer, tarih ve zaman dilimi, j) Suçun delilleri, k) Şüphelinin tutuklu olup olmadığı; tutuklanmış ise, gözaltına alma ve tutuklama tarihleri ile bunların süreleri gösterilir.  İddianamede, yüklenen suçu oluşturan olaylar, mevcut delillerle ilişkilendirilerek açıklanır.  İddianamenin sonuç kısmında, şüphelinin sadece aleyhine olan hususlar değil, lehine olan hususlar da ileri sürülür.  İddianamenin sonuç kısmında, işlenen suç dolayısıyla ilgili kanunda öngörülen ceza ve güvenlik tedbirlerinden hangilerine hükmedilmesinin istendiği; suçun tüzel kişinin faaliyeti çerçevesinde işlenmesi halinde, ilgili tüzel kişi hakkında uygulanabilecek olan güvenlik tedbiri açıkça belirtilir.  </vt:lpstr>
      <vt:lpstr>İddianamenin CMK m. 170’te sayılan unsurları taşımamasının sonucu nedir? CMK m. 174/f.1- Mahkeme tarafından, iddianamenin ve soruşturma evrakının verildiği tarihten itibaren onbeş gün içinde soruşturma evresine ilişkin bütün belgeler incelendikten sonra, eksik veya hatalı noktalar belirtilmek suretiyle 170 inci maddeye aykırı olarak düzenlenen iddianameyi Cumhuriyet savcılığına iade eder.  </vt:lpstr>
      <vt:lpstr> İddianamenin verildiği mahkeme iddianameyi kabul etmek zorunda mıdır? HAYIR   Mahkeme tarafından, iddianamenin ve soruşturma evrakının verildiği tarihten itibaren onbeş gün içinde soruşturma evresine ilişkin bütün belgeler incelendikten sonra, eksik veya hatalı noktalar belirtilmek suretiyle;  a) 170 inci Maddeye aykırı olarak düzenlenen,  b) Suçun sübûtuna etki edeceği mutlak sayılan mevcut bir delil toplanmadan düzenlenen,  c) Önödemeye veya uzlaşmaya tâbi olduğu soruşturma dosyasından açıkça anlaşılan işlerde önödeme veya uzlaşma usulü uygulanmaksızın düzenlenen, iddianamenin Cumhuriyet Başsavcılığına iadesine karar verilir. Ancak suçun hukukî nitelendirilmesi sebebiyle iddianame iade edilemez.  Örneğin, Cumhuriyet savcısı yürütülen soruşturma sonunda fiilin “mala zarar verme” suçunu oluşturduğunu düşünerek bu suça ilişkin bir iddianame düzenleyerek Asliye ceza mahkemesine vermiş olsun. Mahkeme iddianamede unsurları gösterilen fiilin mala zarar verme değil de “hırsızlık” suçunu oluşturduğunu düşünse bile bu nedenle iddianameyi iade edemez. Çünkü mahkeme, fiilin nitelendirilmesinde iddia ve savunmalarla bağlı değildir (CMK m.225/f.2).  </vt:lpstr>
      <vt:lpstr>İddianamenin iade edilmesi üzerine Cumhuriyet savıcısı ne yapabilir? CMK m. 174/f. 5- İade kararına karşı Cumhuriyet savcısı itiraz edebilir.  Örneğin cumhuriyet savcısı, iddianame düzenleyerek bunu Asliye ceza mahkemesine vermiş olsun. Asliye ceza mahkemesi iddianamede tespit ettiği eksikliği belirterek iddianameyi iade ettiğinde Cumhuriyet savcısı bu karara o yerdeki Ağır ceza mahkemesine itiraz edebilir.  </vt:lpstr>
      <vt:lpstr>Mahkeme, iddianame kendisine verildikten itibaren 15 gün geçmiş olmasına rağmen iddianamenin kabulü veya reddi yönünde bir karar vermemiş ise ne olur?  CMK m. 174/f. 3- En geç birinci fıkrada belirtilen süre sonunda iade edilmeyen iddianame kabul edilmiş sayılır.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SUÇUN ORTAYA ÇIKIŞ BİÇİMLERİ </dc:title>
  <dc:creator>User</dc:creator>
  <cp:lastModifiedBy>User</cp:lastModifiedBy>
  <cp:revision>22</cp:revision>
  <dcterms:created xsi:type="dcterms:W3CDTF">2014-12-11T23:06:44Z</dcterms:created>
  <dcterms:modified xsi:type="dcterms:W3CDTF">2020-02-11T21:45:44Z</dcterms:modified>
</cp:coreProperties>
</file>