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1"/>
  </p:sldMasterIdLst>
  <p:notesMasterIdLst>
    <p:notesMasterId r:id="rId35"/>
  </p:notesMasterIdLst>
  <p:sldIdLst>
    <p:sldId id="256" r:id="rId2"/>
    <p:sldId id="257" r:id="rId3"/>
    <p:sldId id="258" r:id="rId4"/>
    <p:sldId id="259" r:id="rId5"/>
    <p:sldId id="260" r:id="rId6"/>
    <p:sldId id="261" r:id="rId7"/>
    <p:sldId id="288" r:id="rId8"/>
    <p:sldId id="262" r:id="rId9"/>
    <p:sldId id="263" r:id="rId10"/>
    <p:sldId id="264" r:id="rId11"/>
    <p:sldId id="265" r:id="rId12"/>
    <p:sldId id="267" r:id="rId13"/>
    <p:sldId id="268" r:id="rId14"/>
    <p:sldId id="266"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281" r:id="rId28"/>
    <p:sldId id="282" r:id="rId29"/>
    <p:sldId id="283" r:id="rId30"/>
    <p:sldId id="287" r:id="rId31"/>
    <p:sldId id="284" r:id="rId32"/>
    <p:sldId id="285" r:id="rId33"/>
    <p:sldId id="286" r:id="rId34"/>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4"/>
  </p:normalViewPr>
  <p:slideViewPr>
    <p:cSldViewPr snapToGrid="0" snapToObjects="1">
      <p:cViewPr varScale="1">
        <p:scale>
          <a:sx n="76" d="100"/>
          <a:sy n="76" d="100"/>
        </p:scale>
        <p:origin x="216"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28604-B5DB-451C-9B45-7B0595D6477F}"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F904FAEC-B4F8-4A83-BB4E-FEB96C22B7A6}">
      <dgm:prSet/>
      <dgm:spPr/>
      <dgm:t>
        <a:bodyPr/>
        <a:lstStyle/>
        <a:p>
          <a:r>
            <a:rPr lang="en-US"/>
            <a:t>1868</a:t>
          </a:r>
        </a:p>
      </dgm:t>
    </dgm:pt>
    <dgm:pt modelId="{ADEDEB03-3453-4C56-B285-23E4061A32EA}" type="parTrans" cxnId="{081C6770-2011-46FB-87CA-3CE6BD618A9B}">
      <dgm:prSet/>
      <dgm:spPr/>
      <dgm:t>
        <a:bodyPr/>
        <a:lstStyle/>
        <a:p>
          <a:endParaRPr lang="en-US"/>
        </a:p>
      </dgm:t>
    </dgm:pt>
    <dgm:pt modelId="{CD57CC71-F4BE-4A9F-A47C-22CADDEEA802}" type="sibTrans" cxnId="{081C6770-2011-46FB-87CA-3CE6BD618A9B}">
      <dgm:prSet/>
      <dgm:spPr/>
      <dgm:t>
        <a:bodyPr/>
        <a:lstStyle/>
        <a:p>
          <a:endParaRPr lang="en-US"/>
        </a:p>
      </dgm:t>
    </dgm:pt>
    <dgm:pt modelId="{10E9C6B7-AAB8-4966-A447-CFAE39B8AFEC}">
      <dgm:prSet/>
      <dgm:spPr/>
      <dgm:t>
        <a:bodyPr/>
        <a:lstStyle/>
        <a:p>
          <a:r>
            <a:rPr lang="en-US"/>
            <a:t>In 1868, the 14th Amendment to the Constitution gave Black people equal protection under the law.</a:t>
          </a:r>
        </a:p>
      </dgm:t>
    </dgm:pt>
    <dgm:pt modelId="{160366DF-475D-4AD7-8535-A17E7218AADF}" type="parTrans" cxnId="{E921AF14-48AA-4DDB-B651-3C447C142E51}">
      <dgm:prSet/>
      <dgm:spPr/>
      <dgm:t>
        <a:bodyPr/>
        <a:lstStyle/>
        <a:p>
          <a:endParaRPr lang="en-US"/>
        </a:p>
      </dgm:t>
    </dgm:pt>
    <dgm:pt modelId="{246BBE35-9834-4806-98FA-E794017A1A11}" type="sibTrans" cxnId="{E921AF14-48AA-4DDB-B651-3C447C142E51}">
      <dgm:prSet/>
      <dgm:spPr/>
      <dgm:t>
        <a:bodyPr/>
        <a:lstStyle/>
        <a:p>
          <a:endParaRPr lang="en-US"/>
        </a:p>
      </dgm:t>
    </dgm:pt>
    <dgm:pt modelId="{C930FD6F-7578-4DC4-96D0-E92455CB46A5}">
      <dgm:prSet/>
      <dgm:spPr/>
      <dgm:t>
        <a:bodyPr/>
        <a:lstStyle/>
        <a:p>
          <a:r>
            <a:rPr lang="en-US"/>
            <a:t>1870</a:t>
          </a:r>
        </a:p>
      </dgm:t>
    </dgm:pt>
    <dgm:pt modelId="{63AB23E0-DB60-4FA1-A60F-2B69C3D65981}" type="parTrans" cxnId="{94A51386-577C-4D99-99F8-3E1406C6CCBF}">
      <dgm:prSet/>
      <dgm:spPr/>
      <dgm:t>
        <a:bodyPr/>
        <a:lstStyle/>
        <a:p>
          <a:endParaRPr lang="en-US"/>
        </a:p>
      </dgm:t>
    </dgm:pt>
    <dgm:pt modelId="{BC35337B-F7A6-426C-9DA1-5CFC072BE498}" type="sibTrans" cxnId="{94A51386-577C-4D99-99F8-3E1406C6CCBF}">
      <dgm:prSet/>
      <dgm:spPr/>
      <dgm:t>
        <a:bodyPr/>
        <a:lstStyle/>
        <a:p>
          <a:endParaRPr lang="en-US"/>
        </a:p>
      </dgm:t>
    </dgm:pt>
    <dgm:pt modelId="{674CDB76-A692-4EA3-ADD9-34526F807F48}">
      <dgm:prSet/>
      <dgm:spPr/>
      <dgm:t>
        <a:bodyPr/>
        <a:lstStyle/>
        <a:p>
          <a:r>
            <a:rPr lang="en-US"/>
            <a:t>In 1870, the 15th Amendment granted Black American men the right to vote. </a:t>
          </a:r>
        </a:p>
      </dgm:t>
    </dgm:pt>
    <dgm:pt modelId="{56AFC226-0049-4F5B-9E86-67ABF29750FA}" type="parTrans" cxnId="{80771FDF-4611-4621-B851-79B3300BA201}">
      <dgm:prSet/>
      <dgm:spPr/>
      <dgm:t>
        <a:bodyPr/>
        <a:lstStyle/>
        <a:p>
          <a:endParaRPr lang="en-US"/>
        </a:p>
      </dgm:t>
    </dgm:pt>
    <dgm:pt modelId="{1E7C1582-3941-4F92-A9A9-3F6E6229A343}" type="sibTrans" cxnId="{80771FDF-4611-4621-B851-79B3300BA201}">
      <dgm:prSet/>
      <dgm:spPr/>
      <dgm:t>
        <a:bodyPr/>
        <a:lstStyle/>
        <a:p>
          <a:endParaRPr lang="en-US"/>
        </a:p>
      </dgm:t>
    </dgm:pt>
    <dgm:pt modelId="{FC8E8BC1-E728-9946-B0F1-056121B4E15A}" type="pres">
      <dgm:prSet presAssocID="{D1F28604-B5DB-451C-9B45-7B0595D6477F}" presName="Name0" presStyleCnt="0">
        <dgm:presLayoutVars>
          <dgm:chMax/>
          <dgm:chPref/>
          <dgm:animLvl val="lvl"/>
        </dgm:presLayoutVars>
      </dgm:prSet>
      <dgm:spPr/>
    </dgm:pt>
    <dgm:pt modelId="{445FB450-6C4F-044E-B637-8706B74792DB}" type="pres">
      <dgm:prSet presAssocID="{F904FAEC-B4F8-4A83-BB4E-FEB96C22B7A6}" presName="composite" presStyleCnt="0"/>
      <dgm:spPr/>
    </dgm:pt>
    <dgm:pt modelId="{5CDBE440-7350-2044-8D61-B9DF7C944917}" type="pres">
      <dgm:prSet presAssocID="{F904FAEC-B4F8-4A83-BB4E-FEB96C22B7A6}" presName="parent" presStyleLbl="alignNode1" presStyleIdx="0" presStyleCnt="2">
        <dgm:presLayoutVars>
          <dgm:chMax val="1"/>
          <dgm:chPref val="1"/>
          <dgm:bulletEnabled val="1"/>
        </dgm:presLayoutVars>
      </dgm:prSet>
      <dgm:spPr/>
    </dgm:pt>
    <dgm:pt modelId="{0BBFC7A2-5DE5-AA4C-AA64-C12D7C207635}" type="pres">
      <dgm:prSet presAssocID="{F904FAEC-B4F8-4A83-BB4E-FEB96C22B7A6}" presName="Childtext" presStyleLbl="revTx" presStyleIdx="0" presStyleCnt="2">
        <dgm:presLayoutVars>
          <dgm:bulletEnabled val="1"/>
        </dgm:presLayoutVars>
      </dgm:prSet>
      <dgm:spPr/>
    </dgm:pt>
    <dgm:pt modelId="{FA35B5C8-3DE0-3949-96AA-66EBBFE39290}" type="pres">
      <dgm:prSet presAssocID="{F904FAEC-B4F8-4A83-BB4E-FEB96C22B7A6}" presName="ConnectLine" presStyleLbl="sibTrans1D1" presStyleIdx="0" presStyleCnt="2"/>
      <dgm:spPr>
        <a:noFill/>
        <a:ln w="6350" cap="flat" cmpd="sng" algn="ctr">
          <a:solidFill>
            <a:schemeClr val="accent2">
              <a:hueOff val="0"/>
              <a:satOff val="0"/>
              <a:lumOff val="0"/>
              <a:alphaOff val="0"/>
            </a:schemeClr>
          </a:solidFill>
          <a:prstDash val="dash"/>
          <a:miter lim="800000"/>
        </a:ln>
        <a:effectLst/>
      </dgm:spPr>
    </dgm:pt>
    <dgm:pt modelId="{82944DC5-0F9E-6244-A88B-6A8DA2814D10}" type="pres">
      <dgm:prSet presAssocID="{F904FAEC-B4F8-4A83-BB4E-FEB96C22B7A6}" presName="ConnectLineEnd" presStyleLbl="lnNode1" presStyleIdx="0" presStyleCnt="2"/>
      <dgm:spPr/>
    </dgm:pt>
    <dgm:pt modelId="{2188E8BD-BF8C-6D42-9100-48014B1D1A57}" type="pres">
      <dgm:prSet presAssocID="{F904FAEC-B4F8-4A83-BB4E-FEB96C22B7A6}" presName="EmptyPane" presStyleCnt="0"/>
      <dgm:spPr/>
    </dgm:pt>
    <dgm:pt modelId="{52EF7107-3D6C-754D-B1D1-A6AB1E9E84BD}" type="pres">
      <dgm:prSet presAssocID="{CD57CC71-F4BE-4A9F-A47C-22CADDEEA802}" presName="spaceBetweenRectangles" presStyleCnt="0"/>
      <dgm:spPr/>
    </dgm:pt>
    <dgm:pt modelId="{05216B00-7D49-7E4E-B433-1F95A47246DC}" type="pres">
      <dgm:prSet presAssocID="{C930FD6F-7578-4DC4-96D0-E92455CB46A5}" presName="composite" presStyleCnt="0"/>
      <dgm:spPr/>
    </dgm:pt>
    <dgm:pt modelId="{47EE0FAF-6F45-FA4C-81EF-337742AD9BFB}" type="pres">
      <dgm:prSet presAssocID="{C930FD6F-7578-4DC4-96D0-E92455CB46A5}" presName="parent" presStyleLbl="alignNode1" presStyleIdx="1" presStyleCnt="2">
        <dgm:presLayoutVars>
          <dgm:chMax val="1"/>
          <dgm:chPref val="1"/>
          <dgm:bulletEnabled val="1"/>
        </dgm:presLayoutVars>
      </dgm:prSet>
      <dgm:spPr/>
    </dgm:pt>
    <dgm:pt modelId="{27883BCF-7CAE-5044-8F1F-5BA105CC3777}" type="pres">
      <dgm:prSet presAssocID="{C930FD6F-7578-4DC4-96D0-E92455CB46A5}" presName="Childtext" presStyleLbl="revTx" presStyleIdx="1" presStyleCnt="2">
        <dgm:presLayoutVars>
          <dgm:bulletEnabled val="1"/>
        </dgm:presLayoutVars>
      </dgm:prSet>
      <dgm:spPr/>
    </dgm:pt>
    <dgm:pt modelId="{1AFA5840-B99E-2146-9F24-B148B2BEE252}" type="pres">
      <dgm:prSet presAssocID="{C930FD6F-7578-4DC4-96D0-E92455CB46A5}" presName="ConnectLine" presStyleLbl="sibTrans1D1" presStyleIdx="1" presStyleCnt="2"/>
      <dgm:spPr>
        <a:noFill/>
        <a:ln w="6350" cap="flat" cmpd="sng" algn="ctr">
          <a:solidFill>
            <a:schemeClr val="accent3">
              <a:hueOff val="0"/>
              <a:satOff val="0"/>
              <a:lumOff val="0"/>
              <a:alphaOff val="0"/>
            </a:schemeClr>
          </a:solidFill>
          <a:prstDash val="dash"/>
          <a:miter lim="800000"/>
        </a:ln>
        <a:effectLst/>
      </dgm:spPr>
    </dgm:pt>
    <dgm:pt modelId="{A01F66C3-1B17-2946-A0AC-9B9B1331BD1E}" type="pres">
      <dgm:prSet presAssocID="{C930FD6F-7578-4DC4-96D0-E92455CB46A5}" presName="ConnectLineEnd" presStyleLbl="lnNode1" presStyleIdx="1" presStyleCnt="2"/>
      <dgm:spPr/>
    </dgm:pt>
    <dgm:pt modelId="{1E2418BA-7BB3-A440-9161-829A7D032C39}" type="pres">
      <dgm:prSet presAssocID="{C930FD6F-7578-4DC4-96D0-E92455CB46A5}" presName="EmptyPane" presStyleCnt="0"/>
      <dgm:spPr/>
    </dgm:pt>
  </dgm:ptLst>
  <dgm:cxnLst>
    <dgm:cxn modelId="{E921AF14-48AA-4DDB-B651-3C447C142E51}" srcId="{F904FAEC-B4F8-4A83-BB4E-FEB96C22B7A6}" destId="{10E9C6B7-AAB8-4966-A447-CFAE39B8AFEC}" srcOrd="0" destOrd="0" parTransId="{160366DF-475D-4AD7-8535-A17E7218AADF}" sibTransId="{246BBE35-9834-4806-98FA-E794017A1A11}"/>
    <dgm:cxn modelId="{A663CE53-F913-DB4E-AC25-776D3293BA22}" type="presOf" srcId="{10E9C6B7-AAB8-4966-A447-CFAE39B8AFEC}" destId="{0BBFC7A2-5DE5-AA4C-AA64-C12D7C207635}" srcOrd="0" destOrd="0" presId="urn:microsoft.com/office/officeart/2016/7/layout/RoundedRectangleTimeline"/>
    <dgm:cxn modelId="{7B202767-989F-BF46-8DD9-C9B05428E8DA}" type="presOf" srcId="{F904FAEC-B4F8-4A83-BB4E-FEB96C22B7A6}" destId="{5CDBE440-7350-2044-8D61-B9DF7C944917}" srcOrd="0" destOrd="0" presId="urn:microsoft.com/office/officeart/2016/7/layout/RoundedRectangleTimeline"/>
    <dgm:cxn modelId="{081C6770-2011-46FB-87CA-3CE6BD618A9B}" srcId="{D1F28604-B5DB-451C-9B45-7B0595D6477F}" destId="{F904FAEC-B4F8-4A83-BB4E-FEB96C22B7A6}" srcOrd="0" destOrd="0" parTransId="{ADEDEB03-3453-4C56-B285-23E4061A32EA}" sibTransId="{CD57CC71-F4BE-4A9F-A47C-22CADDEEA802}"/>
    <dgm:cxn modelId="{94A51386-577C-4D99-99F8-3E1406C6CCBF}" srcId="{D1F28604-B5DB-451C-9B45-7B0595D6477F}" destId="{C930FD6F-7578-4DC4-96D0-E92455CB46A5}" srcOrd="1" destOrd="0" parTransId="{63AB23E0-DB60-4FA1-A60F-2B69C3D65981}" sibTransId="{BC35337B-F7A6-426C-9DA1-5CFC072BE498}"/>
    <dgm:cxn modelId="{5B56929E-3576-B34C-BF81-F295784462BF}" type="presOf" srcId="{674CDB76-A692-4EA3-ADD9-34526F807F48}" destId="{27883BCF-7CAE-5044-8F1F-5BA105CC3777}" srcOrd="0" destOrd="0" presId="urn:microsoft.com/office/officeart/2016/7/layout/RoundedRectangleTimeline"/>
    <dgm:cxn modelId="{803C18A9-2403-0B46-85BB-2396D8C3A3CF}" type="presOf" srcId="{C930FD6F-7578-4DC4-96D0-E92455CB46A5}" destId="{47EE0FAF-6F45-FA4C-81EF-337742AD9BFB}" srcOrd="0" destOrd="0" presId="urn:microsoft.com/office/officeart/2016/7/layout/RoundedRectangleTimeline"/>
    <dgm:cxn modelId="{14C8ADB4-5A2C-BF4F-9C1E-ADD2002B284A}" type="presOf" srcId="{D1F28604-B5DB-451C-9B45-7B0595D6477F}" destId="{FC8E8BC1-E728-9946-B0F1-056121B4E15A}" srcOrd="0" destOrd="0" presId="urn:microsoft.com/office/officeart/2016/7/layout/RoundedRectangleTimeline"/>
    <dgm:cxn modelId="{80771FDF-4611-4621-B851-79B3300BA201}" srcId="{C930FD6F-7578-4DC4-96D0-E92455CB46A5}" destId="{674CDB76-A692-4EA3-ADD9-34526F807F48}" srcOrd="0" destOrd="0" parTransId="{56AFC226-0049-4F5B-9E86-67ABF29750FA}" sibTransId="{1E7C1582-3941-4F92-A9A9-3F6E6229A343}"/>
    <dgm:cxn modelId="{D2EF053D-1328-4F47-8BA5-4E8ED03A127D}" type="presParOf" srcId="{FC8E8BC1-E728-9946-B0F1-056121B4E15A}" destId="{445FB450-6C4F-044E-B637-8706B74792DB}" srcOrd="0" destOrd="0" presId="urn:microsoft.com/office/officeart/2016/7/layout/RoundedRectangleTimeline"/>
    <dgm:cxn modelId="{3C046FF2-39BE-E348-9E0A-930CE71BFE92}" type="presParOf" srcId="{445FB450-6C4F-044E-B637-8706B74792DB}" destId="{5CDBE440-7350-2044-8D61-B9DF7C944917}" srcOrd="0" destOrd="0" presId="urn:microsoft.com/office/officeart/2016/7/layout/RoundedRectangleTimeline"/>
    <dgm:cxn modelId="{17FFCF7C-9CF3-684F-869D-259FA665ED05}" type="presParOf" srcId="{445FB450-6C4F-044E-B637-8706B74792DB}" destId="{0BBFC7A2-5DE5-AA4C-AA64-C12D7C207635}" srcOrd="1" destOrd="0" presId="urn:microsoft.com/office/officeart/2016/7/layout/RoundedRectangleTimeline"/>
    <dgm:cxn modelId="{F25C546D-13AB-4143-A4A1-4255293C40C1}" type="presParOf" srcId="{445FB450-6C4F-044E-B637-8706B74792DB}" destId="{FA35B5C8-3DE0-3949-96AA-66EBBFE39290}" srcOrd="2" destOrd="0" presId="urn:microsoft.com/office/officeart/2016/7/layout/RoundedRectangleTimeline"/>
    <dgm:cxn modelId="{8640BD1F-02CE-FE45-BC8D-043B8D95A36A}" type="presParOf" srcId="{445FB450-6C4F-044E-B637-8706B74792DB}" destId="{82944DC5-0F9E-6244-A88B-6A8DA2814D10}" srcOrd="3" destOrd="0" presId="urn:microsoft.com/office/officeart/2016/7/layout/RoundedRectangleTimeline"/>
    <dgm:cxn modelId="{0ECD3921-C89B-6F43-B08A-EA8B741DB84E}" type="presParOf" srcId="{445FB450-6C4F-044E-B637-8706B74792DB}" destId="{2188E8BD-BF8C-6D42-9100-48014B1D1A57}" srcOrd="4" destOrd="0" presId="urn:microsoft.com/office/officeart/2016/7/layout/RoundedRectangleTimeline"/>
    <dgm:cxn modelId="{10C6BBB6-F6DD-4A42-88FB-22F7A422F186}" type="presParOf" srcId="{FC8E8BC1-E728-9946-B0F1-056121B4E15A}" destId="{52EF7107-3D6C-754D-B1D1-A6AB1E9E84BD}" srcOrd="1" destOrd="0" presId="urn:microsoft.com/office/officeart/2016/7/layout/RoundedRectangleTimeline"/>
    <dgm:cxn modelId="{EEE02400-CC39-F241-B4FC-2197BADBE6D9}" type="presParOf" srcId="{FC8E8BC1-E728-9946-B0F1-056121B4E15A}" destId="{05216B00-7D49-7E4E-B433-1F95A47246DC}" srcOrd="2" destOrd="0" presId="urn:microsoft.com/office/officeart/2016/7/layout/RoundedRectangleTimeline"/>
    <dgm:cxn modelId="{B2E1A9D1-0886-4949-A9BE-82F202CF076B}" type="presParOf" srcId="{05216B00-7D49-7E4E-B433-1F95A47246DC}" destId="{47EE0FAF-6F45-FA4C-81EF-337742AD9BFB}" srcOrd="0" destOrd="0" presId="urn:microsoft.com/office/officeart/2016/7/layout/RoundedRectangleTimeline"/>
    <dgm:cxn modelId="{274C39A6-3502-4C44-995F-E15980BC13DB}" type="presParOf" srcId="{05216B00-7D49-7E4E-B433-1F95A47246DC}" destId="{27883BCF-7CAE-5044-8F1F-5BA105CC3777}" srcOrd="1" destOrd="0" presId="urn:microsoft.com/office/officeart/2016/7/layout/RoundedRectangleTimeline"/>
    <dgm:cxn modelId="{4ED5D8E9-F220-4742-BB6A-8AC545C8665F}" type="presParOf" srcId="{05216B00-7D49-7E4E-B433-1F95A47246DC}" destId="{1AFA5840-B99E-2146-9F24-B148B2BEE252}" srcOrd="2" destOrd="0" presId="urn:microsoft.com/office/officeart/2016/7/layout/RoundedRectangleTimeline"/>
    <dgm:cxn modelId="{15F88493-EF4E-1445-B061-91B5B91C745C}" type="presParOf" srcId="{05216B00-7D49-7E4E-B433-1F95A47246DC}" destId="{A01F66C3-1B17-2946-A0AC-9B9B1331BD1E}" srcOrd="3" destOrd="0" presId="urn:microsoft.com/office/officeart/2016/7/layout/RoundedRectangleTimeline"/>
    <dgm:cxn modelId="{93A2DF04-E746-804B-9F44-B6828317FEE4}" type="presParOf" srcId="{05216B00-7D49-7E4E-B433-1F95A47246DC}" destId="{1E2418BA-7BB3-A440-9161-829A7D032C39}"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07CB22-76D4-44FF-B7A4-3723FE4DB686}"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D1107028-005E-4D46-B0BB-96ACD0A41F7B}">
      <dgm:prSet/>
      <dgm:spPr/>
      <dgm:t>
        <a:bodyPr/>
        <a:lstStyle/>
        <a:p>
          <a:r>
            <a:rPr lang="en-US"/>
            <a:t>On Mother’s Day 1961, the bus reached Anniston, Alabama, where a mob mounted the bus and threw a bomb into it. </a:t>
          </a:r>
        </a:p>
      </dgm:t>
    </dgm:pt>
    <dgm:pt modelId="{D3222F23-4F51-4BC7-980A-74E7279A46B9}" type="parTrans" cxnId="{C942BD3F-45A3-4436-97CF-03C0279A1590}">
      <dgm:prSet/>
      <dgm:spPr/>
      <dgm:t>
        <a:bodyPr/>
        <a:lstStyle/>
        <a:p>
          <a:endParaRPr lang="en-US"/>
        </a:p>
      </dgm:t>
    </dgm:pt>
    <dgm:pt modelId="{0B442295-6A11-4252-B41E-145F2B5F5CA0}" type="sibTrans" cxnId="{C942BD3F-45A3-4436-97CF-03C0279A1590}">
      <dgm:prSet/>
      <dgm:spPr/>
      <dgm:t>
        <a:bodyPr/>
        <a:lstStyle/>
        <a:p>
          <a:endParaRPr lang="en-US"/>
        </a:p>
      </dgm:t>
    </dgm:pt>
    <dgm:pt modelId="{EB515C41-08B4-4C29-BBDF-8C6268922DD9}">
      <dgm:prSet/>
      <dgm:spPr/>
      <dgm:t>
        <a:bodyPr/>
        <a:lstStyle/>
        <a:p>
          <a:r>
            <a:rPr lang="en-US"/>
            <a:t>The Freedom Riders escaped the burning bus, but were badly beaten. </a:t>
          </a:r>
        </a:p>
      </dgm:t>
    </dgm:pt>
    <dgm:pt modelId="{F3F36FF9-5249-425A-993C-B438B892F657}" type="parTrans" cxnId="{D75AB58F-EDED-4167-A17D-1353945EEC98}">
      <dgm:prSet/>
      <dgm:spPr/>
      <dgm:t>
        <a:bodyPr/>
        <a:lstStyle/>
        <a:p>
          <a:endParaRPr lang="en-US"/>
        </a:p>
      </dgm:t>
    </dgm:pt>
    <dgm:pt modelId="{5E1BA90E-AB20-4838-936C-73C902A3F621}" type="sibTrans" cxnId="{D75AB58F-EDED-4167-A17D-1353945EEC98}">
      <dgm:prSet/>
      <dgm:spPr/>
      <dgm:t>
        <a:bodyPr/>
        <a:lstStyle/>
        <a:p>
          <a:endParaRPr lang="en-US"/>
        </a:p>
      </dgm:t>
    </dgm:pt>
    <dgm:pt modelId="{25A6C4FA-32CF-4B67-904F-8AE8AE30179A}">
      <dgm:prSet/>
      <dgm:spPr/>
      <dgm:t>
        <a:bodyPr/>
        <a:lstStyle/>
        <a:p>
          <a:r>
            <a:rPr lang="en-US"/>
            <a:t>Photos of the bus engulfed in flames were widely circulated, and the group could not find a bus driver to take them further. </a:t>
          </a:r>
        </a:p>
      </dgm:t>
    </dgm:pt>
    <dgm:pt modelId="{326DD6BA-2CB1-4EB3-A6DE-4ED0CEB1D352}" type="parTrans" cxnId="{53CA7B5C-8642-4B7F-A28A-85E2AF6BC676}">
      <dgm:prSet/>
      <dgm:spPr/>
      <dgm:t>
        <a:bodyPr/>
        <a:lstStyle/>
        <a:p>
          <a:endParaRPr lang="en-US"/>
        </a:p>
      </dgm:t>
    </dgm:pt>
    <dgm:pt modelId="{458A1933-AF17-42B2-85E9-DF8F3FDE02D7}" type="sibTrans" cxnId="{53CA7B5C-8642-4B7F-A28A-85E2AF6BC676}">
      <dgm:prSet/>
      <dgm:spPr/>
      <dgm:t>
        <a:bodyPr/>
        <a:lstStyle/>
        <a:p>
          <a:endParaRPr lang="en-US"/>
        </a:p>
      </dgm:t>
    </dgm:pt>
    <dgm:pt modelId="{7C6EC4E8-45D9-1E43-BEE1-D7239F125930}" type="pres">
      <dgm:prSet presAssocID="{A207CB22-76D4-44FF-B7A4-3723FE4DB686}" presName="linear" presStyleCnt="0">
        <dgm:presLayoutVars>
          <dgm:animLvl val="lvl"/>
          <dgm:resizeHandles val="exact"/>
        </dgm:presLayoutVars>
      </dgm:prSet>
      <dgm:spPr/>
    </dgm:pt>
    <dgm:pt modelId="{EEBA70FD-A6A6-5249-BB4C-81DD0B176AC1}" type="pres">
      <dgm:prSet presAssocID="{D1107028-005E-4D46-B0BB-96ACD0A41F7B}" presName="parentText" presStyleLbl="node1" presStyleIdx="0" presStyleCnt="3">
        <dgm:presLayoutVars>
          <dgm:chMax val="0"/>
          <dgm:bulletEnabled val="1"/>
        </dgm:presLayoutVars>
      </dgm:prSet>
      <dgm:spPr/>
    </dgm:pt>
    <dgm:pt modelId="{A48C3725-53D2-544C-9D3C-27F08DD9A04F}" type="pres">
      <dgm:prSet presAssocID="{0B442295-6A11-4252-B41E-145F2B5F5CA0}" presName="spacer" presStyleCnt="0"/>
      <dgm:spPr/>
    </dgm:pt>
    <dgm:pt modelId="{58BAD102-BFC4-B74B-A34C-CDEDA579B907}" type="pres">
      <dgm:prSet presAssocID="{EB515C41-08B4-4C29-BBDF-8C6268922DD9}" presName="parentText" presStyleLbl="node1" presStyleIdx="1" presStyleCnt="3">
        <dgm:presLayoutVars>
          <dgm:chMax val="0"/>
          <dgm:bulletEnabled val="1"/>
        </dgm:presLayoutVars>
      </dgm:prSet>
      <dgm:spPr/>
    </dgm:pt>
    <dgm:pt modelId="{0AF1623E-3006-554E-BE2D-E4ABBE11B9F9}" type="pres">
      <dgm:prSet presAssocID="{5E1BA90E-AB20-4838-936C-73C902A3F621}" presName="spacer" presStyleCnt="0"/>
      <dgm:spPr/>
    </dgm:pt>
    <dgm:pt modelId="{5A75E297-555D-BC41-B777-5BCFF2400804}" type="pres">
      <dgm:prSet presAssocID="{25A6C4FA-32CF-4B67-904F-8AE8AE30179A}" presName="parentText" presStyleLbl="node1" presStyleIdx="2" presStyleCnt="3">
        <dgm:presLayoutVars>
          <dgm:chMax val="0"/>
          <dgm:bulletEnabled val="1"/>
        </dgm:presLayoutVars>
      </dgm:prSet>
      <dgm:spPr/>
    </dgm:pt>
  </dgm:ptLst>
  <dgm:cxnLst>
    <dgm:cxn modelId="{A25B3E34-F4DB-994A-8510-8645479A5F62}" type="presOf" srcId="{25A6C4FA-32CF-4B67-904F-8AE8AE30179A}" destId="{5A75E297-555D-BC41-B777-5BCFF2400804}" srcOrd="0" destOrd="0" presId="urn:microsoft.com/office/officeart/2005/8/layout/vList2"/>
    <dgm:cxn modelId="{C942BD3F-45A3-4436-97CF-03C0279A1590}" srcId="{A207CB22-76D4-44FF-B7A4-3723FE4DB686}" destId="{D1107028-005E-4D46-B0BB-96ACD0A41F7B}" srcOrd="0" destOrd="0" parTransId="{D3222F23-4F51-4BC7-980A-74E7279A46B9}" sibTransId="{0B442295-6A11-4252-B41E-145F2B5F5CA0}"/>
    <dgm:cxn modelId="{40FCAF42-3904-5749-B90E-CEAF49F5591E}" type="presOf" srcId="{A207CB22-76D4-44FF-B7A4-3723FE4DB686}" destId="{7C6EC4E8-45D9-1E43-BEE1-D7239F125930}" srcOrd="0" destOrd="0" presId="urn:microsoft.com/office/officeart/2005/8/layout/vList2"/>
    <dgm:cxn modelId="{53CA7B5C-8642-4B7F-A28A-85E2AF6BC676}" srcId="{A207CB22-76D4-44FF-B7A4-3723FE4DB686}" destId="{25A6C4FA-32CF-4B67-904F-8AE8AE30179A}" srcOrd="2" destOrd="0" parTransId="{326DD6BA-2CB1-4EB3-A6DE-4ED0CEB1D352}" sibTransId="{458A1933-AF17-42B2-85E9-DF8F3FDE02D7}"/>
    <dgm:cxn modelId="{9C58CC66-663F-C54C-8E18-02A2E165B5DD}" type="presOf" srcId="{EB515C41-08B4-4C29-BBDF-8C6268922DD9}" destId="{58BAD102-BFC4-B74B-A34C-CDEDA579B907}" srcOrd="0" destOrd="0" presId="urn:microsoft.com/office/officeart/2005/8/layout/vList2"/>
    <dgm:cxn modelId="{D75AB58F-EDED-4167-A17D-1353945EEC98}" srcId="{A207CB22-76D4-44FF-B7A4-3723FE4DB686}" destId="{EB515C41-08B4-4C29-BBDF-8C6268922DD9}" srcOrd="1" destOrd="0" parTransId="{F3F36FF9-5249-425A-993C-B438B892F657}" sibTransId="{5E1BA90E-AB20-4838-936C-73C902A3F621}"/>
    <dgm:cxn modelId="{7E3E31AF-520D-4348-8228-57E099F62DBE}" type="presOf" srcId="{D1107028-005E-4D46-B0BB-96ACD0A41F7B}" destId="{EEBA70FD-A6A6-5249-BB4C-81DD0B176AC1}" srcOrd="0" destOrd="0" presId="urn:microsoft.com/office/officeart/2005/8/layout/vList2"/>
    <dgm:cxn modelId="{652BB06B-A435-FD4C-93F7-07E6C91A84E2}" type="presParOf" srcId="{7C6EC4E8-45D9-1E43-BEE1-D7239F125930}" destId="{EEBA70FD-A6A6-5249-BB4C-81DD0B176AC1}" srcOrd="0" destOrd="0" presId="urn:microsoft.com/office/officeart/2005/8/layout/vList2"/>
    <dgm:cxn modelId="{4B16CB4A-0E8E-624E-904E-51ED5C0583C9}" type="presParOf" srcId="{7C6EC4E8-45D9-1E43-BEE1-D7239F125930}" destId="{A48C3725-53D2-544C-9D3C-27F08DD9A04F}" srcOrd="1" destOrd="0" presId="urn:microsoft.com/office/officeart/2005/8/layout/vList2"/>
    <dgm:cxn modelId="{2FEFBADE-E2D2-1E41-BA60-3958FF3E038A}" type="presParOf" srcId="{7C6EC4E8-45D9-1E43-BEE1-D7239F125930}" destId="{58BAD102-BFC4-B74B-A34C-CDEDA579B907}" srcOrd="2" destOrd="0" presId="urn:microsoft.com/office/officeart/2005/8/layout/vList2"/>
    <dgm:cxn modelId="{12D988A5-2EFC-CC47-AD7D-5855309D9936}" type="presParOf" srcId="{7C6EC4E8-45D9-1E43-BEE1-D7239F125930}" destId="{0AF1623E-3006-554E-BE2D-E4ABBE11B9F9}" srcOrd="3" destOrd="0" presId="urn:microsoft.com/office/officeart/2005/8/layout/vList2"/>
    <dgm:cxn modelId="{275FD919-C59E-4F46-9EC0-EB75835E7006}" type="presParOf" srcId="{7C6EC4E8-45D9-1E43-BEE1-D7239F125930}" destId="{5A75E297-555D-BC41-B777-5BCFF24008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88AED3-DF38-4253-89E8-DECB5A123B3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C961E75-E6A2-43A2-B248-5D6A0F0046E8}">
      <dgm:prSet/>
      <dgm:spPr/>
      <dgm:t>
        <a:bodyPr/>
        <a:lstStyle/>
        <a:p>
          <a:r>
            <a:rPr lang="en-US" dirty="0"/>
            <a:t>U.S. Attorney General </a:t>
          </a:r>
          <a:r>
            <a:rPr lang="en-US" u="none" dirty="0"/>
            <a:t>Robert F. Kennedy </a:t>
          </a:r>
          <a:r>
            <a:rPr lang="en-US" dirty="0"/>
            <a:t>(brother to President John F. Kennedy) negotiated with Alabama Governor John Patterson to find a suitable driver, and the Freedom Riders resumed their journey under police escort on May 20. </a:t>
          </a:r>
        </a:p>
      </dgm:t>
    </dgm:pt>
    <dgm:pt modelId="{5A008C19-7E89-4F58-A879-2AAEB6DBC38F}" type="parTrans" cxnId="{32E2D8C0-A33B-4995-82F7-09550052420F}">
      <dgm:prSet/>
      <dgm:spPr/>
      <dgm:t>
        <a:bodyPr/>
        <a:lstStyle/>
        <a:p>
          <a:endParaRPr lang="en-US"/>
        </a:p>
      </dgm:t>
    </dgm:pt>
    <dgm:pt modelId="{E5385E0B-DD2D-42B1-B837-0B146C5F0012}" type="sibTrans" cxnId="{32E2D8C0-A33B-4995-82F7-09550052420F}">
      <dgm:prSet/>
      <dgm:spPr/>
      <dgm:t>
        <a:bodyPr/>
        <a:lstStyle/>
        <a:p>
          <a:endParaRPr lang="en-US"/>
        </a:p>
      </dgm:t>
    </dgm:pt>
    <dgm:pt modelId="{8AC2ED89-DCF8-485A-A1FC-5A139F92B734}">
      <dgm:prSet/>
      <dgm:spPr/>
      <dgm:t>
        <a:bodyPr/>
        <a:lstStyle/>
        <a:p>
          <a:r>
            <a:rPr lang="en-US"/>
            <a:t>But the officers left the group once they reached Montgomery, where a white mob brutally attacked the bus. </a:t>
          </a:r>
        </a:p>
      </dgm:t>
    </dgm:pt>
    <dgm:pt modelId="{5BB26B66-B56C-4B61-8878-94F7AEEE6AFB}" type="parTrans" cxnId="{9528887A-38E2-4493-93E5-FBA8193E3A73}">
      <dgm:prSet/>
      <dgm:spPr/>
      <dgm:t>
        <a:bodyPr/>
        <a:lstStyle/>
        <a:p>
          <a:endParaRPr lang="en-US"/>
        </a:p>
      </dgm:t>
    </dgm:pt>
    <dgm:pt modelId="{6F24E9A4-8D54-4752-A14C-02C4DB1D7C3C}" type="sibTrans" cxnId="{9528887A-38E2-4493-93E5-FBA8193E3A73}">
      <dgm:prSet/>
      <dgm:spPr/>
      <dgm:t>
        <a:bodyPr/>
        <a:lstStyle/>
        <a:p>
          <a:endParaRPr lang="en-US"/>
        </a:p>
      </dgm:t>
    </dgm:pt>
    <dgm:pt modelId="{83B5D5B0-3897-4825-8904-90C74DFB10B5}">
      <dgm:prSet/>
      <dgm:spPr/>
      <dgm:t>
        <a:bodyPr/>
        <a:lstStyle/>
        <a:p>
          <a:r>
            <a:rPr lang="en-US" dirty="0"/>
            <a:t>Attorney General Kennedy responded to the riders—and a call from Martin Luther King, Jr.—by sending federal marshals to Montgomery.</a:t>
          </a:r>
        </a:p>
      </dgm:t>
    </dgm:pt>
    <dgm:pt modelId="{4507B296-254E-46CB-9331-9EE982835A24}" type="parTrans" cxnId="{591AC082-011D-4113-B8DE-AA5C6F0B4C24}">
      <dgm:prSet/>
      <dgm:spPr/>
      <dgm:t>
        <a:bodyPr/>
        <a:lstStyle/>
        <a:p>
          <a:endParaRPr lang="en-US"/>
        </a:p>
      </dgm:t>
    </dgm:pt>
    <dgm:pt modelId="{11B5A993-21C2-46C4-B1DA-BF4C0BF43EC0}" type="sibTrans" cxnId="{591AC082-011D-4113-B8DE-AA5C6F0B4C24}">
      <dgm:prSet/>
      <dgm:spPr/>
      <dgm:t>
        <a:bodyPr/>
        <a:lstStyle/>
        <a:p>
          <a:endParaRPr lang="en-US"/>
        </a:p>
      </dgm:t>
    </dgm:pt>
    <dgm:pt modelId="{C51FBF2F-1818-4850-B02F-362AF5FA9271}">
      <dgm:prSet/>
      <dgm:spPr/>
      <dgm:t>
        <a:bodyPr/>
        <a:lstStyle/>
        <a:p>
          <a:r>
            <a:rPr lang="en-US"/>
            <a:t>Hundreds of new Freedom Riders were drawn to the cause, and the rides continued.</a:t>
          </a:r>
        </a:p>
      </dgm:t>
    </dgm:pt>
    <dgm:pt modelId="{F580F817-89B5-4DE7-BA75-420445840D70}" type="parTrans" cxnId="{664CB039-0B01-4225-B926-7A1E8BEA5B48}">
      <dgm:prSet/>
      <dgm:spPr/>
      <dgm:t>
        <a:bodyPr/>
        <a:lstStyle/>
        <a:p>
          <a:endParaRPr lang="en-US"/>
        </a:p>
      </dgm:t>
    </dgm:pt>
    <dgm:pt modelId="{1DCC6050-4850-4838-ABB9-B45BF7BA5AF5}" type="sibTrans" cxnId="{664CB039-0B01-4225-B926-7A1E8BEA5B48}">
      <dgm:prSet/>
      <dgm:spPr/>
      <dgm:t>
        <a:bodyPr/>
        <a:lstStyle/>
        <a:p>
          <a:endParaRPr lang="en-US"/>
        </a:p>
      </dgm:t>
    </dgm:pt>
    <dgm:pt modelId="{7EE46BCE-3075-2B4A-9989-8CEF06BF524A}" type="pres">
      <dgm:prSet presAssocID="{F888AED3-DF38-4253-89E8-DECB5A123B31}" presName="diagram" presStyleCnt="0">
        <dgm:presLayoutVars>
          <dgm:dir/>
          <dgm:resizeHandles val="exact"/>
        </dgm:presLayoutVars>
      </dgm:prSet>
      <dgm:spPr/>
    </dgm:pt>
    <dgm:pt modelId="{456AE090-4792-1949-9AB6-C6D9F78306D4}" type="pres">
      <dgm:prSet presAssocID="{8C961E75-E6A2-43A2-B248-5D6A0F0046E8}" presName="node" presStyleLbl="node1" presStyleIdx="0" presStyleCnt="4">
        <dgm:presLayoutVars>
          <dgm:bulletEnabled val="1"/>
        </dgm:presLayoutVars>
      </dgm:prSet>
      <dgm:spPr/>
    </dgm:pt>
    <dgm:pt modelId="{8ACC9761-3377-B244-A4E2-3C8CAF2C9E00}" type="pres">
      <dgm:prSet presAssocID="{E5385E0B-DD2D-42B1-B837-0B146C5F0012}" presName="sibTrans" presStyleCnt="0"/>
      <dgm:spPr/>
    </dgm:pt>
    <dgm:pt modelId="{49292CD9-D96C-F34F-BE00-FFDE66D12844}" type="pres">
      <dgm:prSet presAssocID="{8AC2ED89-DCF8-485A-A1FC-5A139F92B734}" presName="node" presStyleLbl="node1" presStyleIdx="1" presStyleCnt="4">
        <dgm:presLayoutVars>
          <dgm:bulletEnabled val="1"/>
        </dgm:presLayoutVars>
      </dgm:prSet>
      <dgm:spPr/>
    </dgm:pt>
    <dgm:pt modelId="{B0087871-E21D-7D40-971A-11A8D4F96F99}" type="pres">
      <dgm:prSet presAssocID="{6F24E9A4-8D54-4752-A14C-02C4DB1D7C3C}" presName="sibTrans" presStyleCnt="0"/>
      <dgm:spPr/>
    </dgm:pt>
    <dgm:pt modelId="{F70CB27B-91AC-6548-8DA8-72ADB4A8876A}" type="pres">
      <dgm:prSet presAssocID="{83B5D5B0-3897-4825-8904-90C74DFB10B5}" presName="node" presStyleLbl="node1" presStyleIdx="2" presStyleCnt="4">
        <dgm:presLayoutVars>
          <dgm:bulletEnabled val="1"/>
        </dgm:presLayoutVars>
      </dgm:prSet>
      <dgm:spPr/>
    </dgm:pt>
    <dgm:pt modelId="{915C8744-A75D-DD4F-B46C-6649308B6B84}" type="pres">
      <dgm:prSet presAssocID="{11B5A993-21C2-46C4-B1DA-BF4C0BF43EC0}" presName="sibTrans" presStyleCnt="0"/>
      <dgm:spPr/>
    </dgm:pt>
    <dgm:pt modelId="{240748A3-C013-6148-923F-D4E47881E47E}" type="pres">
      <dgm:prSet presAssocID="{C51FBF2F-1818-4850-B02F-362AF5FA9271}" presName="node" presStyleLbl="node1" presStyleIdx="3" presStyleCnt="4">
        <dgm:presLayoutVars>
          <dgm:bulletEnabled val="1"/>
        </dgm:presLayoutVars>
      </dgm:prSet>
      <dgm:spPr/>
    </dgm:pt>
  </dgm:ptLst>
  <dgm:cxnLst>
    <dgm:cxn modelId="{C161782F-0E92-7C44-99D6-27B1B43FB31E}" type="presOf" srcId="{8C961E75-E6A2-43A2-B248-5D6A0F0046E8}" destId="{456AE090-4792-1949-9AB6-C6D9F78306D4}" srcOrd="0" destOrd="0" presId="urn:microsoft.com/office/officeart/2005/8/layout/default"/>
    <dgm:cxn modelId="{664CB039-0B01-4225-B926-7A1E8BEA5B48}" srcId="{F888AED3-DF38-4253-89E8-DECB5A123B31}" destId="{C51FBF2F-1818-4850-B02F-362AF5FA9271}" srcOrd="3" destOrd="0" parTransId="{F580F817-89B5-4DE7-BA75-420445840D70}" sibTransId="{1DCC6050-4850-4838-ABB9-B45BF7BA5AF5}"/>
    <dgm:cxn modelId="{D7E01C3D-008F-1348-A7D3-816D68B3BDD9}" type="presOf" srcId="{8AC2ED89-DCF8-485A-A1FC-5A139F92B734}" destId="{49292CD9-D96C-F34F-BE00-FFDE66D12844}" srcOrd="0" destOrd="0" presId="urn:microsoft.com/office/officeart/2005/8/layout/default"/>
    <dgm:cxn modelId="{EEFDA953-CCEB-7243-A9FA-BFE8381C1A56}" type="presOf" srcId="{83B5D5B0-3897-4825-8904-90C74DFB10B5}" destId="{F70CB27B-91AC-6548-8DA8-72ADB4A8876A}" srcOrd="0" destOrd="0" presId="urn:microsoft.com/office/officeart/2005/8/layout/default"/>
    <dgm:cxn modelId="{9528887A-38E2-4493-93E5-FBA8193E3A73}" srcId="{F888AED3-DF38-4253-89E8-DECB5A123B31}" destId="{8AC2ED89-DCF8-485A-A1FC-5A139F92B734}" srcOrd="1" destOrd="0" parTransId="{5BB26B66-B56C-4B61-8878-94F7AEEE6AFB}" sibTransId="{6F24E9A4-8D54-4752-A14C-02C4DB1D7C3C}"/>
    <dgm:cxn modelId="{591AC082-011D-4113-B8DE-AA5C6F0B4C24}" srcId="{F888AED3-DF38-4253-89E8-DECB5A123B31}" destId="{83B5D5B0-3897-4825-8904-90C74DFB10B5}" srcOrd="2" destOrd="0" parTransId="{4507B296-254E-46CB-9331-9EE982835A24}" sibTransId="{11B5A993-21C2-46C4-B1DA-BF4C0BF43EC0}"/>
    <dgm:cxn modelId="{B8C229AC-3745-7746-979D-055556B44776}" type="presOf" srcId="{F888AED3-DF38-4253-89E8-DECB5A123B31}" destId="{7EE46BCE-3075-2B4A-9989-8CEF06BF524A}" srcOrd="0" destOrd="0" presId="urn:microsoft.com/office/officeart/2005/8/layout/default"/>
    <dgm:cxn modelId="{32E2D8C0-A33B-4995-82F7-09550052420F}" srcId="{F888AED3-DF38-4253-89E8-DECB5A123B31}" destId="{8C961E75-E6A2-43A2-B248-5D6A0F0046E8}" srcOrd="0" destOrd="0" parTransId="{5A008C19-7E89-4F58-A879-2AAEB6DBC38F}" sibTransId="{E5385E0B-DD2D-42B1-B837-0B146C5F0012}"/>
    <dgm:cxn modelId="{1E8D35E8-8948-3D44-A539-FF67C5AA07B1}" type="presOf" srcId="{C51FBF2F-1818-4850-B02F-362AF5FA9271}" destId="{240748A3-C013-6148-923F-D4E47881E47E}" srcOrd="0" destOrd="0" presId="urn:microsoft.com/office/officeart/2005/8/layout/default"/>
    <dgm:cxn modelId="{2AE0A422-B06B-6C47-AC93-D08B771E7686}" type="presParOf" srcId="{7EE46BCE-3075-2B4A-9989-8CEF06BF524A}" destId="{456AE090-4792-1949-9AB6-C6D9F78306D4}" srcOrd="0" destOrd="0" presId="urn:microsoft.com/office/officeart/2005/8/layout/default"/>
    <dgm:cxn modelId="{DB66D24A-EC93-D842-A974-4BB85F11476C}" type="presParOf" srcId="{7EE46BCE-3075-2B4A-9989-8CEF06BF524A}" destId="{8ACC9761-3377-B244-A4E2-3C8CAF2C9E00}" srcOrd="1" destOrd="0" presId="urn:microsoft.com/office/officeart/2005/8/layout/default"/>
    <dgm:cxn modelId="{D678A894-EF40-A244-BA10-30D4EB4860E2}" type="presParOf" srcId="{7EE46BCE-3075-2B4A-9989-8CEF06BF524A}" destId="{49292CD9-D96C-F34F-BE00-FFDE66D12844}" srcOrd="2" destOrd="0" presId="urn:microsoft.com/office/officeart/2005/8/layout/default"/>
    <dgm:cxn modelId="{23C2BB08-2AE3-1642-B3F0-C7518E86E403}" type="presParOf" srcId="{7EE46BCE-3075-2B4A-9989-8CEF06BF524A}" destId="{B0087871-E21D-7D40-971A-11A8D4F96F99}" srcOrd="3" destOrd="0" presId="urn:microsoft.com/office/officeart/2005/8/layout/default"/>
    <dgm:cxn modelId="{30A01FBC-360E-8B48-87D8-C1A72824066A}" type="presParOf" srcId="{7EE46BCE-3075-2B4A-9989-8CEF06BF524A}" destId="{F70CB27B-91AC-6548-8DA8-72ADB4A8876A}" srcOrd="4" destOrd="0" presId="urn:microsoft.com/office/officeart/2005/8/layout/default"/>
    <dgm:cxn modelId="{02D91EB0-0461-CA4E-887D-4A5550EB5D43}" type="presParOf" srcId="{7EE46BCE-3075-2B4A-9989-8CEF06BF524A}" destId="{915C8744-A75D-DD4F-B46C-6649308B6B84}" srcOrd="5" destOrd="0" presId="urn:microsoft.com/office/officeart/2005/8/layout/default"/>
    <dgm:cxn modelId="{21F39951-133E-B349-9B34-B0009FBBE5B2}" type="presParOf" srcId="{7EE46BCE-3075-2B4A-9989-8CEF06BF524A}" destId="{240748A3-C013-6148-923F-D4E47881E47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D06412-21AD-4E75-A5B5-5A5EF146EF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3C25E49-6E23-43F7-B86A-3F8DC102C198}">
      <dgm:prSet/>
      <dgm:spPr/>
      <dgm:t>
        <a:bodyPr/>
        <a:lstStyle/>
        <a:p>
          <a:r>
            <a:rPr lang="en-US"/>
            <a:t>President Lyndon B. Johnson signed the Civil Rights Act of 1964.</a:t>
          </a:r>
        </a:p>
      </dgm:t>
    </dgm:pt>
    <dgm:pt modelId="{30C2876E-D927-4CA5-83D3-23CF2F1E34BA}" type="parTrans" cxnId="{20FE55AB-A04C-4F4F-AE8C-C6239A9F5C47}">
      <dgm:prSet/>
      <dgm:spPr/>
      <dgm:t>
        <a:bodyPr/>
        <a:lstStyle/>
        <a:p>
          <a:endParaRPr lang="en-US"/>
        </a:p>
      </dgm:t>
    </dgm:pt>
    <dgm:pt modelId="{946526FF-2182-4C4C-9ED3-15AC6BE70C61}" type="sibTrans" cxnId="{20FE55AB-A04C-4F4F-AE8C-C6239A9F5C47}">
      <dgm:prSet/>
      <dgm:spPr/>
      <dgm:t>
        <a:bodyPr/>
        <a:lstStyle/>
        <a:p>
          <a:endParaRPr lang="en-US"/>
        </a:p>
      </dgm:t>
    </dgm:pt>
    <dgm:pt modelId="{71D58620-27D9-495C-AB57-58DF37A103EC}">
      <dgm:prSet/>
      <dgm:spPr/>
      <dgm:t>
        <a:bodyPr/>
        <a:lstStyle/>
        <a:p>
          <a:r>
            <a:rPr lang="en-US"/>
            <a:t>The law guaranteed equal employment for all, limited the use of voter literacy tests and allowed federal authorities to ensure public facilities were integrated.</a:t>
          </a:r>
        </a:p>
      </dgm:t>
    </dgm:pt>
    <dgm:pt modelId="{C7A3547A-A202-4637-A572-81EE2F951164}" type="parTrans" cxnId="{DC135E04-F08D-4FD9-BE99-B71A420E1E14}">
      <dgm:prSet/>
      <dgm:spPr/>
      <dgm:t>
        <a:bodyPr/>
        <a:lstStyle/>
        <a:p>
          <a:endParaRPr lang="en-US"/>
        </a:p>
      </dgm:t>
    </dgm:pt>
    <dgm:pt modelId="{4E0EAC74-05CF-461A-80EB-4FAEB186884F}" type="sibTrans" cxnId="{DC135E04-F08D-4FD9-BE99-B71A420E1E14}">
      <dgm:prSet/>
      <dgm:spPr/>
      <dgm:t>
        <a:bodyPr/>
        <a:lstStyle/>
        <a:p>
          <a:endParaRPr lang="en-US"/>
        </a:p>
      </dgm:t>
    </dgm:pt>
    <dgm:pt modelId="{7BF701EA-9C30-D743-8820-3731E0CECEAF}" type="pres">
      <dgm:prSet presAssocID="{9CD06412-21AD-4E75-A5B5-5A5EF146EF27}" presName="linear" presStyleCnt="0">
        <dgm:presLayoutVars>
          <dgm:animLvl val="lvl"/>
          <dgm:resizeHandles val="exact"/>
        </dgm:presLayoutVars>
      </dgm:prSet>
      <dgm:spPr/>
    </dgm:pt>
    <dgm:pt modelId="{7BA7C687-CB80-0F4E-B765-0D586B1C2DF0}" type="pres">
      <dgm:prSet presAssocID="{13C25E49-6E23-43F7-B86A-3F8DC102C198}" presName="parentText" presStyleLbl="node1" presStyleIdx="0" presStyleCnt="2">
        <dgm:presLayoutVars>
          <dgm:chMax val="0"/>
          <dgm:bulletEnabled val="1"/>
        </dgm:presLayoutVars>
      </dgm:prSet>
      <dgm:spPr/>
    </dgm:pt>
    <dgm:pt modelId="{F0477691-5646-A947-AFA7-BC81E5EB5384}" type="pres">
      <dgm:prSet presAssocID="{946526FF-2182-4C4C-9ED3-15AC6BE70C61}" presName="spacer" presStyleCnt="0"/>
      <dgm:spPr/>
    </dgm:pt>
    <dgm:pt modelId="{5E0C9C5B-96F3-B14C-9EC9-CC82B8861B9E}" type="pres">
      <dgm:prSet presAssocID="{71D58620-27D9-495C-AB57-58DF37A103EC}" presName="parentText" presStyleLbl="node1" presStyleIdx="1" presStyleCnt="2">
        <dgm:presLayoutVars>
          <dgm:chMax val="0"/>
          <dgm:bulletEnabled val="1"/>
        </dgm:presLayoutVars>
      </dgm:prSet>
      <dgm:spPr/>
    </dgm:pt>
  </dgm:ptLst>
  <dgm:cxnLst>
    <dgm:cxn modelId="{DC135E04-F08D-4FD9-BE99-B71A420E1E14}" srcId="{9CD06412-21AD-4E75-A5B5-5A5EF146EF27}" destId="{71D58620-27D9-495C-AB57-58DF37A103EC}" srcOrd="1" destOrd="0" parTransId="{C7A3547A-A202-4637-A572-81EE2F951164}" sibTransId="{4E0EAC74-05CF-461A-80EB-4FAEB186884F}"/>
    <dgm:cxn modelId="{F753D20A-EA78-8F44-97CD-A2DB944868A4}" type="presOf" srcId="{13C25E49-6E23-43F7-B86A-3F8DC102C198}" destId="{7BA7C687-CB80-0F4E-B765-0D586B1C2DF0}" srcOrd="0" destOrd="0" presId="urn:microsoft.com/office/officeart/2005/8/layout/vList2"/>
    <dgm:cxn modelId="{EB1B060E-7AEF-5848-A96A-A33335CF86E8}" type="presOf" srcId="{71D58620-27D9-495C-AB57-58DF37A103EC}" destId="{5E0C9C5B-96F3-B14C-9EC9-CC82B8861B9E}" srcOrd="0" destOrd="0" presId="urn:microsoft.com/office/officeart/2005/8/layout/vList2"/>
    <dgm:cxn modelId="{20FE55AB-A04C-4F4F-AE8C-C6239A9F5C47}" srcId="{9CD06412-21AD-4E75-A5B5-5A5EF146EF27}" destId="{13C25E49-6E23-43F7-B86A-3F8DC102C198}" srcOrd="0" destOrd="0" parTransId="{30C2876E-D927-4CA5-83D3-23CF2F1E34BA}" sibTransId="{946526FF-2182-4C4C-9ED3-15AC6BE70C61}"/>
    <dgm:cxn modelId="{605A12BA-207C-834E-A949-F634DBD0AE52}" type="presOf" srcId="{9CD06412-21AD-4E75-A5B5-5A5EF146EF27}" destId="{7BF701EA-9C30-D743-8820-3731E0CECEAF}" srcOrd="0" destOrd="0" presId="urn:microsoft.com/office/officeart/2005/8/layout/vList2"/>
    <dgm:cxn modelId="{5A61DE3D-BFFC-174C-8947-2F6DD898139D}" type="presParOf" srcId="{7BF701EA-9C30-D743-8820-3731E0CECEAF}" destId="{7BA7C687-CB80-0F4E-B765-0D586B1C2DF0}" srcOrd="0" destOrd="0" presId="urn:microsoft.com/office/officeart/2005/8/layout/vList2"/>
    <dgm:cxn modelId="{48BB772C-B2F9-A940-8CE9-7E65E08867B7}" type="presParOf" srcId="{7BF701EA-9C30-D743-8820-3731E0CECEAF}" destId="{F0477691-5646-A947-AFA7-BC81E5EB5384}" srcOrd="1" destOrd="0" presId="urn:microsoft.com/office/officeart/2005/8/layout/vList2"/>
    <dgm:cxn modelId="{BE5CA85A-2DD1-7C44-8759-6CFA2F9EF591}" type="presParOf" srcId="{7BF701EA-9C30-D743-8820-3731E0CECEAF}" destId="{5E0C9C5B-96F3-B14C-9EC9-CC82B8861B9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E1AD1B-1293-4EA7-9ADC-5E1442DC73F3}"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8C7598DA-74BC-49DF-AEF7-A486B23A5DC6}">
      <dgm:prSet/>
      <dgm:spPr/>
      <dgm:t>
        <a:bodyPr/>
        <a:lstStyle/>
        <a:p>
          <a:r>
            <a:rPr lang="en-US"/>
            <a:t>21 Feb. 1965</a:t>
          </a:r>
        </a:p>
      </dgm:t>
    </dgm:pt>
    <dgm:pt modelId="{805F8ECE-F81D-4AFD-A215-6CDE1561AFA5}" type="parTrans" cxnId="{4007B053-E8C9-431F-90EE-26A279B20A39}">
      <dgm:prSet/>
      <dgm:spPr/>
      <dgm:t>
        <a:bodyPr/>
        <a:lstStyle/>
        <a:p>
          <a:endParaRPr lang="en-US"/>
        </a:p>
      </dgm:t>
    </dgm:pt>
    <dgm:pt modelId="{A8D268ED-275E-476D-8D13-3DE7AB64AC3E}" type="sibTrans" cxnId="{4007B053-E8C9-431F-90EE-26A279B20A39}">
      <dgm:prSet/>
      <dgm:spPr/>
      <dgm:t>
        <a:bodyPr/>
        <a:lstStyle/>
        <a:p>
          <a:endParaRPr lang="en-US"/>
        </a:p>
      </dgm:t>
    </dgm:pt>
    <dgm:pt modelId="{47718495-44BB-41B5-AA0E-E129580093D9}">
      <dgm:prSet/>
      <dgm:spPr/>
      <dgm:t>
        <a:bodyPr/>
        <a:lstStyle/>
        <a:p>
          <a:r>
            <a:rPr lang="en-US"/>
            <a:t>On February 21, 1965, former Nation of Islam leader and Organization of Afro-American Unity founder Malcolm X was assassinated at a rally.</a:t>
          </a:r>
        </a:p>
      </dgm:t>
    </dgm:pt>
    <dgm:pt modelId="{B4005A3F-C891-4951-A7D0-8A6B9D6A9F34}" type="parTrans" cxnId="{E86620E3-5F80-404E-ACBB-087C12706EB4}">
      <dgm:prSet/>
      <dgm:spPr/>
      <dgm:t>
        <a:bodyPr/>
        <a:lstStyle/>
        <a:p>
          <a:endParaRPr lang="en-US"/>
        </a:p>
      </dgm:t>
    </dgm:pt>
    <dgm:pt modelId="{1A32FEA6-8A6A-4CE6-A5A7-B800F00F93C4}" type="sibTrans" cxnId="{E86620E3-5F80-404E-ACBB-087C12706EB4}">
      <dgm:prSet/>
      <dgm:spPr/>
      <dgm:t>
        <a:bodyPr/>
        <a:lstStyle/>
        <a:p>
          <a:endParaRPr lang="en-US"/>
        </a:p>
      </dgm:t>
    </dgm:pt>
    <dgm:pt modelId="{821CC998-12CB-4C60-8CF3-AA855FDF4A77}">
      <dgm:prSet/>
      <dgm:spPr/>
      <dgm:t>
        <a:bodyPr/>
        <a:lstStyle/>
        <a:p>
          <a:r>
            <a:rPr lang="en-US"/>
            <a:t>4 Apr. 1968</a:t>
          </a:r>
        </a:p>
      </dgm:t>
    </dgm:pt>
    <dgm:pt modelId="{1A30C159-8379-4687-A254-0EEC87E41F6C}" type="parTrans" cxnId="{C217699C-746E-4E5C-A056-B1A828BEE177}">
      <dgm:prSet/>
      <dgm:spPr/>
      <dgm:t>
        <a:bodyPr/>
        <a:lstStyle/>
        <a:p>
          <a:endParaRPr lang="en-US"/>
        </a:p>
      </dgm:t>
    </dgm:pt>
    <dgm:pt modelId="{7D92E4FE-9259-4AF4-B38D-965EFB155B4D}" type="sibTrans" cxnId="{C217699C-746E-4E5C-A056-B1A828BEE177}">
      <dgm:prSet/>
      <dgm:spPr/>
      <dgm:t>
        <a:bodyPr/>
        <a:lstStyle/>
        <a:p>
          <a:endParaRPr lang="en-US"/>
        </a:p>
      </dgm:t>
    </dgm:pt>
    <dgm:pt modelId="{2DBCE2B1-A858-4349-B68C-22F04ABF8626}">
      <dgm:prSet/>
      <dgm:spPr/>
      <dgm:t>
        <a:bodyPr/>
        <a:lstStyle/>
        <a:p>
          <a:r>
            <a:rPr lang="en-US"/>
            <a:t>On April 4, 1968, civil rights leader and Nobel Peace Prize recipient Martin Luther King, Jr. was assassinated on his hotel room’s balcony.</a:t>
          </a:r>
        </a:p>
      </dgm:t>
    </dgm:pt>
    <dgm:pt modelId="{20A471D5-BAB6-44F7-AEDB-F4309222E50A}" type="parTrans" cxnId="{9E7731E8-8200-4867-A67B-80FA4C334AD1}">
      <dgm:prSet/>
      <dgm:spPr/>
      <dgm:t>
        <a:bodyPr/>
        <a:lstStyle/>
        <a:p>
          <a:endParaRPr lang="en-US"/>
        </a:p>
      </dgm:t>
    </dgm:pt>
    <dgm:pt modelId="{B6CC020C-6633-4826-8CDD-F2A8210469A3}" type="sibTrans" cxnId="{9E7731E8-8200-4867-A67B-80FA4C334AD1}">
      <dgm:prSet/>
      <dgm:spPr/>
      <dgm:t>
        <a:bodyPr/>
        <a:lstStyle/>
        <a:p>
          <a:endParaRPr lang="en-US"/>
        </a:p>
      </dgm:t>
    </dgm:pt>
    <dgm:pt modelId="{9E321DDA-AAF9-8544-A54F-FD1688296E04}" type="pres">
      <dgm:prSet presAssocID="{48E1AD1B-1293-4EA7-9ADC-5E1442DC73F3}" presName="Name0" presStyleCnt="0">
        <dgm:presLayoutVars>
          <dgm:chMax/>
          <dgm:chPref/>
          <dgm:animLvl val="lvl"/>
        </dgm:presLayoutVars>
      </dgm:prSet>
      <dgm:spPr/>
    </dgm:pt>
    <dgm:pt modelId="{A93D2AE1-91BA-A94B-B1E9-6AFDDB906C69}" type="pres">
      <dgm:prSet presAssocID="{8C7598DA-74BC-49DF-AEF7-A486B23A5DC6}" presName="composite" presStyleCnt="0"/>
      <dgm:spPr/>
    </dgm:pt>
    <dgm:pt modelId="{514F51EF-9D5E-354B-96B1-F9222DBB6536}" type="pres">
      <dgm:prSet presAssocID="{8C7598DA-74BC-49DF-AEF7-A486B23A5DC6}" presName="Parent1" presStyleLbl="alignNode1" presStyleIdx="0" presStyleCnt="2">
        <dgm:presLayoutVars>
          <dgm:chMax val="1"/>
          <dgm:chPref val="1"/>
          <dgm:bulletEnabled val="1"/>
        </dgm:presLayoutVars>
      </dgm:prSet>
      <dgm:spPr/>
    </dgm:pt>
    <dgm:pt modelId="{EF0D6417-B916-384D-B74E-F2070AC9CC5B}" type="pres">
      <dgm:prSet presAssocID="{8C7598DA-74BC-49DF-AEF7-A486B23A5DC6}" presName="Childtext1" presStyleLbl="revTx" presStyleIdx="0" presStyleCnt="2">
        <dgm:presLayoutVars>
          <dgm:chMax val="0"/>
          <dgm:chPref val="0"/>
          <dgm:bulletEnabled/>
        </dgm:presLayoutVars>
      </dgm:prSet>
      <dgm:spPr/>
    </dgm:pt>
    <dgm:pt modelId="{69C35075-077C-0143-A4AB-A10FBE3F4978}" type="pres">
      <dgm:prSet presAssocID="{8C7598DA-74BC-49DF-AEF7-A486B23A5DC6}" presName="ConnectLine" presStyleLbl="sibTrans1D1" presStyleIdx="0" presStyleCnt="2"/>
      <dgm:spPr>
        <a:noFill/>
        <a:ln w="12700" cap="flat" cmpd="sng" algn="ctr">
          <a:solidFill>
            <a:schemeClr val="accent1">
              <a:hueOff val="0"/>
              <a:satOff val="0"/>
              <a:lumOff val="0"/>
              <a:alphaOff val="0"/>
            </a:schemeClr>
          </a:solidFill>
          <a:prstDash val="dash"/>
          <a:miter lim="800000"/>
        </a:ln>
        <a:effectLst/>
      </dgm:spPr>
    </dgm:pt>
    <dgm:pt modelId="{42C5C73A-467B-954A-B9EB-87612764E488}" type="pres">
      <dgm:prSet presAssocID="{8C7598DA-74BC-49DF-AEF7-A486B23A5DC6}" presName="ConnectLineEnd" presStyleLbl="node1" presStyleIdx="0" presStyleCnt="2"/>
      <dgm:spPr/>
    </dgm:pt>
    <dgm:pt modelId="{8AC9FDEB-E564-8940-BEE4-2017DB60C807}" type="pres">
      <dgm:prSet presAssocID="{8C7598DA-74BC-49DF-AEF7-A486B23A5DC6}" presName="EmptyPane" presStyleCnt="0"/>
      <dgm:spPr/>
    </dgm:pt>
    <dgm:pt modelId="{6D60A168-C2E2-B548-BA52-5F5102D9EC2B}" type="pres">
      <dgm:prSet presAssocID="{A8D268ED-275E-476D-8D13-3DE7AB64AC3E}" presName="spaceBetweenRectangles" presStyleLbl="fgAcc1" presStyleIdx="0" presStyleCnt="1"/>
      <dgm:spPr/>
    </dgm:pt>
    <dgm:pt modelId="{F1E4EC36-8A65-FA42-B08A-88A022E1E7A7}" type="pres">
      <dgm:prSet presAssocID="{821CC998-12CB-4C60-8CF3-AA855FDF4A77}" presName="composite" presStyleCnt="0"/>
      <dgm:spPr/>
    </dgm:pt>
    <dgm:pt modelId="{55E1ED74-9B01-9F45-9B57-BB0D31D6AF06}" type="pres">
      <dgm:prSet presAssocID="{821CC998-12CB-4C60-8CF3-AA855FDF4A77}" presName="Parent1" presStyleLbl="alignNode1" presStyleIdx="1" presStyleCnt="2">
        <dgm:presLayoutVars>
          <dgm:chMax val="1"/>
          <dgm:chPref val="1"/>
          <dgm:bulletEnabled val="1"/>
        </dgm:presLayoutVars>
      </dgm:prSet>
      <dgm:spPr/>
    </dgm:pt>
    <dgm:pt modelId="{259E0B7A-DC06-104E-A84F-E799D482DA27}" type="pres">
      <dgm:prSet presAssocID="{821CC998-12CB-4C60-8CF3-AA855FDF4A77}" presName="Childtext1" presStyleLbl="revTx" presStyleIdx="1" presStyleCnt="2">
        <dgm:presLayoutVars>
          <dgm:chMax val="0"/>
          <dgm:chPref val="0"/>
          <dgm:bulletEnabled/>
        </dgm:presLayoutVars>
      </dgm:prSet>
      <dgm:spPr/>
    </dgm:pt>
    <dgm:pt modelId="{5818DC13-A4E9-144D-975B-1849F307E486}" type="pres">
      <dgm:prSet presAssocID="{821CC998-12CB-4C60-8CF3-AA855FDF4A77}" presName="ConnectLine" presStyleLbl="sibTrans1D1" presStyleIdx="1" presStyleCnt="2"/>
      <dgm:spPr>
        <a:noFill/>
        <a:ln w="12700" cap="flat" cmpd="sng" algn="ctr">
          <a:solidFill>
            <a:schemeClr val="accent1">
              <a:hueOff val="0"/>
              <a:satOff val="0"/>
              <a:lumOff val="0"/>
              <a:alphaOff val="0"/>
            </a:schemeClr>
          </a:solidFill>
          <a:prstDash val="dash"/>
          <a:miter lim="800000"/>
        </a:ln>
        <a:effectLst/>
      </dgm:spPr>
    </dgm:pt>
    <dgm:pt modelId="{076483DB-F477-A546-9310-CCAE17F7D00C}" type="pres">
      <dgm:prSet presAssocID="{821CC998-12CB-4C60-8CF3-AA855FDF4A77}" presName="ConnectLineEnd" presStyleLbl="node1" presStyleIdx="1" presStyleCnt="2"/>
      <dgm:spPr/>
    </dgm:pt>
    <dgm:pt modelId="{AE1BCF1B-611F-4E49-8280-0910F8C29FE8}" type="pres">
      <dgm:prSet presAssocID="{821CC998-12CB-4C60-8CF3-AA855FDF4A77}" presName="EmptyPane" presStyleCnt="0"/>
      <dgm:spPr/>
    </dgm:pt>
  </dgm:ptLst>
  <dgm:cxnLst>
    <dgm:cxn modelId="{09204206-F600-CF4B-9AB8-EA3B8CB8CC71}" type="presOf" srcId="{821CC998-12CB-4C60-8CF3-AA855FDF4A77}" destId="{55E1ED74-9B01-9F45-9B57-BB0D31D6AF06}" srcOrd="0" destOrd="0" presId="urn:microsoft.com/office/officeart/2016/7/layout/HexagonTimeline"/>
    <dgm:cxn modelId="{427F124A-824C-B54A-9F8E-70C9C5D821B8}" type="presOf" srcId="{48E1AD1B-1293-4EA7-9ADC-5E1442DC73F3}" destId="{9E321DDA-AAF9-8544-A54F-FD1688296E04}" srcOrd="0" destOrd="0" presId="urn:microsoft.com/office/officeart/2016/7/layout/HexagonTimeline"/>
    <dgm:cxn modelId="{4007B053-E8C9-431F-90EE-26A279B20A39}" srcId="{48E1AD1B-1293-4EA7-9ADC-5E1442DC73F3}" destId="{8C7598DA-74BC-49DF-AEF7-A486B23A5DC6}" srcOrd="0" destOrd="0" parTransId="{805F8ECE-F81D-4AFD-A215-6CDE1561AFA5}" sibTransId="{A8D268ED-275E-476D-8D13-3DE7AB64AC3E}"/>
    <dgm:cxn modelId="{4AF41365-85E4-6242-9417-55D3D6A27502}" type="presOf" srcId="{8C7598DA-74BC-49DF-AEF7-A486B23A5DC6}" destId="{514F51EF-9D5E-354B-96B1-F9222DBB6536}" srcOrd="0" destOrd="0" presId="urn:microsoft.com/office/officeart/2016/7/layout/HexagonTimeline"/>
    <dgm:cxn modelId="{C217699C-746E-4E5C-A056-B1A828BEE177}" srcId="{48E1AD1B-1293-4EA7-9ADC-5E1442DC73F3}" destId="{821CC998-12CB-4C60-8CF3-AA855FDF4A77}" srcOrd="1" destOrd="0" parTransId="{1A30C159-8379-4687-A254-0EEC87E41F6C}" sibTransId="{7D92E4FE-9259-4AF4-B38D-965EFB155B4D}"/>
    <dgm:cxn modelId="{AAF202BE-FF11-6146-A019-57445A7C6927}" type="presOf" srcId="{47718495-44BB-41B5-AA0E-E129580093D9}" destId="{EF0D6417-B916-384D-B74E-F2070AC9CC5B}" srcOrd="0" destOrd="0" presId="urn:microsoft.com/office/officeart/2016/7/layout/HexagonTimeline"/>
    <dgm:cxn modelId="{E86620E3-5F80-404E-ACBB-087C12706EB4}" srcId="{8C7598DA-74BC-49DF-AEF7-A486B23A5DC6}" destId="{47718495-44BB-41B5-AA0E-E129580093D9}" srcOrd="0" destOrd="0" parTransId="{B4005A3F-C891-4951-A7D0-8A6B9D6A9F34}" sibTransId="{1A32FEA6-8A6A-4CE6-A5A7-B800F00F93C4}"/>
    <dgm:cxn modelId="{9E7731E8-8200-4867-A67B-80FA4C334AD1}" srcId="{821CC998-12CB-4C60-8CF3-AA855FDF4A77}" destId="{2DBCE2B1-A858-4349-B68C-22F04ABF8626}" srcOrd="0" destOrd="0" parTransId="{20A471D5-BAB6-44F7-AEDB-F4309222E50A}" sibTransId="{B6CC020C-6633-4826-8CDD-F2A8210469A3}"/>
    <dgm:cxn modelId="{BB3F07F1-E64D-974C-A5D2-2ABD66605322}" type="presOf" srcId="{2DBCE2B1-A858-4349-B68C-22F04ABF8626}" destId="{259E0B7A-DC06-104E-A84F-E799D482DA27}" srcOrd="0" destOrd="0" presId="urn:microsoft.com/office/officeart/2016/7/layout/HexagonTimeline"/>
    <dgm:cxn modelId="{48394A35-7C30-C046-B7DE-24884DB0F0BC}" type="presParOf" srcId="{9E321DDA-AAF9-8544-A54F-FD1688296E04}" destId="{A93D2AE1-91BA-A94B-B1E9-6AFDDB906C69}" srcOrd="0" destOrd="0" presId="urn:microsoft.com/office/officeart/2016/7/layout/HexagonTimeline"/>
    <dgm:cxn modelId="{36D90BB3-9C77-904F-99B1-852DEAA39AD4}" type="presParOf" srcId="{A93D2AE1-91BA-A94B-B1E9-6AFDDB906C69}" destId="{514F51EF-9D5E-354B-96B1-F9222DBB6536}" srcOrd="0" destOrd="0" presId="urn:microsoft.com/office/officeart/2016/7/layout/HexagonTimeline"/>
    <dgm:cxn modelId="{C77C624E-D17A-1041-A8DA-541A1B48435F}" type="presParOf" srcId="{A93D2AE1-91BA-A94B-B1E9-6AFDDB906C69}" destId="{EF0D6417-B916-384D-B74E-F2070AC9CC5B}" srcOrd="1" destOrd="0" presId="urn:microsoft.com/office/officeart/2016/7/layout/HexagonTimeline"/>
    <dgm:cxn modelId="{29CBEB92-C09C-9141-BA99-FBCC541C5FC6}" type="presParOf" srcId="{A93D2AE1-91BA-A94B-B1E9-6AFDDB906C69}" destId="{69C35075-077C-0143-A4AB-A10FBE3F4978}" srcOrd="2" destOrd="0" presId="urn:microsoft.com/office/officeart/2016/7/layout/HexagonTimeline"/>
    <dgm:cxn modelId="{BF794601-A5F5-8240-88B2-D88D7098C553}" type="presParOf" srcId="{A93D2AE1-91BA-A94B-B1E9-6AFDDB906C69}" destId="{42C5C73A-467B-954A-B9EB-87612764E488}" srcOrd="3" destOrd="0" presId="urn:microsoft.com/office/officeart/2016/7/layout/HexagonTimeline"/>
    <dgm:cxn modelId="{5A30E721-0827-8B4C-8150-FA4BD1FB1670}" type="presParOf" srcId="{A93D2AE1-91BA-A94B-B1E9-6AFDDB906C69}" destId="{8AC9FDEB-E564-8940-BEE4-2017DB60C807}" srcOrd="4" destOrd="0" presId="urn:microsoft.com/office/officeart/2016/7/layout/HexagonTimeline"/>
    <dgm:cxn modelId="{0CF7652C-521A-AF43-A067-5993F64C1C78}" type="presParOf" srcId="{9E321DDA-AAF9-8544-A54F-FD1688296E04}" destId="{6D60A168-C2E2-B548-BA52-5F5102D9EC2B}" srcOrd="1" destOrd="0" presId="urn:microsoft.com/office/officeart/2016/7/layout/HexagonTimeline"/>
    <dgm:cxn modelId="{048D0C38-7E10-B844-A702-F89681949ADB}" type="presParOf" srcId="{9E321DDA-AAF9-8544-A54F-FD1688296E04}" destId="{F1E4EC36-8A65-FA42-B08A-88A022E1E7A7}" srcOrd="2" destOrd="0" presId="urn:microsoft.com/office/officeart/2016/7/layout/HexagonTimeline"/>
    <dgm:cxn modelId="{7328F0AE-5DD4-5B4B-A218-7CAE283F9B5C}" type="presParOf" srcId="{F1E4EC36-8A65-FA42-B08A-88A022E1E7A7}" destId="{55E1ED74-9B01-9F45-9B57-BB0D31D6AF06}" srcOrd="0" destOrd="0" presId="urn:microsoft.com/office/officeart/2016/7/layout/HexagonTimeline"/>
    <dgm:cxn modelId="{FEFDF194-28E6-E043-921F-AFF43F3EEA3F}" type="presParOf" srcId="{F1E4EC36-8A65-FA42-B08A-88A022E1E7A7}" destId="{259E0B7A-DC06-104E-A84F-E799D482DA27}" srcOrd="1" destOrd="0" presId="urn:microsoft.com/office/officeart/2016/7/layout/HexagonTimeline"/>
    <dgm:cxn modelId="{0658279A-6ACA-D546-80E6-2D1031B2DCCE}" type="presParOf" srcId="{F1E4EC36-8A65-FA42-B08A-88A022E1E7A7}" destId="{5818DC13-A4E9-144D-975B-1849F307E486}" srcOrd="2" destOrd="0" presId="urn:microsoft.com/office/officeart/2016/7/layout/HexagonTimeline"/>
    <dgm:cxn modelId="{A1499D88-1096-1C4C-B7A8-5B7915BE65A2}" type="presParOf" srcId="{F1E4EC36-8A65-FA42-B08A-88A022E1E7A7}" destId="{076483DB-F477-A546-9310-CCAE17F7D00C}" srcOrd="3" destOrd="0" presId="urn:microsoft.com/office/officeart/2016/7/layout/HexagonTimeline"/>
    <dgm:cxn modelId="{CF49DC3E-E36D-DA4D-9EDA-FB59A3F8B526}" type="presParOf" srcId="{F1E4EC36-8A65-FA42-B08A-88A022E1E7A7}" destId="{AE1BCF1B-611F-4E49-8280-0910F8C29FE8}"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B69DB1-7C2E-4879-9EBB-766A12BD3A84}"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B5234587-8928-47BF-A1CC-3D41DDD7D887}">
      <dgm:prSet/>
      <dgm:spPr/>
      <dgm:t>
        <a:bodyPr/>
        <a:lstStyle/>
        <a:p>
          <a:r>
            <a:rPr lang="en-US"/>
            <a:t>The Fair Housing Act was signed into law by President Johnson on April 11, 1968, just days after King’s assassination. </a:t>
          </a:r>
        </a:p>
      </dgm:t>
    </dgm:pt>
    <dgm:pt modelId="{8ACA19E3-9B38-4E78-A7ED-57AB0F1EA0FC}" type="parTrans" cxnId="{93142891-0868-4F01-8CF6-F9A24AB28002}">
      <dgm:prSet/>
      <dgm:spPr/>
      <dgm:t>
        <a:bodyPr/>
        <a:lstStyle/>
        <a:p>
          <a:endParaRPr lang="en-US"/>
        </a:p>
      </dgm:t>
    </dgm:pt>
    <dgm:pt modelId="{E12BE4B4-E4F0-4776-B46E-7ACF09EB06E7}" type="sibTrans" cxnId="{93142891-0868-4F01-8CF6-F9A24AB28002}">
      <dgm:prSet/>
      <dgm:spPr/>
      <dgm:t>
        <a:bodyPr/>
        <a:lstStyle/>
        <a:p>
          <a:endParaRPr lang="en-US"/>
        </a:p>
      </dgm:t>
    </dgm:pt>
    <dgm:pt modelId="{1DCA5DA0-EEDF-4185-8E66-F2D0A477437E}">
      <dgm:prSet/>
      <dgm:spPr/>
      <dgm:t>
        <a:bodyPr/>
        <a:lstStyle/>
        <a:p>
          <a:r>
            <a:rPr lang="en-US"/>
            <a:t>It prevented housing discrimination based on race, sex, national origin and religion.</a:t>
          </a:r>
        </a:p>
      </dgm:t>
    </dgm:pt>
    <dgm:pt modelId="{30C6FA44-2267-4CF0-9826-D5EE51AE6C13}" type="parTrans" cxnId="{8D01E005-AAD4-42D5-865E-CE694DB5B9BC}">
      <dgm:prSet/>
      <dgm:spPr/>
      <dgm:t>
        <a:bodyPr/>
        <a:lstStyle/>
        <a:p>
          <a:endParaRPr lang="en-US"/>
        </a:p>
      </dgm:t>
    </dgm:pt>
    <dgm:pt modelId="{FF09B79D-56E9-402D-8B27-C429A3779F04}" type="sibTrans" cxnId="{8D01E005-AAD4-42D5-865E-CE694DB5B9BC}">
      <dgm:prSet/>
      <dgm:spPr/>
      <dgm:t>
        <a:bodyPr/>
        <a:lstStyle/>
        <a:p>
          <a:endParaRPr lang="en-US"/>
        </a:p>
      </dgm:t>
    </dgm:pt>
    <dgm:pt modelId="{65CB8117-9940-4DFC-B2BF-710F1B1EA99E}">
      <dgm:prSet/>
      <dgm:spPr/>
      <dgm:t>
        <a:bodyPr/>
        <a:lstStyle/>
        <a:p>
          <a:r>
            <a:rPr lang="en-US"/>
            <a:t>It was also the last legislation enacted during the civil rights era.</a:t>
          </a:r>
        </a:p>
      </dgm:t>
    </dgm:pt>
    <dgm:pt modelId="{63CFA628-0DD1-4029-81FF-9B8DB5AAA41C}" type="parTrans" cxnId="{15343CD9-CB14-4A7D-AAA5-9712573095EE}">
      <dgm:prSet/>
      <dgm:spPr/>
      <dgm:t>
        <a:bodyPr/>
        <a:lstStyle/>
        <a:p>
          <a:endParaRPr lang="en-US"/>
        </a:p>
      </dgm:t>
    </dgm:pt>
    <dgm:pt modelId="{1F10F68A-8234-41AA-8637-E5479D141FCB}" type="sibTrans" cxnId="{15343CD9-CB14-4A7D-AAA5-9712573095EE}">
      <dgm:prSet/>
      <dgm:spPr/>
      <dgm:t>
        <a:bodyPr/>
        <a:lstStyle/>
        <a:p>
          <a:endParaRPr lang="en-US"/>
        </a:p>
      </dgm:t>
    </dgm:pt>
    <dgm:pt modelId="{EFB81E59-7D67-3543-8634-5E0EB28A29A7}" type="pres">
      <dgm:prSet presAssocID="{5CB69DB1-7C2E-4879-9EBB-766A12BD3A84}" presName="vert0" presStyleCnt="0">
        <dgm:presLayoutVars>
          <dgm:dir/>
          <dgm:animOne val="branch"/>
          <dgm:animLvl val="lvl"/>
        </dgm:presLayoutVars>
      </dgm:prSet>
      <dgm:spPr/>
    </dgm:pt>
    <dgm:pt modelId="{8EA2D3D7-E6AF-4A4A-A5B0-313BA0313BB0}" type="pres">
      <dgm:prSet presAssocID="{B5234587-8928-47BF-A1CC-3D41DDD7D887}" presName="thickLine" presStyleLbl="alignNode1" presStyleIdx="0" presStyleCnt="3"/>
      <dgm:spPr/>
    </dgm:pt>
    <dgm:pt modelId="{16DB6EDA-D3CD-2A4E-9D39-C89BE50AB2F4}" type="pres">
      <dgm:prSet presAssocID="{B5234587-8928-47BF-A1CC-3D41DDD7D887}" presName="horz1" presStyleCnt="0"/>
      <dgm:spPr/>
    </dgm:pt>
    <dgm:pt modelId="{C52C2864-85DC-E041-8F67-B55AE35D37C7}" type="pres">
      <dgm:prSet presAssocID="{B5234587-8928-47BF-A1CC-3D41DDD7D887}" presName="tx1" presStyleLbl="revTx" presStyleIdx="0" presStyleCnt="3"/>
      <dgm:spPr/>
    </dgm:pt>
    <dgm:pt modelId="{1435390E-CF43-C448-BCC7-835F11CE7ED8}" type="pres">
      <dgm:prSet presAssocID="{B5234587-8928-47BF-A1CC-3D41DDD7D887}" presName="vert1" presStyleCnt="0"/>
      <dgm:spPr/>
    </dgm:pt>
    <dgm:pt modelId="{769E6A8F-735D-3B4B-AC3A-ADBB2835E215}" type="pres">
      <dgm:prSet presAssocID="{1DCA5DA0-EEDF-4185-8E66-F2D0A477437E}" presName="thickLine" presStyleLbl="alignNode1" presStyleIdx="1" presStyleCnt="3"/>
      <dgm:spPr/>
    </dgm:pt>
    <dgm:pt modelId="{3B22A20C-851C-A749-BD9F-97161BB643EB}" type="pres">
      <dgm:prSet presAssocID="{1DCA5DA0-EEDF-4185-8E66-F2D0A477437E}" presName="horz1" presStyleCnt="0"/>
      <dgm:spPr/>
    </dgm:pt>
    <dgm:pt modelId="{09FF0F1F-3341-C34A-8764-A9D24AEB3977}" type="pres">
      <dgm:prSet presAssocID="{1DCA5DA0-EEDF-4185-8E66-F2D0A477437E}" presName="tx1" presStyleLbl="revTx" presStyleIdx="1" presStyleCnt="3"/>
      <dgm:spPr/>
    </dgm:pt>
    <dgm:pt modelId="{44B1D5DE-026B-7747-B92E-66BE02CA1512}" type="pres">
      <dgm:prSet presAssocID="{1DCA5DA0-EEDF-4185-8E66-F2D0A477437E}" presName="vert1" presStyleCnt="0"/>
      <dgm:spPr/>
    </dgm:pt>
    <dgm:pt modelId="{D62E5FCA-E58F-0748-8F16-02DFB2BBBFD2}" type="pres">
      <dgm:prSet presAssocID="{65CB8117-9940-4DFC-B2BF-710F1B1EA99E}" presName="thickLine" presStyleLbl="alignNode1" presStyleIdx="2" presStyleCnt="3"/>
      <dgm:spPr/>
    </dgm:pt>
    <dgm:pt modelId="{A7D3FD6A-92A7-7F49-A29E-EB6D3C0B7329}" type="pres">
      <dgm:prSet presAssocID="{65CB8117-9940-4DFC-B2BF-710F1B1EA99E}" presName="horz1" presStyleCnt="0"/>
      <dgm:spPr/>
    </dgm:pt>
    <dgm:pt modelId="{C6D7CAA8-FD77-A547-A547-A4BD05711C28}" type="pres">
      <dgm:prSet presAssocID="{65CB8117-9940-4DFC-B2BF-710F1B1EA99E}" presName="tx1" presStyleLbl="revTx" presStyleIdx="2" presStyleCnt="3"/>
      <dgm:spPr/>
    </dgm:pt>
    <dgm:pt modelId="{C065D932-135B-4244-A20B-FFCD0FEE5B38}" type="pres">
      <dgm:prSet presAssocID="{65CB8117-9940-4DFC-B2BF-710F1B1EA99E}" presName="vert1" presStyleCnt="0"/>
      <dgm:spPr/>
    </dgm:pt>
  </dgm:ptLst>
  <dgm:cxnLst>
    <dgm:cxn modelId="{1E0A6B04-D55B-6A47-BBDE-9F642909F984}" type="presOf" srcId="{1DCA5DA0-EEDF-4185-8E66-F2D0A477437E}" destId="{09FF0F1F-3341-C34A-8764-A9D24AEB3977}" srcOrd="0" destOrd="0" presId="urn:microsoft.com/office/officeart/2008/layout/LinedList"/>
    <dgm:cxn modelId="{8D01E005-AAD4-42D5-865E-CE694DB5B9BC}" srcId="{5CB69DB1-7C2E-4879-9EBB-766A12BD3A84}" destId="{1DCA5DA0-EEDF-4185-8E66-F2D0A477437E}" srcOrd="1" destOrd="0" parTransId="{30C6FA44-2267-4CF0-9826-D5EE51AE6C13}" sibTransId="{FF09B79D-56E9-402D-8B27-C429A3779F04}"/>
    <dgm:cxn modelId="{6000557B-7CC1-4240-83E0-7ADFA0882CEB}" type="presOf" srcId="{B5234587-8928-47BF-A1CC-3D41DDD7D887}" destId="{C52C2864-85DC-E041-8F67-B55AE35D37C7}" srcOrd="0" destOrd="0" presId="urn:microsoft.com/office/officeart/2008/layout/LinedList"/>
    <dgm:cxn modelId="{93142891-0868-4F01-8CF6-F9A24AB28002}" srcId="{5CB69DB1-7C2E-4879-9EBB-766A12BD3A84}" destId="{B5234587-8928-47BF-A1CC-3D41DDD7D887}" srcOrd="0" destOrd="0" parTransId="{8ACA19E3-9B38-4E78-A7ED-57AB0F1EA0FC}" sibTransId="{E12BE4B4-E4F0-4776-B46E-7ACF09EB06E7}"/>
    <dgm:cxn modelId="{7FCB63D6-F4E1-384A-89F9-E63C64EB9081}" type="presOf" srcId="{5CB69DB1-7C2E-4879-9EBB-766A12BD3A84}" destId="{EFB81E59-7D67-3543-8634-5E0EB28A29A7}" srcOrd="0" destOrd="0" presId="urn:microsoft.com/office/officeart/2008/layout/LinedList"/>
    <dgm:cxn modelId="{15343CD9-CB14-4A7D-AAA5-9712573095EE}" srcId="{5CB69DB1-7C2E-4879-9EBB-766A12BD3A84}" destId="{65CB8117-9940-4DFC-B2BF-710F1B1EA99E}" srcOrd="2" destOrd="0" parTransId="{63CFA628-0DD1-4029-81FF-9B8DB5AAA41C}" sibTransId="{1F10F68A-8234-41AA-8637-E5479D141FCB}"/>
    <dgm:cxn modelId="{B4A75FFF-DC27-3B48-BFDF-E3DABB584365}" type="presOf" srcId="{65CB8117-9940-4DFC-B2BF-710F1B1EA99E}" destId="{C6D7CAA8-FD77-A547-A547-A4BD05711C28}" srcOrd="0" destOrd="0" presId="urn:microsoft.com/office/officeart/2008/layout/LinedList"/>
    <dgm:cxn modelId="{A118E12A-BBC6-3742-B903-3FB642F246F0}" type="presParOf" srcId="{EFB81E59-7D67-3543-8634-5E0EB28A29A7}" destId="{8EA2D3D7-E6AF-4A4A-A5B0-313BA0313BB0}" srcOrd="0" destOrd="0" presId="urn:microsoft.com/office/officeart/2008/layout/LinedList"/>
    <dgm:cxn modelId="{91F27938-DDC9-FE4F-B1D6-12472683E3BB}" type="presParOf" srcId="{EFB81E59-7D67-3543-8634-5E0EB28A29A7}" destId="{16DB6EDA-D3CD-2A4E-9D39-C89BE50AB2F4}" srcOrd="1" destOrd="0" presId="urn:microsoft.com/office/officeart/2008/layout/LinedList"/>
    <dgm:cxn modelId="{475E6A7E-77CC-5145-830B-200E5D3DF748}" type="presParOf" srcId="{16DB6EDA-D3CD-2A4E-9D39-C89BE50AB2F4}" destId="{C52C2864-85DC-E041-8F67-B55AE35D37C7}" srcOrd="0" destOrd="0" presId="urn:microsoft.com/office/officeart/2008/layout/LinedList"/>
    <dgm:cxn modelId="{2926E02F-180C-D244-A1F9-D67FDAE9E73C}" type="presParOf" srcId="{16DB6EDA-D3CD-2A4E-9D39-C89BE50AB2F4}" destId="{1435390E-CF43-C448-BCC7-835F11CE7ED8}" srcOrd="1" destOrd="0" presId="urn:microsoft.com/office/officeart/2008/layout/LinedList"/>
    <dgm:cxn modelId="{AF28710A-7215-6B4C-97D4-DF0024EA0762}" type="presParOf" srcId="{EFB81E59-7D67-3543-8634-5E0EB28A29A7}" destId="{769E6A8F-735D-3B4B-AC3A-ADBB2835E215}" srcOrd="2" destOrd="0" presId="urn:microsoft.com/office/officeart/2008/layout/LinedList"/>
    <dgm:cxn modelId="{8E9D52B3-5E57-CF40-AD1D-E60EEE370E23}" type="presParOf" srcId="{EFB81E59-7D67-3543-8634-5E0EB28A29A7}" destId="{3B22A20C-851C-A749-BD9F-97161BB643EB}" srcOrd="3" destOrd="0" presId="urn:microsoft.com/office/officeart/2008/layout/LinedList"/>
    <dgm:cxn modelId="{F691EAC7-D95A-A347-8569-426EDBD65263}" type="presParOf" srcId="{3B22A20C-851C-A749-BD9F-97161BB643EB}" destId="{09FF0F1F-3341-C34A-8764-A9D24AEB3977}" srcOrd="0" destOrd="0" presId="urn:microsoft.com/office/officeart/2008/layout/LinedList"/>
    <dgm:cxn modelId="{274B6E0A-1D54-DF4E-A80D-958672B33D96}" type="presParOf" srcId="{3B22A20C-851C-A749-BD9F-97161BB643EB}" destId="{44B1D5DE-026B-7747-B92E-66BE02CA1512}" srcOrd="1" destOrd="0" presId="urn:microsoft.com/office/officeart/2008/layout/LinedList"/>
    <dgm:cxn modelId="{0D90C794-298D-0844-8599-F06D1121900A}" type="presParOf" srcId="{EFB81E59-7D67-3543-8634-5E0EB28A29A7}" destId="{D62E5FCA-E58F-0748-8F16-02DFB2BBBFD2}" srcOrd="4" destOrd="0" presId="urn:microsoft.com/office/officeart/2008/layout/LinedList"/>
    <dgm:cxn modelId="{7268F66F-9027-874E-96F0-1F2B5F87BA30}" type="presParOf" srcId="{EFB81E59-7D67-3543-8634-5E0EB28A29A7}" destId="{A7D3FD6A-92A7-7F49-A29E-EB6D3C0B7329}" srcOrd="5" destOrd="0" presId="urn:microsoft.com/office/officeart/2008/layout/LinedList"/>
    <dgm:cxn modelId="{219A3765-AF00-9A4F-9AF2-8F32ABDC1F07}" type="presParOf" srcId="{A7D3FD6A-92A7-7F49-A29E-EB6D3C0B7329}" destId="{C6D7CAA8-FD77-A547-A547-A4BD05711C28}" srcOrd="0" destOrd="0" presId="urn:microsoft.com/office/officeart/2008/layout/LinedList"/>
    <dgm:cxn modelId="{3C733883-6737-2E41-BB30-A96A5A9D60F3}" type="presParOf" srcId="{A7D3FD6A-92A7-7F49-A29E-EB6D3C0B7329}" destId="{C065D932-135B-4244-A20B-FFCD0FEE5B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D88AA-DF63-4681-9CAA-BC26C348CBA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D5E0DE1-EC13-4737-9D25-7FFEE7C04AEA}">
      <dgm:prSet/>
      <dgm:spPr/>
      <dgm:t>
        <a:bodyPr/>
        <a:lstStyle/>
        <a:p>
          <a:r>
            <a:rPr lang="en-US" dirty="0"/>
            <a:t>Jim Crow laws were not adopted in northern states; however, Black people still experienced discrimination at their jobs or when they tried to buy a house or get an education. </a:t>
          </a:r>
        </a:p>
      </dgm:t>
    </dgm:pt>
    <dgm:pt modelId="{4FDE4752-F4D1-4EE6-B69B-064A5ED563CF}" type="parTrans" cxnId="{B58CF0B9-B810-470F-93E2-4780D3F5BD8A}">
      <dgm:prSet/>
      <dgm:spPr/>
      <dgm:t>
        <a:bodyPr/>
        <a:lstStyle/>
        <a:p>
          <a:endParaRPr lang="en-US"/>
        </a:p>
      </dgm:t>
    </dgm:pt>
    <dgm:pt modelId="{5425741D-F1E6-431E-AC5B-A99F87D6CD3E}" type="sibTrans" cxnId="{B58CF0B9-B810-470F-93E2-4780D3F5BD8A}">
      <dgm:prSet/>
      <dgm:spPr/>
      <dgm:t>
        <a:bodyPr/>
        <a:lstStyle/>
        <a:p>
          <a:endParaRPr lang="en-US"/>
        </a:p>
      </dgm:t>
    </dgm:pt>
    <dgm:pt modelId="{50AFF95E-C7A7-4CCA-BD3E-A99ACBBCDDC1}">
      <dgm:prSet/>
      <dgm:spPr/>
      <dgm:t>
        <a:bodyPr/>
        <a:lstStyle/>
        <a:p>
          <a:r>
            <a:rPr lang="en-US"/>
            <a:t>Laws were passed in some states to limit voting rights for Black Americans.</a:t>
          </a:r>
        </a:p>
      </dgm:t>
    </dgm:pt>
    <dgm:pt modelId="{C0F370A6-9579-4894-8C9F-0630541A3AD7}" type="parTrans" cxnId="{6AC634AF-9730-49BA-9940-92A48A0B173B}">
      <dgm:prSet/>
      <dgm:spPr/>
      <dgm:t>
        <a:bodyPr/>
        <a:lstStyle/>
        <a:p>
          <a:endParaRPr lang="en-US"/>
        </a:p>
      </dgm:t>
    </dgm:pt>
    <dgm:pt modelId="{A34C5C7D-1276-4204-837E-CBF5D0F62B6F}" type="sibTrans" cxnId="{6AC634AF-9730-49BA-9940-92A48A0B173B}">
      <dgm:prSet/>
      <dgm:spPr/>
      <dgm:t>
        <a:bodyPr/>
        <a:lstStyle/>
        <a:p>
          <a:endParaRPr lang="en-US"/>
        </a:p>
      </dgm:t>
    </dgm:pt>
    <dgm:pt modelId="{83BA78E4-7972-404D-95D1-8177B7BF16B0}" type="pres">
      <dgm:prSet presAssocID="{5F5D88AA-DF63-4681-9CAA-BC26C348CBA4}" presName="linear" presStyleCnt="0">
        <dgm:presLayoutVars>
          <dgm:animLvl val="lvl"/>
          <dgm:resizeHandles val="exact"/>
        </dgm:presLayoutVars>
      </dgm:prSet>
      <dgm:spPr/>
    </dgm:pt>
    <dgm:pt modelId="{742C2526-DCD2-4F4F-8BA9-AE7C76C0B344}" type="pres">
      <dgm:prSet presAssocID="{7D5E0DE1-EC13-4737-9D25-7FFEE7C04AEA}" presName="parentText" presStyleLbl="node1" presStyleIdx="0" presStyleCnt="2">
        <dgm:presLayoutVars>
          <dgm:chMax val="0"/>
          <dgm:bulletEnabled val="1"/>
        </dgm:presLayoutVars>
      </dgm:prSet>
      <dgm:spPr/>
    </dgm:pt>
    <dgm:pt modelId="{6B34A788-F373-6845-A00E-E84F2EB7FBA4}" type="pres">
      <dgm:prSet presAssocID="{5425741D-F1E6-431E-AC5B-A99F87D6CD3E}" presName="spacer" presStyleCnt="0"/>
      <dgm:spPr/>
    </dgm:pt>
    <dgm:pt modelId="{C7E6EF53-645B-CE4B-9F90-F40858FFA8E5}" type="pres">
      <dgm:prSet presAssocID="{50AFF95E-C7A7-4CCA-BD3E-A99ACBBCDDC1}" presName="parentText" presStyleLbl="node1" presStyleIdx="1" presStyleCnt="2">
        <dgm:presLayoutVars>
          <dgm:chMax val="0"/>
          <dgm:bulletEnabled val="1"/>
        </dgm:presLayoutVars>
      </dgm:prSet>
      <dgm:spPr/>
    </dgm:pt>
  </dgm:ptLst>
  <dgm:cxnLst>
    <dgm:cxn modelId="{F0FE6648-00B9-9F4E-9E70-2106D4791CF0}" type="presOf" srcId="{5F5D88AA-DF63-4681-9CAA-BC26C348CBA4}" destId="{83BA78E4-7972-404D-95D1-8177B7BF16B0}" srcOrd="0" destOrd="0" presId="urn:microsoft.com/office/officeart/2005/8/layout/vList2"/>
    <dgm:cxn modelId="{22906F50-0EBA-0243-81EF-5B89C9D5A32E}" type="presOf" srcId="{7D5E0DE1-EC13-4737-9D25-7FFEE7C04AEA}" destId="{742C2526-DCD2-4F4F-8BA9-AE7C76C0B344}" srcOrd="0" destOrd="0" presId="urn:microsoft.com/office/officeart/2005/8/layout/vList2"/>
    <dgm:cxn modelId="{C1E2E650-5774-C447-8624-7D23EABB0515}" type="presOf" srcId="{50AFF95E-C7A7-4CCA-BD3E-A99ACBBCDDC1}" destId="{C7E6EF53-645B-CE4B-9F90-F40858FFA8E5}" srcOrd="0" destOrd="0" presId="urn:microsoft.com/office/officeart/2005/8/layout/vList2"/>
    <dgm:cxn modelId="{6AC634AF-9730-49BA-9940-92A48A0B173B}" srcId="{5F5D88AA-DF63-4681-9CAA-BC26C348CBA4}" destId="{50AFF95E-C7A7-4CCA-BD3E-A99ACBBCDDC1}" srcOrd="1" destOrd="0" parTransId="{C0F370A6-9579-4894-8C9F-0630541A3AD7}" sibTransId="{A34C5C7D-1276-4204-837E-CBF5D0F62B6F}"/>
    <dgm:cxn modelId="{B58CF0B9-B810-470F-93E2-4780D3F5BD8A}" srcId="{5F5D88AA-DF63-4681-9CAA-BC26C348CBA4}" destId="{7D5E0DE1-EC13-4737-9D25-7FFEE7C04AEA}" srcOrd="0" destOrd="0" parTransId="{4FDE4752-F4D1-4EE6-B69B-064A5ED563CF}" sibTransId="{5425741D-F1E6-431E-AC5B-A99F87D6CD3E}"/>
    <dgm:cxn modelId="{7F2BBFD2-D314-EB4D-87C3-D73793C9C47B}" type="presParOf" srcId="{83BA78E4-7972-404D-95D1-8177B7BF16B0}" destId="{742C2526-DCD2-4F4F-8BA9-AE7C76C0B344}" srcOrd="0" destOrd="0" presId="urn:microsoft.com/office/officeart/2005/8/layout/vList2"/>
    <dgm:cxn modelId="{268FA9A0-033D-DD4A-8A31-E30AA56502DC}" type="presParOf" srcId="{83BA78E4-7972-404D-95D1-8177B7BF16B0}" destId="{6B34A788-F373-6845-A00E-E84F2EB7FBA4}" srcOrd="1" destOrd="0" presId="urn:microsoft.com/office/officeart/2005/8/layout/vList2"/>
    <dgm:cxn modelId="{3ADC089B-18CE-7342-B050-400D16E5AEDC}" type="presParOf" srcId="{83BA78E4-7972-404D-95D1-8177B7BF16B0}" destId="{C7E6EF53-645B-CE4B-9F90-F40858FFA8E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88C5E-AB61-4E82-BD35-6B47B7C0568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C3ED6E9-E130-4661-A439-AD562A4DB42B}">
      <dgm:prSet/>
      <dgm:spPr/>
      <dgm:t>
        <a:bodyPr/>
        <a:lstStyle/>
        <a:p>
          <a:r>
            <a:rPr lang="en-US"/>
            <a:t>The NAACP was established in 1909 and is America’s oldest and largest civil rights organization. </a:t>
          </a:r>
        </a:p>
      </dgm:t>
    </dgm:pt>
    <dgm:pt modelId="{71936505-C505-4B8D-816D-1DD357603BB4}" type="parTrans" cxnId="{6B8AC8A5-DEC5-42BC-98DD-A241F77A6905}">
      <dgm:prSet/>
      <dgm:spPr/>
      <dgm:t>
        <a:bodyPr/>
        <a:lstStyle/>
        <a:p>
          <a:endParaRPr lang="en-US"/>
        </a:p>
      </dgm:t>
    </dgm:pt>
    <dgm:pt modelId="{7F212243-D879-43DA-8AC5-54EA8688B2F1}" type="sibTrans" cxnId="{6B8AC8A5-DEC5-42BC-98DD-A241F77A6905}">
      <dgm:prSet/>
      <dgm:spPr/>
      <dgm:t>
        <a:bodyPr/>
        <a:lstStyle/>
        <a:p>
          <a:endParaRPr lang="en-US"/>
        </a:p>
      </dgm:t>
    </dgm:pt>
    <dgm:pt modelId="{0BF12792-B8FA-40DD-931B-0979342AF3EF}">
      <dgm:prSet/>
      <dgm:spPr/>
      <dgm:t>
        <a:bodyPr/>
        <a:lstStyle/>
        <a:p>
          <a:r>
            <a:rPr lang="en-US"/>
            <a:t>It was formed in New York City by white and Black activists, partially in response to the ongoing violence against African Americans around the country. </a:t>
          </a:r>
        </a:p>
      </dgm:t>
    </dgm:pt>
    <dgm:pt modelId="{6884927B-A930-49EA-9092-B5E23C8CAB6A}" type="parTrans" cxnId="{97B419C0-E748-4A04-9DF4-342D668BC465}">
      <dgm:prSet/>
      <dgm:spPr/>
      <dgm:t>
        <a:bodyPr/>
        <a:lstStyle/>
        <a:p>
          <a:endParaRPr lang="en-US"/>
        </a:p>
      </dgm:t>
    </dgm:pt>
    <dgm:pt modelId="{21E0FFD4-141D-4740-9205-9BBAB29184EB}" type="sibTrans" cxnId="{97B419C0-E748-4A04-9DF4-342D668BC465}">
      <dgm:prSet/>
      <dgm:spPr/>
      <dgm:t>
        <a:bodyPr/>
        <a:lstStyle/>
        <a:p>
          <a:endParaRPr lang="en-US"/>
        </a:p>
      </dgm:t>
    </dgm:pt>
    <dgm:pt modelId="{8CC80C56-3775-4ED7-B970-819851E3DF81}">
      <dgm:prSet/>
      <dgm:spPr/>
      <dgm:t>
        <a:bodyPr/>
        <a:lstStyle/>
        <a:p>
          <a:r>
            <a:rPr lang="en-US"/>
            <a:t>In the NAACP’s early decades, its anti-lynching campaign was central to its agenda. </a:t>
          </a:r>
        </a:p>
      </dgm:t>
    </dgm:pt>
    <dgm:pt modelId="{1BC8A55E-43F7-47A1-A364-270CA95873A6}" type="parTrans" cxnId="{165842FA-F3BD-4C88-8564-3B96816F5F17}">
      <dgm:prSet/>
      <dgm:spPr/>
      <dgm:t>
        <a:bodyPr/>
        <a:lstStyle/>
        <a:p>
          <a:endParaRPr lang="en-US"/>
        </a:p>
      </dgm:t>
    </dgm:pt>
    <dgm:pt modelId="{B01628F5-75FB-4755-B7AE-638D2C90A105}" type="sibTrans" cxnId="{165842FA-F3BD-4C88-8564-3B96816F5F17}">
      <dgm:prSet/>
      <dgm:spPr/>
      <dgm:t>
        <a:bodyPr/>
        <a:lstStyle/>
        <a:p>
          <a:endParaRPr lang="en-US"/>
        </a:p>
      </dgm:t>
    </dgm:pt>
    <dgm:pt modelId="{34B3A828-A235-4485-97AC-CDCD87E1EA2A}">
      <dgm:prSet/>
      <dgm:spPr/>
      <dgm:t>
        <a:bodyPr/>
        <a:lstStyle/>
        <a:p>
          <a:r>
            <a:rPr lang="en-US"/>
            <a:t>During the civil rights era in the 1950s and 1960s, the group won major legal victories.</a:t>
          </a:r>
        </a:p>
      </dgm:t>
    </dgm:pt>
    <dgm:pt modelId="{EDE90D93-8473-4F78-AE07-CCEB37FAED67}" type="parTrans" cxnId="{B098E37A-958B-46F2-BCCE-022E73CD9617}">
      <dgm:prSet/>
      <dgm:spPr/>
      <dgm:t>
        <a:bodyPr/>
        <a:lstStyle/>
        <a:p>
          <a:endParaRPr lang="en-US"/>
        </a:p>
      </dgm:t>
    </dgm:pt>
    <dgm:pt modelId="{EA6FD08E-0B8B-4E35-8433-18E92E4FCD54}" type="sibTrans" cxnId="{B098E37A-958B-46F2-BCCE-022E73CD9617}">
      <dgm:prSet/>
      <dgm:spPr/>
      <dgm:t>
        <a:bodyPr/>
        <a:lstStyle/>
        <a:p>
          <a:endParaRPr lang="en-US"/>
        </a:p>
      </dgm:t>
    </dgm:pt>
    <dgm:pt modelId="{F4C7C5E4-BB18-4248-BF51-D04CB294CC8B}" type="pres">
      <dgm:prSet presAssocID="{95488C5E-AB61-4E82-BD35-6B47B7C0568F}" presName="linear" presStyleCnt="0">
        <dgm:presLayoutVars>
          <dgm:animLvl val="lvl"/>
          <dgm:resizeHandles val="exact"/>
        </dgm:presLayoutVars>
      </dgm:prSet>
      <dgm:spPr/>
    </dgm:pt>
    <dgm:pt modelId="{D7F8EB45-23CD-704C-A4C3-2DCCB847C10F}" type="pres">
      <dgm:prSet presAssocID="{6C3ED6E9-E130-4661-A439-AD562A4DB42B}" presName="parentText" presStyleLbl="node1" presStyleIdx="0" presStyleCnt="4">
        <dgm:presLayoutVars>
          <dgm:chMax val="0"/>
          <dgm:bulletEnabled val="1"/>
        </dgm:presLayoutVars>
      </dgm:prSet>
      <dgm:spPr/>
    </dgm:pt>
    <dgm:pt modelId="{4CDBF099-D42C-2249-8276-E7249EE91979}" type="pres">
      <dgm:prSet presAssocID="{7F212243-D879-43DA-8AC5-54EA8688B2F1}" presName="spacer" presStyleCnt="0"/>
      <dgm:spPr/>
    </dgm:pt>
    <dgm:pt modelId="{A077E3E3-5710-5341-B768-3A63CBF4E487}" type="pres">
      <dgm:prSet presAssocID="{0BF12792-B8FA-40DD-931B-0979342AF3EF}" presName="parentText" presStyleLbl="node1" presStyleIdx="1" presStyleCnt="4">
        <dgm:presLayoutVars>
          <dgm:chMax val="0"/>
          <dgm:bulletEnabled val="1"/>
        </dgm:presLayoutVars>
      </dgm:prSet>
      <dgm:spPr/>
    </dgm:pt>
    <dgm:pt modelId="{B00510C5-EEC6-6A4E-948E-CE1B57B411DE}" type="pres">
      <dgm:prSet presAssocID="{21E0FFD4-141D-4740-9205-9BBAB29184EB}" presName="spacer" presStyleCnt="0"/>
      <dgm:spPr/>
    </dgm:pt>
    <dgm:pt modelId="{2BDC0A80-ECA9-644E-9421-61FB5728E467}" type="pres">
      <dgm:prSet presAssocID="{8CC80C56-3775-4ED7-B970-819851E3DF81}" presName="parentText" presStyleLbl="node1" presStyleIdx="2" presStyleCnt="4">
        <dgm:presLayoutVars>
          <dgm:chMax val="0"/>
          <dgm:bulletEnabled val="1"/>
        </dgm:presLayoutVars>
      </dgm:prSet>
      <dgm:spPr/>
    </dgm:pt>
    <dgm:pt modelId="{6565082C-69C1-1C47-94D8-4550F02A23C9}" type="pres">
      <dgm:prSet presAssocID="{B01628F5-75FB-4755-B7AE-638D2C90A105}" presName="spacer" presStyleCnt="0"/>
      <dgm:spPr/>
    </dgm:pt>
    <dgm:pt modelId="{1C2F36EF-47F8-D846-93E9-B16674E2FDA2}" type="pres">
      <dgm:prSet presAssocID="{34B3A828-A235-4485-97AC-CDCD87E1EA2A}" presName="parentText" presStyleLbl="node1" presStyleIdx="3" presStyleCnt="4">
        <dgm:presLayoutVars>
          <dgm:chMax val="0"/>
          <dgm:bulletEnabled val="1"/>
        </dgm:presLayoutVars>
      </dgm:prSet>
      <dgm:spPr/>
    </dgm:pt>
  </dgm:ptLst>
  <dgm:cxnLst>
    <dgm:cxn modelId="{906B9620-8DE1-9341-9D6B-CFE3360CA889}" type="presOf" srcId="{95488C5E-AB61-4E82-BD35-6B47B7C0568F}" destId="{F4C7C5E4-BB18-4248-BF51-D04CB294CC8B}" srcOrd="0" destOrd="0" presId="urn:microsoft.com/office/officeart/2005/8/layout/vList2"/>
    <dgm:cxn modelId="{D7A5BC27-7D87-9446-AFEE-61BDA7C3E20B}" type="presOf" srcId="{6C3ED6E9-E130-4661-A439-AD562A4DB42B}" destId="{D7F8EB45-23CD-704C-A4C3-2DCCB847C10F}" srcOrd="0" destOrd="0" presId="urn:microsoft.com/office/officeart/2005/8/layout/vList2"/>
    <dgm:cxn modelId="{B098E37A-958B-46F2-BCCE-022E73CD9617}" srcId="{95488C5E-AB61-4E82-BD35-6B47B7C0568F}" destId="{34B3A828-A235-4485-97AC-CDCD87E1EA2A}" srcOrd="3" destOrd="0" parTransId="{EDE90D93-8473-4F78-AE07-CCEB37FAED67}" sibTransId="{EA6FD08E-0B8B-4E35-8433-18E92E4FCD54}"/>
    <dgm:cxn modelId="{6B8AC8A5-DEC5-42BC-98DD-A241F77A6905}" srcId="{95488C5E-AB61-4E82-BD35-6B47B7C0568F}" destId="{6C3ED6E9-E130-4661-A439-AD562A4DB42B}" srcOrd="0" destOrd="0" parTransId="{71936505-C505-4B8D-816D-1DD357603BB4}" sibTransId="{7F212243-D879-43DA-8AC5-54EA8688B2F1}"/>
    <dgm:cxn modelId="{DA3E2DAF-FEF7-3142-9077-82D39E2F6BE6}" type="presOf" srcId="{8CC80C56-3775-4ED7-B970-819851E3DF81}" destId="{2BDC0A80-ECA9-644E-9421-61FB5728E467}" srcOrd="0" destOrd="0" presId="urn:microsoft.com/office/officeart/2005/8/layout/vList2"/>
    <dgm:cxn modelId="{97B419C0-E748-4A04-9DF4-342D668BC465}" srcId="{95488C5E-AB61-4E82-BD35-6B47B7C0568F}" destId="{0BF12792-B8FA-40DD-931B-0979342AF3EF}" srcOrd="1" destOrd="0" parTransId="{6884927B-A930-49EA-9092-B5E23C8CAB6A}" sibTransId="{21E0FFD4-141D-4740-9205-9BBAB29184EB}"/>
    <dgm:cxn modelId="{C4F1F4E4-564E-104A-BCC0-9A3CDB1EE42B}" type="presOf" srcId="{34B3A828-A235-4485-97AC-CDCD87E1EA2A}" destId="{1C2F36EF-47F8-D846-93E9-B16674E2FDA2}" srcOrd="0" destOrd="0" presId="urn:microsoft.com/office/officeart/2005/8/layout/vList2"/>
    <dgm:cxn modelId="{51DDDFEF-6ABC-B04D-8C99-8320C7097F64}" type="presOf" srcId="{0BF12792-B8FA-40DD-931B-0979342AF3EF}" destId="{A077E3E3-5710-5341-B768-3A63CBF4E487}" srcOrd="0" destOrd="0" presId="urn:microsoft.com/office/officeart/2005/8/layout/vList2"/>
    <dgm:cxn modelId="{165842FA-F3BD-4C88-8564-3B96816F5F17}" srcId="{95488C5E-AB61-4E82-BD35-6B47B7C0568F}" destId="{8CC80C56-3775-4ED7-B970-819851E3DF81}" srcOrd="2" destOrd="0" parTransId="{1BC8A55E-43F7-47A1-A364-270CA95873A6}" sibTransId="{B01628F5-75FB-4755-B7AE-638D2C90A105}"/>
    <dgm:cxn modelId="{A4AC7D2F-5F1B-1C40-8F74-C986B8F8457B}" type="presParOf" srcId="{F4C7C5E4-BB18-4248-BF51-D04CB294CC8B}" destId="{D7F8EB45-23CD-704C-A4C3-2DCCB847C10F}" srcOrd="0" destOrd="0" presId="urn:microsoft.com/office/officeart/2005/8/layout/vList2"/>
    <dgm:cxn modelId="{00C1A190-843A-D648-8906-4CD534658EE1}" type="presParOf" srcId="{F4C7C5E4-BB18-4248-BF51-D04CB294CC8B}" destId="{4CDBF099-D42C-2249-8276-E7249EE91979}" srcOrd="1" destOrd="0" presId="urn:microsoft.com/office/officeart/2005/8/layout/vList2"/>
    <dgm:cxn modelId="{054A511B-9EF1-D34C-AC06-C6479150F767}" type="presParOf" srcId="{F4C7C5E4-BB18-4248-BF51-D04CB294CC8B}" destId="{A077E3E3-5710-5341-B768-3A63CBF4E487}" srcOrd="2" destOrd="0" presId="urn:microsoft.com/office/officeart/2005/8/layout/vList2"/>
    <dgm:cxn modelId="{0FE11F36-7124-4740-8FBD-A416941C7C19}" type="presParOf" srcId="{F4C7C5E4-BB18-4248-BF51-D04CB294CC8B}" destId="{B00510C5-EEC6-6A4E-948E-CE1B57B411DE}" srcOrd="3" destOrd="0" presId="urn:microsoft.com/office/officeart/2005/8/layout/vList2"/>
    <dgm:cxn modelId="{B56214AE-0A6F-1A4A-B812-04381D628361}" type="presParOf" srcId="{F4C7C5E4-BB18-4248-BF51-D04CB294CC8B}" destId="{2BDC0A80-ECA9-644E-9421-61FB5728E467}" srcOrd="4" destOrd="0" presId="urn:microsoft.com/office/officeart/2005/8/layout/vList2"/>
    <dgm:cxn modelId="{4BB1C125-7264-D444-8AD6-15639C17D0F4}" type="presParOf" srcId="{F4C7C5E4-BB18-4248-BF51-D04CB294CC8B}" destId="{6565082C-69C1-1C47-94D8-4550F02A23C9}" srcOrd="5" destOrd="0" presId="urn:microsoft.com/office/officeart/2005/8/layout/vList2"/>
    <dgm:cxn modelId="{4F3473AC-F35F-604F-BB13-53E682153BE6}" type="presParOf" srcId="{F4C7C5E4-BB18-4248-BF51-D04CB294CC8B}" destId="{1C2F36EF-47F8-D846-93E9-B16674E2FDA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35F53A-EB07-4AC7-A360-BA703CF89F4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488C45E-845E-4D8B-B898-EF374EBD0DB0}">
      <dgm:prSet/>
      <dgm:spPr/>
      <dgm:t>
        <a:bodyPr/>
        <a:lstStyle/>
        <a:p>
          <a:r>
            <a:rPr lang="en-US"/>
            <a:t>After thousands of Black people threatened to march on Washington to demand equal employment rights, President Franklin D. Roosevelt issued </a:t>
          </a:r>
          <a:r>
            <a:rPr lang="en-US" u="sng"/>
            <a:t>Executive Order 8802 </a:t>
          </a:r>
          <a:r>
            <a:rPr lang="en-US"/>
            <a:t>on June 25, 1941.</a:t>
          </a:r>
        </a:p>
      </dgm:t>
    </dgm:pt>
    <dgm:pt modelId="{49B47E6F-CFFB-4A49-9A62-487D7CAC2DB9}" type="parTrans" cxnId="{1B542D17-DFD0-4972-9E4A-3039102BB7C4}">
      <dgm:prSet/>
      <dgm:spPr/>
      <dgm:t>
        <a:bodyPr/>
        <a:lstStyle/>
        <a:p>
          <a:endParaRPr lang="en-US"/>
        </a:p>
      </dgm:t>
    </dgm:pt>
    <dgm:pt modelId="{C5F33BE3-E697-49AE-9270-D2CE49AC323C}" type="sibTrans" cxnId="{1B542D17-DFD0-4972-9E4A-3039102BB7C4}">
      <dgm:prSet/>
      <dgm:spPr/>
      <dgm:t>
        <a:bodyPr/>
        <a:lstStyle/>
        <a:p>
          <a:endParaRPr lang="en-US"/>
        </a:p>
      </dgm:t>
    </dgm:pt>
    <dgm:pt modelId="{9658E9FA-4B50-437D-92AE-6EC861BDE21C}">
      <dgm:prSet/>
      <dgm:spPr/>
      <dgm:t>
        <a:bodyPr/>
        <a:lstStyle/>
        <a:p>
          <a:r>
            <a:rPr lang="en-US"/>
            <a:t>It opened national defense jobs and other government jobs to all Americans regardless of race, creed, color or national origin.</a:t>
          </a:r>
        </a:p>
      </dgm:t>
    </dgm:pt>
    <dgm:pt modelId="{A0E25769-F769-4F44-9402-E8F042392CB0}" type="parTrans" cxnId="{B9714EE6-FBC6-4FC5-8BCC-95AA62BEA643}">
      <dgm:prSet/>
      <dgm:spPr/>
      <dgm:t>
        <a:bodyPr/>
        <a:lstStyle/>
        <a:p>
          <a:endParaRPr lang="en-US"/>
        </a:p>
      </dgm:t>
    </dgm:pt>
    <dgm:pt modelId="{D5393527-F039-4293-BA6A-A5D9CBF8B7DA}" type="sibTrans" cxnId="{B9714EE6-FBC6-4FC5-8BCC-95AA62BEA643}">
      <dgm:prSet/>
      <dgm:spPr/>
      <dgm:t>
        <a:bodyPr/>
        <a:lstStyle/>
        <a:p>
          <a:endParaRPr lang="en-US"/>
        </a:p>
      </dgm:t>
    </dgm:pt>
    <dgm:pt modelId="{5F017786-5713-584A-9B59-A7530275B76C}" type="pres">
      <dgm:prSet presAssocID="{C535F53A-EB07-4AC7-A360-BA703CF89F4F}" presName="linear" presStyleCnt="0">
        <dgm:presLayoutVars>
          <dgm:animLvl val="lvl"/>
          <dgm:resizeHandles val="exact"/>
        </dgm:presLayoutVars>
      </dgm:prSet>
      <dgm:spPr/>
    </dgm:pt>
    <dgm:pt modelId="{4BFDD95E-F336-C742-82B5-1389A5D9ED53}" type="pres">
      <dgm:prSet presAssocID="{B488C45E-845E-4D8B-B898-EF374EBD0DB0}" presName="parentText" presStyleLbl="node1" presStyleIdx="0" presStyleCnt="2">
        <dgm:presLayoutVars>
          <dgm:chMax val="0"/>
          <dgm:bulletEnabled val="1"/>
        </dgm:presLayoutVars>
      </dgm:prSet>
      <dgm:spPr/>
    </dgm:pt>
    <dgm:pt modelId="{F94F338F-1FB5-584B-A666-206AB091A8CD}" type="pres">
      <dgm:prSet presAssocID="{C5F33BE3-E697-49AE-9270-D2CE49AC323C}" presName="spacer" presStyleCnt="0"/>
      <dgm:spPr/>
    </dgm:pt>
    <dgm:pt modelId="{E8BC9426-A7F6-2249-9A08-DB690FDDDBF2}" type="pres">
      <dgm:prSet presAssocID="{9658E9FA-4B50-437D-92AE-6EC861BDE21C}" presName="parentText" presStyleLbl="node1" presStyleIdx="1" presStyleCnt="2">
        <dgm:presLayoutVars>
          <dgm:chMax val="0"/>
          <dgm:bulletEnabled val="1"/>
        </dgm:presLayoutVars>
      </dgm:prSet>
      <dgm:spPr/>
    </dgm:pt>
  </dgm:ptLst>
  <dgm:cxnLst>
    <dgm:cxn modelId="{1B542D17-DFD0-4972-9E4A-3039102BB7C4}" srcId="{C535F53A-EB07-4AC7-A360-BA703CF89F4F}" destId="{B488C45E-845E-4D8B-B898-EF374EBD0DB0}" srcOrd="0" destOrd="0" parTransId="{49B47E6F-CFFB-4A49-9A62-487D7CAC2DB9}" sibTransId="{C5F33BE3-E697-49AE-9270-D2CE49AC323C}"/>
    <dgm:cxn modelId="{78FB1425-715C-6C49-9943-5EB0EFDF315A}" type="presOf" srcId="{C535F53A-EB07-4AC7-A360-BA703CF89F4F}" destId="{5F017786-5713-584A-9B59-A7530275B76C}" srcOrd="0" destOrd="0" presId="urn:microsoft.com/office/officeart/2005/8/layout/vList2"/>
    <dgm:cxn modelId="{6BD03499-C04B-234F-A934-A1C1F1A5A835}" type="presOf" srcId="{9658E9FA-4B50-437D-92AE-6EC861BDE21C}" destId="{E8BC9426-A7F6-2249-9A08-DB690FDDDBF2}" srcOrd="0" destOrd="0" presId="urn:microsoft.com/office/officeart/2005/8/layout/vList2"/>
    <dgm:cxn modelId="{C8ABA1A5-C4CF-9244-9213-E2A7A419453C}" type="presOf" srcId="{B488C45E-845E-4D8B-B898-EF374EBD0DB0}" destId="{4BFDD95E-F336-C742-82B5-1389A5D9ED53}" srcOrd="0" destOrd="0" presId="urn:microsoft.com/office/officeart/2005/8/layout/vList2"/>
    <dgm:cxn modelId="{B9714EE6-FBC6-4FC5-8BCC-95AA62BEA643}" srcId="{C535F53A-EB07-4AC7-A360-BA703CF89F4F}" destId="{9658E9FA-4B50-437D-92AE-6EC861BDE21C}" srcOrd="1" destOrd="0" parTransId="{A0E25769-F769-4F44-9402-E8F042392CB0}" sibTransId="{D5393527-F039-4293-BA6A-A5D9CBF8B7DA}"/>
    <dgm:cxn modelId="{D9863A1A-5269-5D41-B82A-6A47BD771962}" type="presParOf" srcId="{5F017786-5713-584A-9B59-A7530275B76C}" destId="{4BFDD95E-F336-C742-82B5-1389A5D9ED53}" srcOrd="0" destOrd="0" presId="urn:microsoft.com/office/officeart/2005/8/layout/vList2"/>
    <dgm:cxn modelId="{90891704-206B-AB4F-8EAB-B66DBFCC72D0}" type="presParOf" srcId="{5F017786-5713-584A-9B59-A7530275B76C}" destId="{F94F338F-1FB5-584B-A666-206AB091A8CD}" srcOrd="1" destOrd="0" presId="urn:microsoft.com/office/officeart/2005/8/layout/vList2"/>
    <dgm:cxn modelId="{01E94A0D-3794-D64A-9733-41A8DF0D3985}" type="presParOf" srcId="{5F017786-5713-584A-9B59-A7530275B76C}" destId="{E8BC9426-A7F6-2249-9A08-DB690FDDDBF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22F4E-4068-4A87-A5EB-2A4B320597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4C875FC-3077-432F-AACF-403B1EBA4245}">
      <dgm:prSet/>
      <dgm:spPr/>
      <dgm:t>
        <a:bodyPr/>
        <a:lstStyle/>
        <a:p>
          <a:r>
            <a:rPr lang="en-US"/>
            <a:t>As the Cold War began, President Harry Truman initiated a civil rights agenda.</a:t>
          </a:r>
        </a:p>
      </dgm:t>
    </dgm:pt>
    <dgm:pt modelId="{D50FBAE6-5441-4018-854E-532647C09C15}" type="parTrans" cxnId="{14AADCD5-185B-406A-9E2A-0DFF3E7C6E62}">
      <dgm:prSet/>
      <dgm:spPr/>
      <dgm:t>
        <a:bodyPr/>
        <a:lstStyle/>
        <a:p>
          <a:endParaRPr lang="en-US"/>
        </a:p>
      </dgm:t>
    </dgm:pt>
    <dgm:pt modelId="{8337E6F5-DB5F-47BB-8117-978D849275F3}" type="sibTrans" cxnId="{14AADCD5-185B-406A-9E2A-0DFF3E7C6E62}">
      <dgm:prSet/>
      <dgm:spPr/>
      <dgm:t>
        <a:bodyPr/>
        <a:lstStyle/>
        <a:p>
          <a:endParaRPr lang="en-US"/>
        </a:p>
      </dgm:t>
    </dgm:pt>
    <dgm:pt modelId="{178EE588-366D-443A-8004-DF30A1629A99}">
      <dgm:prSet/>
      <dgm:spPr/>
      <dgm:t>
        <a:bodyPr/>
        <a:lstStyle/>
        <a:p>
          <a:r>
            <a:rPr lang="en-US"/>
            <a:t>In1948, Truman issued Executive Order 9981 to end discrimination in the military. </a:t>
          </a:r>
        </a:p>
      </dgm:t>
    </dgm:pt>
    <dgm:pt modelId="{7C4E6291-A1A9-419B-8D3D-26564C60DFF2}" type="parTrans" cxnId="{E0DA2176-1F2E-4328-9765-0BF511E51644}">
      <dgm:prSet/>
      <dgm:spPr/>
      <dgm:t>
        <a:bodyPr/>
        <a:lstStyle/>
        <a:p>
          <a:endParaRPr lang="en-US"/>
        </a:p>
      </dgm:t>
    </dgm:pt>
    <dgm:pt modelId="{ADE2CD74-B8CC-4BA7-89A5-B8C44CB69CAE}" type="sibTrans" cxnId="{E0DA2176-1F2E-4328-9765-0BF511E51644}">
      <dgm:prSet/>
      <dgm:spPr/>
      <dgm:t>
        <a:bodyPr/>
        <a:lstStyle/>
        <a:p>
          <a:endParaRPr lang="en-US"/>
        </a:p>
      </dgm:t>
    </dgm:pt>
    <dgm:pt modelId="{5F5CA4FB-7F45-4E66-B10B-FBEE86F34E25}">
      <dgm:prSet/>
      <dgm:spPr/>
      <dgm:t>
        <a:bodyPr/>
        <a:lstStyle/>
        <a:p>
          <a:r>
            <a:rPr lang="en-US"/>
            <a:t>These events helped set the stage for grass-roots initiatives to enact racial equality legislation and incite the civil rights movement.</a:t>
          </a:r>
        </a:p>
      </dgm:t>
    </dgm:pt>
    <dgm:pt modelId="{C5F05225-0D33-4CEE-98CF-8B7910B9BB8B}" type="parTrans" cxnId="{6E1A225F-69CA-4BEF-9B65-2D7C03B979A6}">
      <dgm:prSet/>
      <dgm:spPr/>
      <dgm:t>
        <a:bodyPr/>
        <a:lstStyle/>
        <a:p>
          <a:endParaRPr lang="en-US"/>
        </a:p>
      </dgm:t>
    </dgm:pt>
    <dgm:pt modelId="{D5727797-63B5-47A9-ACCB-3A4608F51DE9}" type="sibTrans" cxnId="{6E1A225F-69CA-4BEF-9B65-2D7C03B979A6}">
      <dgm:prSet/>
      <dgm:spPr/>
      <dgm:t>
        <a:bodyPr/>
        <a:lstStyle/>
        <a:p>
          <a:endParaRPr lang="en-US"/>
        </a:p>
      </dgm:t>
    </dgm:pt>
    <dgm:pt modelId="{5F4D2BFC-D863-B744-967E-4A7B2B87851E}" type="pres">
      <dgm:prSet presAssocID="{DB422F4E-4068-4A87-A5EB-2A4B32059714}" presName="linear" presStyleCnt="0">
        <dgm:presLayoutVars>
          <dgm:animLvl val="lvl"/>
          <dgm:resizeHandles val="exact"/>
        </dgm:presLayoutVars>
      </dgm:prSet>
      <dgm:spPr/>
    </dgm:pt>
    <dgm:pt modelId="{3A5F73B5-315D-2D4A-8FCA-63993815768C}" type="pres">
      <dgm:prSet presAssocID="{E4C875FC-3077-432F-AACF-403B1EBA4245}" presName="parentText" presStyleLbl="node1" presStyleIdx="0" presStyleCnt="3">
        <dgm:presLayoutVars>
          <dgm:chMax val="0"/>
          <dgm:bulletEnabled val="1"/>
        </dgm:presLayoutVars>
      </dgm:prSet>
      <dgm:spPr/>
    </dgm:pt>
    <dgm:pt modelId="{8C375895-5785-3443-906E-212FB226E726}" type="pres">
      <dgm:prSet presAssocID="{8337E6F5-DB5F-47BB-8117-978D849275F3}" presName="spacer" presStyleCnt="0"/>
      <dgm:spPr/>
    </dgm:pt>
    <dgm:pt modelId="{E0A3C81D-6597-A346-89C6-9B825A0EF284}" type="pres">
      <dgm:prSet presAssocID="{178EE588-366D-443A-8004-DF30A1629A99}" presName="parentText" presStyleLbl="node1" presStyleIdx="1" presStyleCnt="3">
        <dgm:presLayoutVars>
          <dgm:chMax val="0"/>
          <dgm:bulletEnabled val="1"/>
        </dgm:presLayoutVars>
      </dgm:prSet>
      <dgm:spPr/>
    </dgm:pt>
    <dgm:pt modelId="{A76AD3AB-B007-F14B-A1B6-6143CBB193DC}" type="pres">
      <dgm:prSet presAssocID="{ADE2CD74-B8CC-4BA7-89A5-B8C44CB69CAE}" presName="spacer" presStyleCnt="0"/>
      <dgm:spPr/>
    </dgm:pt>
    <dgm:pt modelId="{623D9EE6-568E-8848-A4A3-FD4B5594D5B2}" type="pres">
      <dgm:prSet presAssocID="{5F5CA4FB-7F45-4E66-B10B-FBEE86F34E25}" presName="parentText" presStyleLbl="node1" presStyleIdx="2" presStyleCnt="3">
        <dgm:presLayoutVars>
          <dgm:chMax val="0"/>
          <dgm:bulletEnabled val="1"/>
        </dgm:presLayoutVars>
      </dgm:prSet>
      <dgm:spPr/>
    </dgm:pt>
  </dgm:ptLst>
  <dgm:cxnLst>
    <dgm:cxn modelId="{9550BC58-9C44-C845-81CF-0AD530C09D9D}" type="presOf" srcId="{178EE588-366D-443A-8004-DF30A1629A99}" destId="{E0A3C81D-6597-A346-89C6-9B825A0EF284}" srcOrd="0" destOrd="0" presId="urn:microsoft.com/office/officeart/2005/8/layout/vList2"/>
    <dgm:cxn modelId="{6E1A225F-69CA-4BEF-9B65-2D7C03B979A6}" srcId="{DB422F4E-4068-4A87-A5EB-2A4B32059714}" destId="{5F5CA4FB-7F45-4E66-B10B-FBEE86F34E25}" srcOrd="2" destOrd="0" parTransId="{C5F05225-0D33-4CEE-98CF-8B7910B9BB8B}" sibTransId="{D5727797-63B5-47A9-ACCB-3A4608F51DE9}"/>
    <dgm:cxn modelId="{37F36074-5B09-B442-B1C9-F3A7D8C71206}" type="presOf" srcId="{DB422F4E-4068-4A87-A5EB-2A4B32059714}" destId="{5F4D2BFC-D863-B744-967E-4A7B2B87851E}" srcOrd="0" destOrd="0" presId="urn:microsoft.com/office/officeart/2005/8/layout/vList2"/>
    <dgm:cxn modelId="{E0DA2176-1F2E-4328-9765-0BF511E51644}" srcId="{DB422F4E-4068-4A87-A5EB-2A4B32059714}" destId="{178EE588-366D-443A-8004-DF30A1629A99}" srcOrd="1" destOrd="0" parTransId="{7C4E6291-A1A9-419B-8D3D-26564C60DFF2}" sibTransId="{ADE2CD74-B8CC-4BA7-89A5-B8C44CB69CAE}"/>
    <dgm:cxn modelId="{C185D89E-3A3F-B740-B7A8-6FEACBBB040F}" type="presOf" srcId="{5F5CA4FB-7F45-4E66-B10B-FBEE86F34E25}" destId="{623D9EE6-568E-8848-A4A3-FD4B5594D5B2}" srcOrd="0" destOrd="0" presId="urn:microsoft.com/office/officeart/2005/8/layout/vList2"/>
    <dgm:cxn modelId="{14AADCD5-185B-406A-9E2A-0DFF3E7C6E62}" srcId="{DB422F4E-4068-4A87-A5EB-2A4B32059714}" destId="{E4C875FC-3077-432F-AACF-403B1EBA4245}" srcOrd="0" destOrd="0" parTransId="{D50FBAE6-5441-4018-854E-532647C09C15}" sibTransId="{8337E6F5-DB5F-47BB-8117-978D849275F3}"/>
    <dgm:cxn modelId="{F32196FB-9316-8C4C-ABB6-7C6B26DAF9AD}" type="presOf" srcId="{E4C875FC-3077-432F-AACF-403B1EBA4245}" destId="{3A5F73B5-315D-2D4A-8FCA-63993815768C}" srcOrd="0" destOrd="0" presId="urn:microsoft.com/office/officeart/2005/8/layout/vList2"/>
    <dgm:cxn modelId="{249A3D33-16B0-4C41-9050-FB2DC62EECC3}" type="presParOf" srcId="{5F4D2BFC-D863-B744-967E-4A7B2B87851E}" destId="{3A5F73B5-315D-2D4A-8FCA-63993815768C}" srcOrd="0" destOrd="0" presId="urn:microsoft.com/office/officeart/2005/8/layout/vList2"/>
    <dgm:cxn modelId="{78AA36D7-904B-4D40-BBDB-402F7B0C0558}" type="presParOf" srcId="{5F4D2BFC-D863-B744-967E-4A7B2B87851E}" destId="{8C375895-5785-3443-906E-212FB226E726}" srcOrd="1" destOrd="0" presId="urn:microsoft.com/office/officeart/2005/8/layout/vList2"/>
    <dgm:cxn modelId="{77EC6E56-AD1A-5C4A-833B-60C8BD0D4924}" type="presParOf" srcId="{5F4D2BFC-D863-B744-967E-4A7B2B87851E}" destId="{E0A3C81D-6597-A346-89C6-9B825A0EF284}" srcOrd="2" destOrd="0" presId="urn:microsoft.com/office/officeart/2005/8/layout/vList2"/>
    <dgm:cxn modelId="{D5693B85-27C8-B04F-8709-40D200F374C3}" type="presParOf" srcId="{5F4D2BFC-D863-B744-967E-4A7B2B87851E}" destId="{A76AD3AB-B007-F14B-A1B6-6143CBB193DC}" srcOrd="3" destOrd="0" presId="urn:microsoft.com/office/officeart/2005/8/layout/vList2"/>
    <dgm:cxn modelId="{71927CE6-0B5D-744E-883B-0FAEA6EC7D77}" type="presParOf" srcId="{5F4D2BFC-D863-B744-967E-4A7B2B87851E}" destId="{623D9EE6-568E-8848-A4A3-FD4B5594D5B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D1014B-0640-4AE8-A1CA-675C3BC5E5D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F948788-8BF5-44DC-A60D-E21BA9743582}">
      <dgm:prSet/>
      <dgm:spPr/>
      <dgm:t>
        <a:bodyPr/>
        <a:lstStyle/>
        <a:p>
          <a:r>
            <a:rPr lang="en-US" dirty="0"/>
            <a:t>Rosa Parks worked for a civil rights organization named NAACP as a sexual assault investigator.</a:t>
          </a:r>
        </a:p>
      </dgm:t>
    </dgm:pt>
    <dgm:pt modelId="{F94215BF-C64F-4B06-A9BA-6EE87B170E8C}" type="parTrans" cxnId="{2D6A1C80-500B-489C-8744-E4E9E4F9279F}">
      <dgm:prSet/>
      <dgm:spPr/>
      <dgm:t>
        <a:bodyPr/>
        <a:lstStyle/>
        <a:p>
          <a:endParaRPr lang="en-US"/>
        </a:p>
      </dgm:t>
    </dgm:pt>
    <dgm:pt modelId="{8057A315-156A-4C46-8093-8D75E96D441F}" type="sibTrans" cxnId="{2D6A1C80-500B-489C-8744-E4E9E4F9279F}">
      <dgm:prSet/>
      <dgm:spPr/>
      <dgm:t>
        <a:bodyPr/>
        <a:lstStyle/>
        <a:p>
          <a:endParaRPr lang="en-US"/>
        </a:p>
      </dgm:t>
    </dgm:pt>
    <dgm:pt modelId="{7E6339B1-77A0-422B-A09A-DD6A11343F40}">
      <dgm:prSet/>
      <dgm:spPr/>
      <dgm:t>
        <a:bodyPr/>
        <a:lstStyle/>
        <a:p>
          <a:r>
            <a:rPr lang="en-US"/>
            <a:t>On December 1, 1955, a 42-year-old Parks found a seat on a Montgomery, Alabama bus after work. Segregation laws at the time stated Black passengers must sit in designated seats at the back of the bus, and Parks had complied.</a:t>
          </a:r>
        </a:p>
      </dgm:t>
    </dgm:pt>
    <dgm:pt modelId="{030A156D-5866-4A77-AA36-7823AB63D4DF}" type="parTrans" cxnId="{1A4F9802-F1B0-48F0-AD51-9151502542D3}">
      <dgm:prSet/>
      <dgm:spPr/>
      <dgm:t>
        <a:bodyPr/>
        <a:lstStyle/>
        <a:p>
          <a:endParaRPr lang="en-US"/>
        </a:p>
      </dgm:t>
    </dgm:pt>
    <dgm:pt modelId="{741CCB96-C624-405D-AAF7-E68AD24BA65D}" type="sibTrans" cxnId="{1A4F9802-F1B0-48F0-AD51-9151502542D3}">
      <dgm:prSet/>
      <dgm:spPr/>
      <dgm:t>
        <a:bodyPr/>
        <a:lstStyle/>
        <a:p>
          <a:endParaRPr lang="en-US"/>
        </a:p>
      </dgm:t>
    </dgm:pt>
    <dgm:pt modelId="{A732114F-CFFC-46EB-8EF3-20FE7F73B079}">
      <dgm:prSet/>
      <dgm:spPr/>
      <dgm:t>
        <a:bodyPr/>
        <a:lstStyle/>
        <a:p>
          <a:r>
            <a:rPr lang="en-US"/>
            <a:t>When a white man got on the bus and couldn’t find a seat in the white section at the front of the bus, the bus driver instructed Parks and three other Black passengers to give up their seats. The other three complied, Parks refused and was arrested.</a:t>
          </a:r>
        </a:p>
      </dgm:t>
    </dgm:pt>
    <dgm:pt modelId="{4DBC0C80-1BD4-44F3-B1FA-22BEB3BA6F16}" type="parTrans" cxnId="{FA156B58-2963-4B58-BDFB-7D21D4D2F2B8}">
      <dgm:prSet/>
      <dgm:spPr/>
      <dgm:t>
        <a:bodyPr/>
        <a:lstStyle/>
        <a:p>
          <a:endParaRPr lang="en-US"/>
        </a:p>
      </dgm:t>
    </dgm:pt>
    <dgm:pt modelId="{A4A9E4B1-92FE-49BF-B2DA-D5A3285FDE9B}" type="sibTrans" cxnId="{FA156B58-2963-4B58-BDFB-7D21D4D2F2B8}">
      <dgm:prSet/>
      <dgm:spPr/>
      <dgm:t>
        <a:bodyPr/>
        <a:lstStyle/>
        <a:p>
          <a:endParaRPr lang="en-US"/>
        </a:p>
      </dgm:t>
    </dgm:pt>
    <dgm:pt modelId="{E02CEF47-6A94-274E-8AB5-D7C643DFF904}" type="pres">
      <dgm:prSet presAssocID="{13D1014B-0640-4AE8-A1CA-675C3BC5E5D2}" presName="linear" presStyleCnt="0">
        <dgm:presLayoutVars>
          <dgm:animLvl val="lvl"/>
          <dgm:resizeHandles val="exact"/>
        </dgm:presLayoutVars>
      </dgm:prSet>
      <dgm:spPr/>
    </dgm:pt>
    <dgm:pt modelId="{E14708FE-5081-EA44-A27E-FD95F728F99A}" type="pres">
      <dgm:prSet presAssocID="{EF948788-8BF5-44DC-A60D-E21BA9743582}" presName="parentText" presStyleLbl="node1" presStyleIdx="0" presStyleCnt="3">
        <dgm:presLayoutVars>
          <dgm:chMax val="0"/>
          <dgm:bulletEnabled val="1"/>
        </dgm:presLayoutVars>
      </dgm:prSet>
      <dgm:spPr/>
    </dgm:pt>
    <dgm:pt modelId="{66A127F0-D4FF-2E47-BD42-0B77974A0AE7}" type="pres">
      <dgm:prSet presAssocID="{8057A315-156A-4C46-8093-8D75E96D441F}" presName="spacer" presStyleCnt="0"/>
      <dgm:spPr/>
    </dgm:pt>
    <dgm:pt modelId="{A403F827-4EE0-CB47-AAE2-942F76054B43}" type="pres">
      <dgm:prSet presAssocID="{7E6339B1-77A0-422B-A09A-DD6A11343F40}" presName="parentText" presStyleLbl="node1" presStyleIdx="1" presStyleCnt="3">
        <dgm:presLayoutVars>
          <dgm:chMax val="0"/>
          <dgm:bulletEnabled val="1"/>
        </dgm:presLayoutVars>
      </dgm:prSet>
      <dgm:spPr/>
    </dgm:pt>
    <dgm:pt modelId="{4A7A3B0A-0692-EB44-A55E-576EC96905F1}" type="pres">
      <dgm:prSet presAssocID="{741CCB96-C624-405D-AAF7-E68AD24BA65D}" presName="spacer" presStyleCnt="0"/>
      <dgm:spPr/>
    </dgm:pt>
    <dgm:pt modelId="{74BE7415-51BB-894C-9CDE-D80DC1CCFE0B}" type="pres">
      <dgm:prSet presAssocID="{A732114F-CFFC-46EB-8EF3-20FE7F73B079}" presName="parentText" presStyleLbl="node1" presStyleIdx="2" presStyleCnt="3">
        <dgm:presLayoutVars>
          <dgm:chMax val="0"/>
          <dgm:bulletEnabled val="1"/>
        </dgm:presLayoutVars>
      </dgm:prSet>
      <dgm:spPr/>
    </dgm:pt>
  </dgm:ptLst>
  <dgm:cxnLst>
    <dgm:cxn modelId="{1A4F9802-F1B0-48F0-AD51-9151502542D3}" srcId="{13D1014B-0640-4AE8-A1CA-675C3BC5E5D2}" destId="{7E6339B1-77A0-422B-A09A-DD6A11343F40}" srcOrd="1" destOrd="0" parTransId="{030A156D-5866-4A77-AA36-7823AB63D4DF}" sibTransId="{741CCB96-C624-405D-AAF7-E68AD24BA65D}"/>
    <dgm:cxn modelId="{FA156B58-2963-4B58-BDFB-7D21D4D2F2B8}" srcId="{13D1014B-0640-4AE8-A1CA-675C3BC5E5D2}" destId="{A732114F-CFFC-46EB-8EF3-20FE7F73B079}" srcOrd="2" destOrd="0" parTransId="{4DBC0C80-1BD4-44F3-B1FA-22BEB3BA6F16}" sibTransId="{A4A9E4B1-92FE-49BF-B2DA-D5A3285FDE9B}"/>
    <dgm:cxn modelId="{DC629559-2C6C-B74A-B38C-DC4CBE1585E1}" type="presOf" srcId="{13D1014B-0640-4AE8-A1CA-675C3BC5E5D2}" destId="{E02CEF47-6A94-274E-8AB5-D7C643DFF904}" srcOrd="0" destOrd="0" presId="urn:microsoft.com/office/officeart/2005/8/layout/vList2"/>
    <dgm:cxn modelId="{D6BD2C61-070A-3D43-8B8D-76BFE61058ED}" type="presOf" srcId="{7E6339B1-77A0-422B-A09A-DD6A11343F40}" destId="{A403F827-4EE0-CB47-AAE2-942F76054B43}" srcOrd="0" destOrd="0" presId="urn:microsoft.com/office/officeart/2005/8/layout/vList2"/>
    <dgm:cxn modelId="{768C6368-6DEC-6A43-A40A-5BCC720ABAED}" type="presOf" srcId="{EF948788-8BF5-44DC-A60D-E21BA9743582}" destId="{E14708FE-5081-EA44-A27E-FD95F728F99A}" srcOrd="0" destOrd="0" presId="urn:microsoft.com/office/officeart/2005/8/layout/vList2"/>
    <dgm:cxn modelId="{2D6A1C80-500B-489C-8744-E4E9E4F9279F}" srcId="{13D1014B-0640-4AE8-A1CA-675C3BC5E5D2}" destId="{EF948788-8BF5-44DC-A60D-E21BA9743582}" srcOrd="0" destOrd="0" parTransId="{F94215BF-C64F-4B06-A9BA-6EE87B170E8C}" sibTransId="{8057A315-156A-4C46-8093-8D75E96D441F}"/>
    <dgm:cxn modelId="{B749079E-025C-D543-99C1-B80EA115DBDB}" type="presOf" srcId="{A732114F-CFFC-46EB-8EF3-20FE7F73B079}" destId="{74BE7415-51BB-894C-9CDE-D80DC1CCFE0B}" srcOrd="0" destOrd="0" presId="urn:microsoft.com/office/officeart/2005/8/layout/vList2"/>
    <dgm:cxn modelId="{175EAB0A-61A7-1144-8B7F-30CC1B96F1CC}" type="presParOf" srcId="{E02CEF47-6A94-274E-8AB5-D7C643DFF904}" destId="{E14708FE-5081-EA44-A27E-FD95F728F99A}" srcOrd="0" destOrd="0" presId="urn:microsoft.com/office/officeart/2005/8/layout/vList2"/>
    <dgm:cxn modelId="{1AC001DC-718B-D24A-AD8B-92DF89908380}" type="presParOf" srcId="{E02CEF47-6A94-274E-8AB5-D7C643DFF904}" destId="{66A127F0-D4FF-2E47-BD42-0B77974A0AE7}" srcOrd="1" destOrd="0" presId="urn:microsoft.com/office/officeart/2005/8/layout/vList2"/>
    <dgm:cxn modelId="{CC3281CC-75EB-E04C-8F22-E2136AB78BDB}" type="presParOf" srcId="{E02CEF47-6A94-274E-8AB5-D7C643DFF904}" destId="{A403F827-4EE0-CB47-AAE2-942F76054B43}" srcOrd="2" destOrd="0" presId="urn:microsoft.com/office/officeart/2005/8/layout/vList2"/>
    <dgm:cxn modelId="{E935F85D-87E1-C84F-AEB3-1A1500BBB066}" type="presParOf" srcId="{E02CEF47-6A94-274E-8AB5-D7C643DFF904}" destId="{4A7A3B0A-0692-EB44-A55E-576EC96905F1}" srcOrd="3" destOrd="0" presId="urn:microsoft.com/office/officeart/2005/8/layout/vList2"/>
    <dgm:cxn modelId="{36121402-AF7F-BB4B-97FA-17E9EAD1017D}" type="presParOf" srcId="{E02CEF47-6A94-274E-8AB5-D7C643DFF904}" destId="{74BE7415-51BB-894C-9CDE-D80DC1CCFE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F0A46C-3A0D-4BCD-8E61-02C7EA3AB4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5DF6378-700E-4782-A5C9-BAFF8FFA20D8}">
      <dgm:prSet/>
      <dgm:spPr/>
      <dgm:t>
        <a:bodyPr/>
        <a:lstStyle/>
        <a:p>
          <a:r>
            <a:rPr lang="en-US"/>
            <a:t>On September 9, 1957, President Eisenhower signed the Civil Rights Act of 1957 into law, the first major civil rights legislation since Reconstruction. </a:t>
          </a:r>
        </a:p>
      </dgm:t>
    </dgm:pt>
    <dgm:pt modelId="{021C3E1F-DE06-4632-8922-F723689E7CCD}" type="parTrans" cxnId="{5A0A4C16-C3DC-4427-A5AD-1A59607DEE08}">
      <dgm:prSet/>
      <dgm:spPr/>
      <dgm:t>
        <a:bodyPr/>
        <a:lstStyle/>
        <a:p>
          <a:endParaRPr lang="en-US"/>
        </a:p>
      </dgm:t>
    </dgm:pt>
    <dgm:pt modelId="{DBFFA765-264B-42CD-94B8-E5DE5B98B8B4}" type="sibTrans" cxnId="{5A0A4C16-C3DC-4427-A5AD-1A59607DEE08}">
      <dgm:prSet/>
      <dgm:spPr/>
      <dgm:t>
        <a:bodyPr/>
        <a:lstStyle/>
        <a:p>
          <a:endParaRPr lang="en-US"/>
        </a:p>
      </dgm:t>
    </dgm:pt>
    <dgm:pt modelId="{83F2B6F7-0696-46A0-B23D-FDC6A6CD03C9}">
      <dgm:prSet/>
      <dgm:spPr/>
      <dgm:t>
        <a:bodyPr/>
        <a:lstStyle/>
        <a:p>
          <a:r>
            <a:rPr lang="en-US"/>
            <a:t>It allowed federal prosecution of anyone who tried to prevent someone from voting. </a:t>
          </a:r>
        </a:p>
      </dgm:t>
    </dgm:pt>
    <dgm:pt modelId="{539CA0CF-6EC9-49E3-AB18-61FBDDF07C6C}" type="parTrans" cxnId="{4E24E7DD-FF9C-4DA9-92D0-4FEF3C9F6CF8}">
      <dgm:prSet/>
      <dgm:spPr/>
      <dgm:t>
        <a:bodyPr/>
        <a:lstStyle/>
        <a:p>
          <a:endParaRPr lang="en-US"/>
        </a:p>
      </dgm:t>
    </dgm:pt>
    <dgm:pt modelId="{1D0C08CD-DAA9-4765-A0BF-B802EB6DD8F2}" type="sibTrans" cxnId="{4E24E7DD-FF9C-4DA9-92D0-4FEF3C9F6CF8}">
      <dgm:prSet/>
      <dgm:spPr/>
      <dgm:t>
        <a:bodyPr/>
        <a:lstStyle/>
        <a:p>
          <a:endParaRPr lang="en-US"/>
        </a:p>
      </dgm:t>
    </dgm:pt>
    <dgm:pt modelId="{4094196C-2D26-4010-A8A5-99A1011FF3F9}">
      <dgm:prSet/>
      <dgm:spPr/>
      <dgm:t>
        <a:bodyPr/>
        <a:lstStyle/>
        <a:p>
          <a:r>
            <a:rPr lang="en-US"/>
            <a:t>It also created a commission to investigate voter fraud.</a:t>
          </a:r>
        </a:p>
      </dgm:t>
    </dgm:pt>
    <dgm:pt modelId="{1D82FD7B-D61A-4AB8-93DF-5D4F62FE5E21}" type="parTrans" cxnId="{05CD036E-CCF9-49DA-83F6-852EC40288BF}">
      <dgm:prSet/>
      <dgm:spPr/>
      <dgm:t>
        <a:bodyPr/>
        <a:lstStyle/>
        <a:p>
          <a:endParaRPr lang="en-US"/>
        </a:p>
      </dgm:t>
    </dgm:pt>
    <dgm:pt modelId="{00903935-FD4A-46CE-A27F-2114067E08F6}" type="sibTrans" cxnId="{05CD036E-CCF9-49DA-83F6-852EC40288BF}">
      <dgm:prSet/>
      <dgm:spPr/>
      <dgm:t>
        <a:bodyPr/>
        <a:lstStyle/>
        <a:p>
          <a:endParaRPr lang="en-US"/>
        </a:p>
      </dgm:t>
    </dgm:pt>
    <dgm:pt modelId="{BA2C4E94-0D02-FD43-8762-15B6BEA20FA8}" type="pres">
      <dgm:prSet presAssocID="{40F0A46C-3A0D-4BCD-8E61-02C7EA3AB4D9}" presName="linear" presStyleCnt="0">
        <dgm:presLayoutVars>
          <dgm:animLvl val="lvl"/>
          <dgm:resizeHandles val="exact"/>
        </dgm:presLayoutVars>
      </dgm:prSet>
      <dgm:spPr/>
    </dgm:pt>
    <dgm:pt modelId="{F1D9361D-AD68-DA46-8085-42622A2C3253}" type="pres">
      <dgm:prSet presAssocID="{35DF6378-700E-4782-A5C9-BAFF8FFA20D8}" presName="parentText" presStyleLbl="node1" presStyleIdx="0" presStyleCnt="3">
        <dgm:presLayoutVars>
          <dgm:chMax val="0"/>
          <dgm:bulletEnabled val="1"/>
        </dgm:presLayoutVars>
      </dgm:prSet>
      <dgm:spPr/>
    </dgm:pt>
    <dgm:pt modelId="{F63D2274-E860-2C4D-965C-5171D4C93449}" type="pres">
      <dgm:prSet presAssocID="{DBFFA765-264B-42CD-94B8-E5DE5B98B8B4}" presName="spacer" presStyleCnt="0"/>
      <dgm:spPr/>
    </dgm:pt>
    <dgm:pt modelId="{8D10889D-AE2A-E94E-AAA9-AB1743649398}" type="pres">
      <dgm:prSet presAssocID="{83F2B6F7-0696-46A0-B23D-FDC6A6CD03C9}" presName="parentText" presStyleLbl="node1" presStyleIdx="1" presStyleCnt="3">
        <dgm:presLayoutVars>
          <dgm:chMax val="0"/>
          <dgm:bulletEnabled val="1"/>
        </dgm:presLayoutVars>
      </dgm:prSet>
      <dgm:spPr/>
    </dgm:pt>
    <dgm:pt modelId="{1666CA95-114B-7240-B70C-DB40C63AF96E}" type="pres">
      <dgm:prSet presAssocID="{1D0C08CD-DAA9-4765-A0BF-B802EB6DD8F2}" presName="spacer" presStyleCnt="0"/>
      <dgm:spPr/>
    </dgm:pt>
    <dgm:pt modelId="{5B83C8F3-6795-AA4E-A522-2F66B59B9AD3}" type="pres">
      <dgm:prSet presAssocID="{4094196C-2D26-4010-A8A5-99A1011FF3F9}" presName="parentText" presStyleLbl="node1" presStyleIdx="2" presStyleCnt="3">
        <dgm:presLayoutVars>
          <dgm:chMax val="0"/>
          <dgm:bulletEnabled val="1"/>
        </dgm:presLayoutVars>
      </dgm:prSet>
      <dgm:spPr/>
    </dgm:pt>
  </dgm:ptLst>
  <dgm:cxnLst>
    <dgm:cxn modelId="{5A0A4C16-C3DC-4427-A5AD-1A59607DEE08}" srcId="{40F0A46C-3A0D-4BCD-8E61-02C7EA3AB4D9}" destId="{35DF6378-700E-4782-A5C9-BAFF8FFA20D8}" srcOrd="0" destOrd="0" parTransId="{021C3E1F-DE06-4632-8922-F723689E7CCD}" sibTransId="{DBFFA765-264B-42CD-94B8-E5DE5B98B8B4}"/>
    <dgm:cxn modelId="{E799B02B-FB83-3247-9098-85F074DEB452}" type="presOf" srcId="{35DF6378-700E-4782-A5C9-BAFF8FFA20D8}" destId="{F1D9361D-AD68-DA46-8085-42622A2C3253}" srcOrd="0" destOrd="0" presId="urn:microsoft.com/office/officeart/2005/8/layout/vList2"/>
    <dgm:cxn modelId="{46085734-AD8F-9243-9DB8-70333D95F333}" type="presOf" srcId="{40F0A46C-3A0D-4BCD-8E61-02C7EA3AB4D9}" destId="{BA2C4E94-0D02-FD43-8762-15B6BEA20FA8}" srcOrd="0" destOrd="0" presId="urn:microsoft.com/office/officeart/2005/8/layout/vList2"/>
    <dgm:cxn modelId="{0320F162-D428-A042-8837-309B9878C6B7}" type="presOf" srcId="{4094196C-2D26-4010-A8A5-99A1011FF3F9}" destId="{5B83C8F3-6795-AA4E-A522-2F66B59B9AD3}" srcOrd="0" destOrd="0" presId="urn:microsoft.com/office/officeart/2005/8/layout/vList2"/>
    <dgm:cxn modelId="{05CD036E-CCF9-49DA-83F6-852EC40288BF}" srcId="{40F0A46C-3A0D-4BCD-8E61-02C7EA3AB4D9}" destId="{4094196C-2D26-4010-A8A5-99A1011FF3F9}" srcOrd="2" destOrd="0" parTransId="{1D82FD7B-D61A-4AB8-93DF-5D4F62FE5E21}" sibTransId="{00903935-FD4A-46CE-A27F-2114067E08F6}"/>
    <dgm:cxn modelId="{AB8C2EB6-9A99-4648-B63D-3F4AEBA78B93}" type="presOf" srcId="{83F2B6F7-0696-46A0-B23D-FDC6A6CD03C9}" destId="{8D10889D-AE2A-E94E-AAA9-AB1743649398}" srcOrd="0" destOrd="0" presId="urn:microsoft.com/office/officeart/2005/8/layout/vList2"/>
    <dgm:cxn modelId="{4E24E7DD-FF9C-4DA9-92D0-4FEF3C9F6CF8}" srcId="{40F0A46C-3A0D-4BCD-8E61-02C7EA3AB4D9}" destId="{83F2B6F7-0696-46A0-B23D-FDC6A6CD03C9}" srcOrd="1" destOrd="0" parTransId="{539CA0CF-6EC9-49E3-AB18-61FBDDF07C6C}" sibTransId="{1D0C08CD-DAA9-4765-A0BF-B802EB6DD8F2}"/>
    <dgm:cxn modelId="{BCB721D4-D5D3-A64B-B6DC-5B9B5BFA185C}" type="presParOf" srcId="{BA2C4E94-0D02-FD43-8762-15B6BEA20FA8}" destId="{F1D9361D-AD68-DA46-8085-42622A2C3253}" srcOrd="0" destOrd="0" presId="urn:microsoft.com/office/officeart/2005/8/layout/vList2"/>
    <dgm:cxn modelId="{D1891DAE-AE86-B54A-820B-3C3F21A2D9D6}" type="presParOf" srcId="{BA2C4E94-0D02-FD43-8762-15B6BEA20FA8}" destId="{F63D2274-E860-2C4D-965C-5171D4C93449}" srcOrd="1" destOrd="0" presId="urn:microsoft.com/office/officeart/2005/8/layout/vList2"/>
    <dgm:cxn modelId="{07303F22-32AB-C249-93CF-FECB16BCF595}" type="presParOf" srcId="{BA2C4E94-0D02-FD43-8762-15B6BEA20FA8}" destId="{8D10889D-AE2A-E94E-AAA9-AB1743649398}" srcOrd="2" destOrd="0" presId="urn:microsoft.com/office/officeart/2005/8/layout/vList2"/>
    <dgm:cxn modelId="{02F2138E-F3DB-0E4F-A2E7-700535B8FCC5}" type="presParOf" srcId="{BA2C4E94-0D02-FD43-8762-15B6BEA20FA8}" destId="{1666CA95-114B-7240-B70C-DB40C63AF96E}" srcOrd="3" destOrd="0" presId="urn:microsoft.com/office/officeart/2005/8/layout/vList2"/>
    <dgm:cxn modelId="{7540C2F6-848D-D944-AADF-114A30F1CDF9}" type="presParOf" srcId="{BA2C4E94-0D02-FD43-8762-15B6BEA20FA8}" destId="{5B83C8F3-6795-AA4E-A522-2F66B59B9AD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A37A0E-6E33-4AF6-B8C5-885155E272D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5E0BE0C-377A-46F3-9405-54A0739F9A41}">
      <dgm:prSet/>
      <dgm:spPr/>
      <dgm:t>
        <a:bodyPr/>
        <a:lstStyle/>
        <a:p>
          <a:r>
            <a:rPr lang="en-US"/>
            <a:t>On February 1, 1960, four college students took a stand against segregation in Greensboro, North Carolina when they refused to leave a Woolworth’s lunch counter without being served.</a:t>
          </a:r>
        </a:p>
      </dgm:t>
    </dgm:pt>
    <dgm:pt modelId="{20C217BB-E479-45A7-889B-94BCDE910673}" type="parTrans" cxnId="{7334D518-492B-43AF-97D0-014C040180EA}">
      <dgm:prSet/>
      <dgm:spPr/>
      <dgm:t>
        <a:bodyPr/>
        <a:lstStyle/>
        <a:p>
          <a:endParaRPr lang="en-US"/>
        </a:p>
      </dgm:t>
    </dgm:pt>
    <dgm:pt modelId="{9A12F3F0-4985-4C2C-BD72-691A3EBD93C2}" type="sibTrans" cxnId="{7334D518-492B-43AF-97D0-014C040180EA}">
      <dgm:prSet/>
      <dgm:spPr/>
      <dgm:t>
        <a:bodyPr/>
        <a:lstStyle/>
        <a:p>
          <a:endParaRPr lang="en-US"/>
        </a:p>
      </dgm:t>
    </dgm:pt>
    <dgm:pt modelId="{7A5ADBF5-29C3-49C9-9195-B5FBB2A33FAA}">
      <dgm:prSet/>
      <dgm:spPr/>
      <dgm:t>
        <a:bodyPr/>
        <a:lstStyle/>
        <a:p>
          <a:r>
            <a:rPr lang="en-US"/>
            <a:t>Over the next several days, hundreds of people joined their cause in what became known as the Greensboro sit-ins. </a:t>
          </a:r>
        </a:p>
      </dgm:t>
    </dgm:pt>
    <dgm:pt modelId="{BC59DB6D-40AB-421E-A4D3-9D130A08A0B2}" type="parTrans" cxnId="{61C9BDBB-2FAC-4B98-8C08-E54626074E31}">
      <dgm:prSet/>
      <dgm:spPr/>
      <dgm:t>
        <a:bodyPr/>
        <a:lstStyle/>
        <a:p>
          <a:endParaRPr lang="en-US"/>
        </a:p>
      </dgm:t>
    </dgm:pt>
    <dgm:pt modelId="{C5344D56-62D1-4A79-AF9C-326AB79E6660}" type="sibTrans" cxnId="{61C9BDBB-2FAC-4B98-8C08-E54626074E31}">
      <dgm:prSet/>
      <dgm:spPr/>
      <dgm:t>
        <a:bodyPr/>
        <a:lstStyle/>
        <a:p>
          <a:endParaRPr lang="en-US"/>
        </a:p>
      </dgm:t>
    </dgm:pt>
    <dgm:pt modelId="{EEBF38D3-5EAC-4669-B4C2-F619894A40A6}">
      <dgm:prSet/>
      <dgm:spPr/>
      <dgm:t>
        <a:bodyPr/>
        <a:lstStyle/>
        <a:p>
          <a:r>
            <a:rPr lang="en-US"/>
            <a:t>After some were arrested and charged with trespassing, protesters launched a boycott of all segregated lunch counters until the owners caved and the original four students were finally served at the Woolworth’s lunch counter where they’d first stood their ground.</a:t>
          </a:r>
        </a:p>
      </dgm:t>
    </dgm:pt>
    <dgm:pt modelId="{EB1C5D0B-3583-40CF-A8BB-975750506BD4}" type="parTrans" cxnId="{FD158E8F-A4A8-44F8-B2B5-C74ED0A822C8}">
      <dgm:prSet/>
      <dgm:spPr/>
      <dgm:t>
        <a:bodyPr/>
        <a:lstStyle/>
        <a:p>
          <a:endParaRPr lang="en-US"/>
        </a:p>
      </dgm:t>
    </dgm:pt>
    <dgm:pt modelId="{A7114877-CFD4-40D1-A972-67C78A81BCC6}" type="sibTrans" cxnId="{FD158E8F-A4A8-44F8-B2B5-C74ED0A822C8}">
      <dgm:prSet/>
      <dgm:spPr/>
      <dgm:t>
        <a:bodyPr/>
        <a:lstStyle/>
        <a:p>
          <a:endParaRPr lang="en-US"/>
        </a:p>
      </dgm:t>
    </dgm:pt>
    <dgm:pt modelId="{FEA9AEE6-CCFD-F944-A130-BF91DD379785}" type="pres">
      <dgm:prSet presAssocID="{40A37A0E-6E33-4AF6-B8C5-885155E272D8}" presName="linear" presStyleCnt="0">
        <dgm:presLayoutVars>
          <dgm:animLvl val="lvl"/>
          <dgm:resizeHandles val="exact"/>
        </dgm:presLayoutVars>
      </dgm:prSet>
      <dgm:spPr/>
    </dgm:pt>
    <dgm:pt modelId="{405F5B68-0166-6644-A172-FB9672F1AC98}" type="pres">
      <dgm:prSet presAssocID="{D5E0BE0C-377A-46F3-9405-54A0739F9A41}" presName="parentText" presStyleLbl="node1" presStyleIdx="0" presStyleCnt="3">
        <dgm:presLayoutVars>
          <dgm:chMax val="0"/>
          <dgm:bulletEnabled val="1"/>
        </dgm:presLayoutVars>
      </dgm:prSet>
      <dgm:spPr/>
    </dgm:pt>
    <dgm:pt modelId="{376C9713-FDDA-E64E-BDD0-24AFB1F5C4AF}" type="pres">
      <dgm:prSet presAssocID="{9A12F3F0-4985-4C2C-BD72-691A3EBD93C2}" presName="spacer" presStyleCnt="0"/>
      <dgm:spPr/>
    </dgm:pt>
    <dgm:pt modelId="{E606EE24-FABF-BC46-AD17-916EE9F013C2}" type="pres">
      <dgm:prSet presAssocID="{7A5ADBF5-29C3-49C9-9195-B5FBB2A33FAA}" presName="parentText" presStyleLbl="node1" presStyleIdx="1" presStyleCnt="3">
        <dgm:presLayoutVars>
          <dgm:chMax val="0"/>
          <dgm:bulletEnabled val="1"/>
        </dgm:presLayoutVars>
      </dgm:prSet>
      <dgm:spPr/>
    </dgm:pt>
    <dgm:pt modelId="{B20ED47C-B195-9748-91D4-8CCED4C3AF18}" type="pres">
      <dgm:prSet presAssocID="{C5344D56-62D1-4A79-AF9C-326AB79E6660}" presName="spacer" presStyleCnt="0"/>
      <dgm:spPr/>
    </dgm:pt>
    <dgm:pt modelId="{CEEE1E37-7AEC-A249-A4DB-C9F5015A3C50}" type="pres">
      <dgm:prSet presAssocID="{EEBF38D3-5EAC-4669-B4C2-F619894A40A6}" presName="parentText" presStyleLbl="node1" presStyleIdx="2" presStyleCnt="3">
        <dgm:presLayoutVars>
          <dgm:chMax val="0"/>
          <dgm:bulletEnabled val="1"/>
        </dgm:presLayoutVars>
      </dgm:prSet>
      <dgm:spPr/>
    </dgm:pt>
  </dgm:ptLst>
  <dgm:cxnLst>
    <dgm:cxn modelId="{FD3A030F-DC8A-0047-91DE-D8F8168EE716}" type="presOf" srcId="{D5E0BE0C-377A-46F3-9405-54A0739F9A41}" destId="{405F5B68-0166-6644-A172-FB9672F1AC98}" srcOrd="0" destOrd="0" presId="urn:microsoft.com/office/officeart/2005/8/layout/vList2"/>
    <dgm:cxn modelId="{7334D518-492B-43AF-97D0-014C040180EA}" srcId="{40A37A0E-6E33-4AF6-B8C5-885155E272D8}" destId="{D5E0BE0C-377A-46F3-9405-54A0739F9A41}" srcOrd="0" destOrd="0" parTransId="{20C217BB-E479-45A7-889B-94BCDE910673}" sibTransId="{9A12F3F0-4985-4C2C-BD72-691A3EBD93C2}"/>
    <dgm:cxn modelId="{E3FF8136-E2A9-6B42-8A22-F46051FB437C}" type="presOf" srcId="{EEBF38D3-5EAC-4669-B4C2-F619894A40A6}" destId="{CEEE1E37-7AEC-A249-A4DB-C9F5015A3C50}" srcOrd="0" destOrd="0" presId="urn:microsoft.com/office/officeart/2005/8/layout/vList2"/>
    <dgm:cxn modelId="{BE4C3046-5188-B34D-B8BD-C6537DD6B2A0}" type="presOf" srcId="{7A5ADBF5-29C3-49C9-9195-B5FBB2A33FAA}" destId="{E606EE24-FABF-BC46-AD17-916EE9F013C2}" srcOrd="0" destOrd="0" presId="urn:microsoft.com/office/officeart/2005/8/layout/vList2"/>
    <dgm:cxn modelId="{FD158E8F-A4A8-44F8-B2B5-C74ED0A822C8}" srcId="{40A37A0E-6E33-4AF6-B8C5-885155E272D8}" destId="{EEBF38D3-5EAC-4669-B4C2-F619894A40A6}" srcOrd="2" destOrd="0" parTransId="{EB1C5D0B-3583-40CF-A8BB-975750506BD4}" sibTransId="{A7114877-CFD4-40D1-A972-67C78A81BCC6}"/>
    <dgm:cxn modelId="{61C9BDBB-2FAC-4B98-8C08-E54626074E31}" srcId="{40A37A0E-6E33-4AF6-B8C5-885155E272D8}" destId="{7A5ADBF5-29C3-49C9-9195-B5FBB2A33FAA}" srcOrd="1" destOrd="0" parTransId="{BC59DB6D-40AB-421E-A4D3-9D130A08A0B2}" sibTransId="{C5344D56-62D1-4A79-AF9C-326AB79E6660}"/>
    <dgm:cxn modelId="{6DE36FD3-1FCC-494D-9CF0-CA1549B672B6}" type="presOf" srcId="{40A37A0E-6E33-4AF6-B8C5-885155E272D8}" destId="{FEA9AEE6-CCFD-F944-A130-BF91DD379785}" srcOrd="0" destOrd="0" presId="urn:microsoft.com/office/officeart/2005/8/layout/vList2"/>
    <dgm:cxn modelId="{01562EE4-A37E-6B48-B19A-C094E5AC5542}" type="presParOf" srcId="{FEA9AEE6-CCFD-F944-A130-BF91DD379785}" destId="{405F5B68-0166-6644-A172-FB9672F1AC98}" srcOrd="0" destOrd="0" presId="urn:microsoft.com/office/officeart/2005/8/layout/vList2"/>
    <dgm:cxn modelId="{7FA290B2-114C-F244-B1F2-60471C0430B9}" type="presParOf" srcId="{FEA9AEE6-CCFD-F944-A130-BF91DD379785}" destId="{376C9713-FDDA-E64E-BDD0-24AFB1F5C4AF}" srcOrd="1" destOrd="0" presId="urn:microsoft.com/office/officeart/2005/8/layout/vList2"/>
    <dgm:cxn modelId="{81BEF993-8001-3E4C-AC5F-888DD1564A93}" type="presParOf" srcId="{FEA9AEE6-CCFD-F944-A130-BF91DD379785}" destId="{E606EE24-FABF-BC46-AD17-916EE9F013C2}" srcOrd="2" destOrd="0" presId="urn:microsoft.com/office/officeart/2005/8/layout/vList2"/>
    <dgm:cxn modelId="{99B65D80-95A3-9545-B5E8-BD3D4060E83E}" type="presParOf" srcId="{FEA9AEE6-CCFD-F944-A130-BF91DD379785}" destId="{B20ED47C-B195-9748-91D4-8CCED4C3AF18}" srcOrd="3" destOrd="0" presId="urn:microsoft.com/office/officeart/2005/8/layout/vList2"/>
    <dgm:cxn modelId="{979567BC-4CEB-F849-86D4-4A37FF19FAAA}" type="presParOf" srcId="{FEA9AEE6-CCFD-F944-A130-BF91DD379785}" destId="{CEEE1E37-7AEC-A249-A4DB-C9F5015A3C5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A0FD41-AECE-4F81-ACD5-32E412ED870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EDBEEB0-5FE7-4C74-A430-2F8D4BBDB16A}">
      <dgm:prSet/>
      <dgm:spPr/>
      <dgm:t>
        <a:bodyPr/>
        <a:lstStyle/>
        <a:p>
          <a:r>
            <a:rPr lang="en-US"/>
            <a:t>On May 4, 1961, 13 “Freedom Riders”—seven Black and six white activists–mounted a Greyhound bus in Washington, D.C., embarking on a bus tour of the American south to protest segregated bus terminals. </a:t>
          </a:r>
        </a:p>
      </dgm:t>
    </dgm:pt>
    <dgm:pt modelId="{AC9CCC9D-E417-48B1-8144-C80403F88B10}" type="parTrans" cxnId="{0C08B9BC-F7C3-4B08-AF57-FB3ACD231FAB}">
      <dgm:prSet/>
      <dgm:spPr/>
      <dgm:t>
        <a:bodyPr/>
        <a:lstStyle/>
        <a:p>
          <a:endParaRPr lang="en-US"/>
        </a:p>
      </dgm:t>
    </dgm:pt>
    <dgm:pt modelId="{11DB58FD-23DB-4A0B-B71C-034857EE97D2}" type="sibTrans" cxnId="{0C08B9BC-F7C3-4B08-AF57-FB3ACD231FAB}">
      <dgm:prSet/>
      <dgm:spPr/>
      <dgm:t>
        <a:bodyPr/>
        <a:lstStyle/>
        <a:p>
          <a:endParaRPr lang="en-US"/>
        </a:p>
      </dgm:t>
    </dgm:pt>
    <dgm:pt modelId="{04B48A9C-2F84-485B-85A1-D75B73381A14}">
      <dgm:prSet/>
      <dgm:spPr/>
      <dgm:t>
        <a:bodyPr/>
        <a:lstStyle/>
        <a:p>
          <a:r>
            <a:rPr lang="en-US"/>
            <a:t>They were testing the 1960 decision by the Supreme Court in Boynton v. Virginia that declared the segregation of interstate transportation facilities unconstitutional.</a:t>
          </a:r>
          <a:br>
            <a:rPr lang="en-US"/>
          </a:br>
          <a:endParaRPr lang="en-US"/>
        </a:p>
      </dgm:t>
    </dgm:pt>
    <dgm:pt modelId="{67022F0C-4181-443A-AE08-9E1941CA7740}" type="parTrans" cxnId="{234C1DDE-F947-4AEA-9D22-CBDA3C4A2277}">
      <dgm:prSet/>
      <dgm:spPr/>
      <dgm:t>
        <a:bodyPr/>
        <a:lstStyle/>
        <a:p>
          <a:endParaRPr lang="en-US"/>
        </a:p>
      </dgm:t>
    </dgm:pt>
    <dgm:pt modelId="{4F83411C-5215-4A35-A35F-B962936A0DCE}" type="sibTrans" cxnId="{234C1DDE-F947-4AEA-9D22-CBDA3C4A2277}">
      <dgm:prSet/>
      <dgm:spPr/>
      <dgm:t>
        <a:bodyPr/>
        <a:lstStyle/>
        <a:p>
          <a:endParaRPr lang="en-US"/>
        </a:p>
      </dgm:t>
    </dgm:pt>
    <dgm:pt modelId="{0A29DDBC-0D54-0B40-BBA3-E05440289395}" type="pres">
      <dgm:prSet presAssocID="{10A0FD41-AECE-4F81-ACD5-32E412ED8704}" presName="linear" presStyleCnt="0">
        <dgm:presLayoutVars>
          <dgm:animLvl val="lvl"/>
          <dgm:resizeHandles val="exact"/>
        </dgm:presLayoutVars>
      </dgm:prSet>
      <dgm:spPr/>
    </dgm:pt>
    <dgm:pt modelId="{46DAB4C3-583A-C74D-A6BB-1026D491F218}" type="pres">
      <dgm:prSet presAssocID="{DEDBEEB0-5FE7-4C74-A430-2F8D4BBDB16A}" presName="parentText" presStyleLbl="node1" presStyleIdx="0" presStyleCnt="2">
        <dgm:presLayoutVars>
          <dgm:chMax val="0"/>
          <dgm:bulletEnabled val="1"/>
        </dgm:presLayoutVars>
      </dgm:prSet>
      <dgm:spPr/>
    </dgm:pt>
    <dgm:pt modelId="{942D3692-D691-5744-B10D-2E7B2B3C0DAB}" type="pres">
      <dgm:prSet presAssocID="{11DB58FD-23DB-4A0B-B71C-034857EE97D2}" presName="spacer" presStyleCnt="0"/>
      <dgm:spPr/>
    </dgm:pt>
    <dgm:pt modelId="{0DDFCD98-4BFE-1C4C-A00C-AF91F0EDC9A1}" type="pres">
      <dgm:prSet presAssocID="{04B48A9C-2F84-485B-85A1-D75B73381A14}" presName="parentText" presStyleLbl="node1" presStyleIdx="1" presStyleCnt="2">
        <dgm:presLayoutVars>
          <dgm:chMax val="0"/>
          <dgm:bulletEnabled val="1"/>
        </dgm:presLayoutVars>
      </dgm:prSet>
      <dgm:spPr/>
    </dgm:pt>
  </dgm:ptLst>
  <dgm:cxnLst>
    <dgm:cxn modelId="{70768EA6-8115-7546-9A23-695A09DC650C}" type="presOf" srcId="{04B48A9C-2F84-485B-85A1-D75B73381A14}" destId="{0DDFCD98-4BFE-1C4C-A00C-AF91F0EDC9A1}" srcOrd="0" destOrd="0" presId="urn:microsoft.com/office/officeart/2005/8/layout/vList2"/>
    <dgm:cxn modelId="{0C08B9BC-F7C3-4B08-AF57-FB3ACD231FAB}" srcId="{10A0FD41-AECE-4F81-ACD5-32E412ED8704}" destId="{DEDBEEB0-5FE7-4C74-A430-2F8D4BBDB16A}" srcOrd="0" destOrd="0" parTransId="{AC9CCC9D-E417-48B1-8144-C80403F88B10}" sibTransId="{11DB58FD-23DB-4A0B-B71C-034857EE97D2}"/>
    <dgm:cxn modelId="{234C1DDE-F947-4AEA-9D22-CBDA3C4A2277}" srcId="{10A0FD41-AECE-4F81-ACD5-32E412ED8704}" destId="{04B48A9C-2F84-485B-85A1-D75B73381A14}" srcOrd="1" destOrd="0" parTransId="{67022F0C-4181-443A-AE08-9E1941CA7740}" sibTransId="{4F83411C-5215-4A35-A35F-B962936A0DCE}"/>
    <dgm:cxn modelId="{B19516E7-02AA-2E4C-8B66-D77FB665DB1C}" type="presOf" srcId="{DEDBEEB0-5FE7-4C74-A430-2F8D4BBDB16A}" destId="{46DAB4C3-583A-C74D-A6BB-1026D491F218}" srcOrd="0" destOrd="0" presId="urn:microsoft.com/office/officeart/2005/8/layout/vList2"/>
    <dgm:cxn modelId="{E6DEBEEF-E33D-9D48-BB4E-04453122A114}" type="presOf" srcId="{10A0FD41-AECE-4F81-ACD5-32E412ED8704}" destId="{0A29DDBC-0D54-0B40-BBA3-E05440289395}" srcOrd="0" destOrd="0" presId="urn:microsoft.com/office/officeart/2005/8/layout/vList2"/>
    <dgm:cxn modelId="{745E5F06-A401-6B45-85F2-D71CC8552E2F}" type="presParOf" srcId="{0A29DDBC-0D54-0B40-BBA3-E05440289395}" destId="{46DAB4C3-583A-C74D-A6BB-1026D491F218}" srcOrd="0" destOrd="0" presId="urn:microsoft.com/office/officeart/2005/8/layout/vList2"/>
    <dgm:cxn modelId="{F9326C02-4372-3E41-BDF2-2D3D084F6609}" type="presParOf" srcId="{0A29DDBC-0D54-0B40-BBA3-E05440289395}" destId="{942D3692-D691-5744-B10D-2E7B2B3C0DAB}" srcOrd="1" destOrd="0" presId="urn:microsoft.com/office/officeart/2005/8/layout/vList2"/>
    <dgm:cxn modelId="{72F1B9C9-9613-5E48-8D2D-B2F74E21BC38}" type="presParOf" srcId="{0A29DDBC-0D54-0B40-BBA3-E05440289395}" destId="{0DDFCD98-4BFE-1C4C-A00C-AF91F0EDC9A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BE440-7350-2044-8D61-B9DF7C944917}">
      <dsp:nvSpPr>
        <dsp:cNvPr id="0" name=""/>
        <dsp:cNvSpPr/>
      </dsp:nvSpPr>
      <dsp:spPr>
        <a:xfrm rot="16200000">
          <a:off x="1716139" y="1370715"/>
          <a:ext cx="510723" cy="2365801"/>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a:t>1868</a:t>
          </a:r>
        </a:p>
      </dsp:txBody>
      <dsp:txXfrm rot="5400000">
        <a:off x="813532" y="2323185"/>
        <a:ext cx="2340870" cy="460861"/>
      </dsp:txXfrm>
    </dsp:sp>
    <dsp:sp modelId="{0BBFC7A2-5DE5-AA4C-AA64-C12D7C207635}">
      <dsp:nvSpPr>
        <dsp:cNvPr id="0" name=""/>
        <dsp:cNvSpPr/>
      </dsp:nvSpPr>
      <dsp:spPr>
        <a:xfrm>
          <a:off x="788600" y="0"/>
          <a:ext cx="2365801" cy="178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a:lnSpc>
              <a:spcPct val="90000"/>
            </a:lnSpc>
            <a:spcBef>
              <a:spcPct val="0"/>
            </a:spcBef>
            <a:spcAft>
              <a:spcPct val="35000"/>
            </a:spcAft>
            <a:buNone/>
          </a:pPr>
          <a:r>
            <a:rPr lang="en-US" sz="1500" kern="1200"/>
            <a:t>In 1868, the 14th Amendment to the Constitution gave Black people equal protection under the law.</a:t>
          </a:r>
        </a:p>
      </dsp:txBody>
      <dsp:txXfrm>
        <a:off x="788600" y="0"/>
        <a:ext cx="2365801" cy="1787531"/>
      </dsp:txXfrm>
    </dsp:sp>
    <dsp:sp modelId="{FA35B5C8-3DE0-3949-96AA-66EBBFE39290}">
      <dsp:nvSpPr>
        <dsp:cNvPr id="0" name=""/>
        <dsp:cNvSpPr/>
      </dsp:nvSpPr>
      <dsp:spPr>
        <a:xfrm>
          <a:off x="1971501" y="1889675"/>
          <a:ext cx="0" cy="408578"/>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2944DC5-0F9E-6244-A88B-6A8DA2814D10}">
      <dsp:nvSpPr>
        <dsp:cNvPr id="0" name=""/>
        <dsp:cNvSpPr/>
      </dsp:nvSpPr>
      <dsp:spPr>
        <a:xfrm>
          <a:off x="1920428" y="1787531"/>
          <a:ext cx="102144" cy="10214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E0FAF-6F45-FA4C-81EF-337742AD9BFB}">
      <dsp:nvSpPr>
        <dsp:cNvPr id="0" name=""/>
        <dsp:cNvSpPr/>
      </dsp:nvSpPr>
      <dsp:spPr>
        <a:xfrm rot="5400000">
          <a:off x="4081941" y="1370715"/>
          <a:ext cx="510723" cy="2365801"/>
        </a:xfrm>
        <a:prstGeom prst="round2Same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a:t>1870</a:t>
          </a:r>
        </a:p>
      </dsp:txBody>
      <dsp:txXfrm rot="-5400000">
        <a:off x="3154403" y="2323185"/>
        <a:ext cx="2340870" cy="460861"/>
      </dsp:txXfrm>
    </dsp:sp>
    <dsp:sp modelId="{27883BCF-7CAE-5044-8F1F-5BA105CC3777}">
      <dsp:nvSpPr>
        <dsp:cNvPr id="0" name=""/>
        <dsp:cNvSpPr/>
      </dsp:nvSpPr>
      <dsp:spPr>
        <a:xfrm>
          <a:off x="3154402" y="3319700"/>
          <a:ext cx="2365801" cy="178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0" numCol="1" spcCol="1270" anchor="t" anchorCtr="1">
          <a:noAutofit/>
        </a:bodyPr>
        <a:lstStyle/>
        <a:p>
          <a:pPr marL="0" lvl="0" indent="0" algn="ctr" defTabSz="666750">
            <a:lnSpc>
              <a:spcPct val="90000"/>
            </a:lnSpc>
            <a:spcBef>
              <a:spcPct val="0"/>
            </a:spcBef>
            <a:spcAft>
              <a:spcPct val="35000"/>
            </a:spcAft>
            <a:buNone/>
          </a:pPr>
          <a:r>
            <a:rPr lang="en-US" sz="1500" kern="1200"/>
            <a:t>In 1870, the 15th Amendment granted Black American men the right to vote. </a:t>
          </a:r>
        </a:p>
      </dsp:txBody>
      <dsp:txXfrm>
        <a:off x="3154402" y="3319700"/>
        <a:ext cx="2365801" cy="1787531"/>
      </dsp:txXfrm>
    </dsp:sp>
    <dsp:sp modelId="{1AFA5840-B99E-2146-9F24-B148B2BEE252}">
      <dsp:nvSpPr>
        <dsp:cNvPr id="0" name=""/>
        <dsp:cNvSpPr/>
      </dsp:nvSpPr>
      <dsp:spPr>
        <a:xfrm>
          <a:off x="4337302" y="2808977"/>
          <a:ext cx="0" cy="408578"/>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01F66C3-1B17-2946-A0AC-9B9B1331BD1E}">
      <dsp:nvSpPr>
        <dsp:cNvPr id="0" name=""/>
        <dsp:cNvSpPr/>
      </dsp:nvSpPr>
      <dsp:spPr>
        <a:xfrm>
          <a:off x="4286230" y="3217556"/>
          <a:ext cx="102144" cy="10214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A70FD-A6A6-5249-BB4C-81DD0B176AC1}">
      <dsp:nvSpPr>
        <dsp:cNvPr id="0" name=""/>
        <dsp:cNvSpPr/>
      </dsp:nvSpPr>
      <dsp:spPr>
        <a:xfrm>
          <a:off x="0" y="504856"/>
          <a:ext cx="6308804" cy="13197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On Mother’s Day 1961, the bus reached Anniston, Alabama, where a mob mounted the bus and threw a bomb into it. </a:t>
          </a:r>
        </a:p>
      </dsp:txBody>
      <dsp:txXfrm>
        <a:off x="64425" y="569281"/>
        <a:ext cx="6179954" cy="1190909"/>
      </dsp:txXfrm>
    </dsp:sp>
    <dsp:sp modelId="{58BAD102-BFC4-B74B-A34C-CDEDA579B907}">
      <dsp:nvSpPr>
        <dsp:cNvPr id="0" name=""/>
        <dsp:cNvSpPr/>
      </dsp:nvSpPr>
      <dsp:spPr>
        <a:xfrm>
          <a:off x="0" y="1893736"/>
          <a:ext cx="6308804" cy="13197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Freedom Riders escaped the burning bus, but were badly beaten. </a:t>
          </a:r>
        </a:p>
      </dsp:txBody>
      <dsp:txXfrm>
        <a:off x="64425" y="1958161"/>
        <a:ext cx="6179954" cy="1190909"/>
      </dsp:txXfrm>
    </dsp:sp>
    <dsp:sp modelId="{5A75E297-555D-BC41-B777-5BCFF2400804}">
      <dsp:nvSpPr>
        <dsp:cNvPr id="0" name=""/>
        <dsp:cNvSpPr/>
      </dsp:nvSpPr>
      <dsp:spPr>
        <a:xfrm>
          <a:off x="0" y="3282616"/>
          <a:ext cx="6308804" cy="13197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Photos of the bus engulfed in flames were widely circulated, and the group could not find a bus driver to take them further. </a:t>
          </a:r>
        </a:p>
      </dsp:txBody>
      <dsp:txXfrm>
        <a:off x="64425" y="3347041"/>
        <a:ext cx="6179954" cy="11909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AE090-4792-1949-9AB6-C6D9F78306D4}">
      <dsp:nvSpPr>
        <dsp:cNvPr id="0" name=""/>
        <dsp:cNvSpPr/>
      </dsp:nvSpPr>
      <dsp:spPr>
        <a:xfrm>
          <a:off x="770" y="601367"/>
          <a:ext cx="3003458" cy="18020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U.S. Attorney General </a:t>
          </a:r>
          <a:r>
            <a:rPr lang="en-US" sz="1500" u="none" kern="1200" dirty="0"/>
            <a:t>Robert F. Kennedy </a:t>
          </a:r>
          <a:r>
            <a:rPr lang="en-US" sz="1500" kern="1200" dirty="0"/>
            <a:t>(brother to President John F. Kennedy) negotiated with Alabama Governor John Patterson to find a suitable driver, and the Freedom Riders resumed their journey under police escort on May 20. </a:t>
          </a:r>
        </a:p>
      </dsp:txBody>
      <dsp:txXfrm>
        <a:off x="770" y="601367"/>
        <a:ext cx="3003458" cy="1802075"/>
      </dsp:txXfrm>
    </dsp:sp>
    <dsp:sp modelId="{49292CD9-D96C-F34F-BE00-FFDE66D12844}">
      <dsp:nvSpPr>
        <dsp:cNvPr id="0" name=""/>
        <dsp:cNvSpPr/>
      </dsp:nvSpPr>
      <dsp:spPr>
        <a:xfrm>
          <a:off x="3304574" y="601367"/>
          <a:ext cx="3003458" cy="18020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But the officers left the group once they reached Montgomery, where a white mob brutally attacked the bus. </a:t>
          </a:r>
        </a:p>
      </dsp:txBody>
      <dsp:txXfrm>
        <a:off x="3304574" y="601367"/>
        <a:ext cx="3003458" cy="1802075"/>
      </dsp:txXfrm>
    </dsp:sp>
    <dsp:sp modelId="{F70CB27B-91AC-6548-8DA8-72ADB4A8876A}">
      <dsp:nvSpPr>
        <dsp:cNvPr id="0" name=""/>
        <dsp:cNvSpPr/>
      </dsp:nvSpPr>
      <dsp:spPr>
        <a:xfrm>
          <a:off x="770" y="2703788"/>
          <a:ext cx="3003458" cy="18020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Attorney General Kennedy responded to the riders—and a call from Martin Luther King, Jr.—by sending federal marshals to Montgomery.</a:t>
          </a:r>
        </a:p>
      </dsp:txBody>
      <dsp:txXfrm>
        <a:off x="770" y="2703788"/>
        <a:ext cx="3003458" cy="1802075"/>
      </dsp:txXfrm>
    </dsp:sp>
    <dsp:sp modelId="{240748A3-C013-6148-923F-D4E47881E47E}">
      <dsp:nvSpPr>
        <dsp:cNvPr id="0" name=""/>
        <dsp:cNvSpPr/>
      </dsp:nvSpPr>
      <dsp:spPr>
        <a:xfrm>
          <a:off x="3304574" y="2703788"/>
          <a:ext cx="3003458" cy="18020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Hundreds of new Freedom Riders were drawn to the cause, and the rides continued.</a:t>
          </a:r>
        </a:p>
      </dsp:txBody>
      <dsp:txXfrm>
        <a:off x="3304574" y="2703788"/>
        <a:ext cx="3003458" cy="18020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7C687-CB80-0F4E-B765-0D586B1C2DF0}">
      <dsp:nvSpPr>
        <dsp:cNvPr id="0" name=""/>
        <dsp:cNvSpPr/>
      </dsp:nvSpPr>
      <dsp:spPr>
        <a:xfrm>
          <a:off x="0" y="524450"/>
          <a:ext cx="6609313" cy="19131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President Lyndon B. Johnson signed the Civil Rights Act of 1964.</a:t>
          </a:r>
        </a:p>
      </dsp:txBody>
      <dsp:txXfrm>
        <a:off x="93393" y="617843"/>
        <a:ext cx="6422527" cy="1726383"/>
      </dsp:txXfrm>
    </dsp:sp>
    <dsp:sp modelId="{5E0C9C5B-96F3-B14C-9EC9-CC82B8861B9E}">
      <dsp:nvSpPr>
        <dsp:cNvPr id="0" name=""/>
        <dsp:cNvSpPr/>
      </dsp:nvSpPr>
      <dsp:spPr>
        <a:xfrm>
          <a:off x="0" y="2515380"/>
          <a:ext cx="6609313" cy="1913169"/>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law guaranteed equal employment for all, limited the use of voter literacy tests and allowed federal authorities to ensure public facilities were integrated.</a:t>
          </a:r>
        </a:p>
      </dsp:txBody>
      <dsp:txXfrm>
        <a:off x="93393" y="2608773"/>
        <a:ext cx="6422527" cy="17263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51EF-9D5E-354B-96B1-F9222DBB6536}">
      <dsp:nvSpPr>
        <dsp:cNvPr id="0" name=""/>
        <dsp:cNvSpPr/>
      </dsp:nvSpPr>
      <dsp:spPr>
        <a:xfrm>
          <a:off x="696507" y="1545946"/>
          <a:ext cx="3582037" cy="421621"/>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21 Feb. 1965</a:t>
          </a:r>
        </a:p>
      </dsp:txBody>
      <dsp:txXfrm>
        <a:off x="696507" y="1545946"/>
        <a:ext cx="3497713" cy="421621"/>
      </dsp:txXfrm>
    </dsp:sp>
    <dsp:sp modelId="{EF0D6417-B916-384D-B74E-F2070AC9CC5B}">
      <dsp:nvSpPr>
        <dsp:cNvPr id="0" name=""/>
        <dsp:cNvSpPr/>
      </dsp:nvSpPr>
      <dsp:spPr>
        <a:xfrm>
          <a:off x="0" y="0"/>
          <a:ext cx="4975051" cy="112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a:t>On February 21, 1965, former Nation of Islam leader and Organization of Afro-American Unity founder Malcolm X was assassinated at a rally.</a:t>
          </a:r>
        </a:p>
      </dsp:txBody>
      <dsp:txXfrm>
        <a:off x="0" y="0"/>
        <a:ext cx="4975051" cy="1124324"/>
      </dsp:txXfrm>
    </dsp:sp>
    <dsp:sp modelId="{6D60A168-C2E2-B548-BA52-5F5102D9EC2B}">
      <dsp:nvSpPr>
        <dsp:cNvPr id="0" name=""/>
        <dsp:cNvSpPr/>
      </dsp:nvSpPr>
      <dsp:spPr>
        <a:xfrm>
          <a:off x="4278544" y="1756757"/>
          <a:ext cx="1393014" cy="0"/>
        </a:xfrm>
        <a:custGeom>
          <a:avLst/>
          <a:gdLst/>
          <a:ahLst/>
          <a:cxnLst/>
          <a:rect l="0" t="0" r="0" b="0"/>
          <a:pathLst>
            <a:path>
              <a:moveTo>
                <a:pt x="0" y="0"/>
              </a:moveTo>
              <a:lnTo>
                <a:pt x="139301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35075-077C-0143-A4AB-A10FBE3F4978}">
      <dsp:nvSpPr>
        <dsp:cNvPr id="0" name=""/>
        <dsp:cNvSpPr/>
      </dsp:nvSpPr>
      <dsp:spPr>
        <a:xfrm>
          <a:off x="2487525" y="1194594"/>
          <a:ext cx="0" cy="35135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2C5C73A-467B-954A-B9EB-87612764E488}">
      <dsp:nvSpPr>
        <dsp:cNvPr id="0" name=""/>
        <dsp:cNvSpPr/>
      </dsp:nvSpPr>
      <dsp:spPr>
        <a:xfrm>
          <a:off x="2452390" y="1124324"/>
          <a:ext cx="70270" cy="702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1ED74-9B01-9F45-9B57-BB0D31D6AF06}">
      <dsp:nvSpPr>
        <dsp:cNvPr id="0" name=""/>
        <dsp:cNvSpPr/>
      </dsp:nvSpPr>
      <dsp:spPr>
        <a:xfrm rot="10800000">
          <a:off x="5671558" y="1545946"/>
          <a:ext cx="3582037" cy="421621"/>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4 Apr. 1968</a:t>
          </a:r>
        </a:p>
      </dsp:txBody>
      <dsp:txXfrm rot="10800000">
        <a:off x="5755882" y="1545946"/>
        <a:ext cx="3497713" cy="421621"/>
      </dsp:txXfrm>
    </dsp:sp>
    <dsp:sp modelId="{259E0B7A-DC06-104E-A84F-E799D482DA27}">
      <dsp:nvSpPr>
        <dsp:cNvPr id="0" name=""/>
        <dsp:cNvSpPr/>
      </dsp:nvSpPr>
      <dsp:spPr>
        <a:xfrm>
          <a:off x="4975051" y="2389189"/>
          <a:ext cx="4975051" cy="112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a:t>On April 4, 1968, civil rights leader and Nobel Peace Prize recipient Martin Luther King, Jr. was assassinated on his hotel room’s balcony.</a:t>
          </a:r>
        </a:p>
      </dsp:txBody>
      <dsp:txXfrm>
        <a:off x="4975051" y="2389189"/>
        <a:ext cx="4975051" cy="1124324"/>
      </dsp:txXfrm>
    </dsp:sp>
    <dsp:sp modelId="{5818DC13-A4E9-144D-975B-1849F307E486}">
      <dsp:nvSpPr>
        <dsp:cNvPr id="0" name=""/>
        <dsp:cNvSpPr/>
      </dsp:nvSpPr>
      <dsp:spPr>
        <a:xfrm>
          <a:off x="7462577" y="1967567"/>
          <a:ext cx="0" cy="35135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6483DB-F477-A546-9310-CCAE17F7D00C}">
      <dsp:nvSpPr>
        <dsp:cNvPr id="0" name=""/>
        <dsp:cNvSpPr/>
      </dsp:nvSpPr>
      <dsp:spPr>
        <a:xfrm>
          <a:off x="7427442" y="2318919"/>
          <a:ext cx="70270" cy="702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2D3D7-E6AF-4A4A-A5B0-313BA0313BB0}">
      <dsp:nvSpPr>
        <dsp:cNvPr id="0" name=""/>
        <dsp:cNvSpPr/>
      </dsp:nvSpPr>
      <dsp:spPr>
        <a:xfrm>
          <a:off x="0" y="2449"/>
          <a:ext cx="62059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C2864-85DC-E041-8F67-B55AE35D37C7}">
      <dsp:nvSpPr>
        <dsp:cNvPr id="0" name=""/>
        <dsp:cNvSpPr/>
      </dsp:nvSpPr>
      <dsp:spPr>
        <a:xfrm>
          <a:off x="0" y="2449"/>
          <a:ext cx="6205912" cy="16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Fair Housing Act was signed into law by President Johnson on April 11, 1968, just days after King’s assassination. </a:t>
          </a:r>
        </a:p>
      </dsp:txBody>
      <dsp:txXfrm>
        <a:off x="0" y="2449"/>
        <a:ext cx="6205912" cy="1670284"/>
      </dsp:txXfrm>
    </dsp:sp>
    <dsp:sp modelId="{769E6A8F-735D-3B4B-AC3A-ADBB2835E215}">
      <dsp:nvSpPr>
        <dsp:cNvPr id="0" name=""/>
        <dsp:cNvSpPr/>
      </dsp:nvSpPr>
      <dsp:spPr>
        <a:xfrm>
          <a:off x="0" y="1672734"/>
          <a:ext cx="62059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FF0F1F-3341-C34A-8764-A9D24AEB3977}">
      <dsp:nvSpPr>
        <dsp:cNvPr id="0" name=""/>
        <dsp:cNvSpPr/>
      </dsp:nvSpPr>
      <dsp:spPr>
        <a:xfrm>
          <a:off x="0" y="1672734"/>
          <a:ext cx="6205912" cy="16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It prevented housing discrimination based on race, sex, national origin and religion.</a:t>
          </a:r>
        </a:p>
      </dsp:txBody>
      <dsp:txXfrm>
        <a:off x="0" y="1672734"/>
        <a:ext cx="6205912" cy="1670284"/>
      </dsp:txXfrm>
    </dsp:sp>
    <dsp:sp modelId="{D62E5FCA-E58F-0748-8F16-02DFB2BBBFD2}">
      <dsp:nvSpPr>
        <dsp:cNvPr id="0" name=""/>
        <dsp:cNvSpPr/>
      </dsp:nvSpPr>
      <dsp:spPr>
        <a:xfrm>
          <a:off x="0" y="3343018"/>
          <a:ext cx="62059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7CAA8-FD77-A547-A547-A4BD05711C28}">
      <dsp:nvSpPr>
        <dsp:cNvPr id="0" name=""/>
        <dsp:cNvSpPr/>
      </dsp:nvSpPr>
      <dsp:spPr>
        <a:xfrm>
          <a:off x="0" y="3343018"/>
          <a:ext cx="6205912" cy="16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It was also the last legislation enacted during the civil rights era.</a:t>
          </a:r>
        </a:p>
      </dsp:txBody>
      <dsp:txXfrm>
        <a:off x="0" y="3343018"/>
        <a:ext cx="6205912" cy="1670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C2526-DCD2-4F4F-8BA9-AE7C76C0B344}">
      <dsp:nvSpPr>
        <dsp:cNvPr id="0" name=""/>
        <dsp:cNvSpPr/>
      </dsp:nvSpPr>
      <dsp:spPr>
        <a:xfrm>
          <a:off x="0" y="265095"/>
          <a:ext cx="6308804" cy="2251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Jim Crow laws were not adopted in northern states; however, Black people still experienced discrimination at their jobs or when they tried to buy a house or get an education. </a:t>
          </a:r>
        </a:p>
      </dsp:txBody>
      <dsp:txXfrm>
        <a:off x="109889" y="374984"/>
        <a:ext cx="6089026" cy="2031302"/>
      </dsp:txXfrm>
    </dsp:sp>
    <dsp:sp modelId="{C7E6EF53-645B-CE4B-9F90-F40858FFA8E5}">
      <dsp:nvSpPr>
        <dsp:cNvPr id="0" name=""/>
        <dsp:cNvSpPr/>
      </dsp:nvSpPr>
      <dsp:spPr>
        <a:xfrm>
          <a:off x="0" y="2591055"/>
          <a:ext cx="6308804" cy="2251080"/>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Laws were passed in some states to limit voting rights for Black Americans.</a:t>
          </a:r>
        </a:p>
      </dsp:txBody>
      <dsp:txXfrm>
        <a:off x="109889" y="2700944"/>
        <a:ext cx="6089026" cy="2031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8EB45-23CD-704C-A4C3-2DCCB847C10F}">
      <dsp:nvSpPr>
        <dsp:cNvPr id="0" name=""/>
        <dsp:cNvSpPr/>
      </dsp:nvSpPr>
      <dsp:spPr>
        <a:xfrm>
          <a:off x="0" y="393031"/>
          <a:ext cx="6308804" cy="1039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NAACP was established in 1909 and is America’s oldest and largest civil rights organization. </a:t>
          </a:r>
        </a:p>
      </dsp:txBody>
      <dsp:txXfrm>
        <a:off x="50732" y="443763"/>
        <a:ext cx="6207340" cy="937788"/>
      </dsp:txXfrm>
    </dsp:sp>
    <dsp:sp modelId="{A077E3E3-5710-5341-B768-3A63CBF4E487}">
      <dsp:nvSpPr>
        <dsp:cNvPr id="0" name=""/>
        <dsp:cNvSpPr/>
      </dsp:nvSpPr>
      <dsp:spPr>
        <a:xfrm>
          <a:off x="0" y="1487003"/>
          <a:ext cx="6308804" cy="1039252"/>
        </a:xfrm>
        <a:prstGeom prst="roundRect">
          <a:avLst/>
        </a:prstGeom>
        <a:solidFill>
          <a:schemeClr val="accent2">
            <a:hueOff val="1543007"/>
            <a:satOff val="514"/>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It was formed in New York City by white and Black activists, partially in response to the ongoing violence against African Americans around the country. </a:t>
          </a:r>
        </a:p>
      </dsp:txBody>
      <dsp:txXfrm>
        <a:off x="50732" y="1537735"/>
        <a:ext cx="6207340" cy="937788"/>
      </dsp:txXfrm>
    </dsp:sp>
    <dsp:sp modelId="{2BDC0A80-ECA9-644E-9421-61FB5728E467}">
      <dsp:nvSpPr>
        <dsp:cNvPr id="0" name=""/>
        <dsp:cNvSpPr/>
      </dsp:nvSpPr>
      <dsp:spPr>
        <a:xfrm>
          <a:off x="0" y="2580975"/>
          <a:ext cx="6308804" cy="1039252"/>
        </a:xfrm>
        <a:prstGeom prst="roundRect">
          <a:avLst/>
        </a:prstGeom>
        <a:solidFill>
          <a:schemeClr val="accent2">
            <a:hueOff val="3086014"/>
            <a:satOff val="1027"/>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 the NAACP’s early decades, its anti-lynching campaign was central to its agenda. </a:t>
          </a:r>
        </a:p>
      </dsp:txBody>
      <dsp:txXfrm>
        <a:off x="50732" y="2631707"/>
        <a:ext cx="6207340" cy="937788"/>
      </dsp:txXfrm>
    </dsp:sp>
    <dsp:sp modelId="{1C2F36EF-47F8-D846-93E9-B16674E2FDA2}">
      <dsp:nvSpPr>
        <dsp:cNvPr id="0" name=""/>
        <dsp:cNvSpPr/>
      </dsp:nvSpPr>
      <dsp:spPr>
        <a:xfrm>
          <a:off x="0" y="3674948"/>
          <a:ext cx="6308804" cy="1039252"/>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During the civil rights era in the 1950s and 1960s, the group won major legal victories.</a:t>
          </a:r>
        </a:p>
      </dsp:txBody>
      <dsp:txXfrm>
        <a:off x="50732" y="3725680"/>
        <a:ext cx="6207340" cy="937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D95E-F336-C742-82B5-1389A5D9ED53}">
      <dsp:nvSpPr>
        <dsp:cNvPr id="0" name=""/>
        <dsp:cNvSpPr/>
      </dsp:nvSpPr>
      <dsp:spPr>
        <a:xfrm>
          <a:off x="0" y="402437"/>
          <a:ext cx="9950103" cy="1319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After thousands of Black people threatened to march on Washington to demand equal employment rights, President Franklin D. Roosevelt issued </a:t>
          </a:r>
          <a:r>
            <a:rPr lang="en-US" sz="2400" u="sng" kern="1200"/>
            <a:t>Executive Order 8802 </a:t>
          </a:r>
          <a:r>
            <a:rPr lang="en-US" sz="2400" kern="1200"/>
            <a:t>on June 25, 1941.</a:t>
          </a:r>
        </a:p>
      </dsp:txBody>
      <dsp:txXfrm>
        <a:off x="64425" y="466862"/>
        <a:ext cx="9821253" cy="1190909"/>
      </dsp:txXfrm>
    </dsp:sp>
    <dsp:sp modelId="{E8BC9426-A7F6-2249-9A08-DB690FDDDBF2}">
      <dsp:nvSpPr>
        <dsp:cNvPr id="0" name=""/>
        <dsp:cNvSpPr/>
      </dsp:nvSpPr>
      <dsp:spPr>
        <a:xfrm>
          <a:off x="0" y="1791317"/>
          <a:ext cx="9950103" cy="1319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It opened national defense jobs and other government jobs to all Americans regardless of race, creed, color or national origin.</a:t>
          </a:r>
        </a:p>
      </dsp:txBody>
      <dsp:txXfrm>
        <a:off x="64425" y="1855742"/>
        <a:ext cx="9821253" cy="1190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F73B5-315D-2D4A-8FCA-63993815768C}">
      <dsp:nvSpPr>
        <dsp:cNvPr id="0" name=""/>
        <dsp:cNvSpPr/>
      </dsp:nvSpPr>
      <dsp:spPr>
        <a:xfrm>
          <a:off x="0" y="523196"/>
          <a:ext cx="6609313" cy="12580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As the Cold War began, President Harry Truman initiated a civil rights agenda.</a:t>
          </a:r>
        </a:p>
      </dsp:txBody>
      <dsp:txXfrm>
        <a:off x="61413" y="584609"/>
        <a:ext cx="6486487" cy="1135216"/>
      </dsp:txXfrm>
    </dsp:sp>
    <dsp:sp modelId="{E0A3C81D-6597-A346-89C6-9B825A0EF284}">
      <dsp:nvSpPr>
        <dsp:cNvPr id="0" name=""/>
        <dsp:cNvSpPr/>
      </dsp:nvSpPr>
      <dsp:spPr>
        <a:xfrm>
          <a:off x="0" y="1847478"/>
          <a:ext cx="6609313" cy="1258042"/>
        </a:xfrm>
        <a:prstGeom prst="roundRect">
          <a:avLst/>
        </a:prstGeom>
        <a:solidFill>
          <a:schemeClr val="accent2">
            <a:hueOff val="2314511"/>
            <a:satOff val="77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In1948, Truman issued Executive Order 9981 to end discrimination in the military. </a:t>
          </a:r>
        </a:p>
      </dsp:txBody>
      <dsp:txXfrm>
        <a:off x="61413" y="1908891"/>
        <a:ext cx="6486487" cy="1135216"/>
      </dsp:txXfrm>
    </dsp:sp>
    <dsp:sp modelId="{623D9EE6-568E-8848-A4A3-FD4B5594D5B2}">
      <dsp:nvSpPr>
        <dsp:cNvPr id="0" name=""/>
        <dsp:cNvSpPr/>
      </dsp:nvSpPr>
      <dsp:spPr>
        <a:xfrm>
          <a:off x="0" y="3171761"/>
          <a:ext cx="6609313" cy="1258042"/>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These events helped set the stage for grass-roots initiatives to enact racial equality legislation and incite the civil rights movement.</a:t>
          </a:r>
        </a:p>
      </dsp:txBody>
      <dsp:txXfrm>
        <a:off x="61413" y="3233174"/>
        <a:ext cx="6486487" cy="1135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708FE-5081-EA44-A27E-FD95F728F99A}">
      <dsp:nvSpPr>
        <dsp:cNvPr id="0" name=""/>
        <dsp:cNvSpPr/>
      </dsp:nvSpPr>
      <dsp:spPr>
        <a:xfrm>
          <a:off x="0" y="106530"/>
          <a:ext cx="6205912" cy="15663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Rosa Parks worked for a civil rights organization named NAACP as a sexual assault investigator.</a:t>
          </a:r>
        </a:p>
      </dsp:txBody>
      <dsp:txXfrm>
        <a:off x="76462" y="182992"/>
        <a:ext cx="6052988" cy="1413413"/>
      </dsp:txXfrm>
    </dsp:sp>
    <dsp:sp modelId="{A403F827-4EE0-CB47-AAE2-942F76054B43}">
      <dsp:nvSpPr>
        <dsp:cNvPr id="0" name=""/>
        <dsp:cNvSpPr/>
      </dsp:nvSpPr>
      <dsp:spPr>
        <a:xfrm>
          <a:off x="0" y="1724707"/>
          <a:ext cx="6205912" cy="1566337"/>
        </a:xfrm>
        <a:prstGeom prst="roundRect">
          <a:avLst/>
        </a:prstGeom>
        <a:solidFill>
          <a:schemeClr val="accent2">
            <a:hueOff val="2314511"/>
            <a:satOff val="77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 December 1, 1955, a 42-year-old Parks found a seat on a Montgomery, Alabama bus after work. Segregation laws at the time stated Black passengers must sit in designated seats at the back of the bus, and Parks had complied.</a:t>
          </a:r>
        </a:p>
      </dsp:txBody>
      <dsp:txXfrm>
        <a:off x="76462" y="1801169"/>
        <a:ext cx="6052988" cy="1413413"/>
      </dsp:txXfrm>
    </dsp:sp>
    <dsp:sp modelId="{74BE7415-51BB-894C-9CDE-D80DC1CCFE0B}">
      <dsp:nvSpPr>
        <dsp:cNvPr id="0" name=""/>
        <dsp:cNvSpPr/>
      </dsp:nvSpPr>
      <dsp:spPr>
        <a:xfrm>
          <a:off x="0" y="3342885"/>
          <a:ext cx="6205912" cy="1566337"/>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When a white man got on the bus and couldn’t find a seat in the white section at the front of the bus, the bus driver instructed Parks and three other Black passengers to give up their seats. The other three complied, Parks refused and was arrested.</a:t>
          </a:r>
        </a:p>
      </dsp:txBody>
      <dsp:txXfrm>
        <a:off x="76462" y="3419347"/>
        <a:ext cx="6052988" cy="14134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9361D-AD68-DA46-8085-42622A2C3253}">
      <dsp:nvSpPr>
        <dsp:cNvPr id="0" name=""/>
        <dsp:cNvSpPr/>
      </dsp:nvSpPr>
      <dsp:spPr>
        <a:xfrm>
          <a:off x="0" y="19736"/>
          <a:ext cx="6205912" cy="161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On September 9, 1957, President Eisenhower signed the Civil Rights Act of 1957 into law, the first major civil rights legislation since Reconstruction. </a:t>
          </a:r>
        </a:p>
      </dsp:txBody>
      <dsp:txXfrm>
        <a:off x="78818" y="98554"/>
        <a:ext cx="6048276" cy="1456964"/>
      </dsp:txXfrm>
    </dsp:sp>
    <dsp:sp modelId="{8D10889D-AE2A-E94E-AAA9-AB1743649398}">
      <dsp:nvSpPr>
        <dsp:cNvPr id="0" name=""/>
        <dsp:cNvSpPr/>
      </dsp:nvSpPr>
      <dsp:spPr>
        <a:xfrm>
          <a:off x="0" y="1700576"/>
          <a:ext cx="6205912" cy="1614600"/>
        </a:xfrm>
        <a:prstGeom prst="roundRect">
          <a:avLst/>
        </a:prstGeom>
        <a:solidFill>
          <a:schemeClr val="accent2">
            <a:hueOff val="2314511"/>
            <a:satOff val="77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It allowed federal prosecution of anyone who tried to prevent someone from voting. </a:t>
          </a:r>
        </a:p>
      </dsp:txBody>
      <dsp:txXfrm>
        <a:off x="78818" y="1779394"/>
        <a:ext cx="6048276" cy="1456964"/>
      </dsp:txXfrm>
    </dsp:sp>
    <dsp:sp modelId="{5B83C8F3-6795-AA4E-A522-2F66B59B9AD3}">
      <dsp:nvSpPr>
        <dsp:cNvPr id="0" name=""/>
        <dsp:cNvSpPr/>
      </dsp:nvSpPr>
      <dsp:spPr>
        <a:xfrm>
          <a:off x="0" y="3381416"/>
          <a:ext cx="6205912" cy="1614600"/>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It also created a commission to investigate voter fraud.</a:t>
          </a:r>
        </a:p>
      </dsp:txBody>
      <dsp:txXfrm>
        <a:off x="78818" y="3460234"/>
        <a:ext cx="6048276" cy="1456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F5B68-0166-6644-A172-FB9672F1AC98}">
      <dsp:nvSpPr>
        <dsp:cNvPr id="0" name=""/>
        <dsp:cNvSpPr/>
      </dsp:nvSpPr>
      <dsp:spPr>
        <a:xfrm>
          <a:off x="0" y="114641"/>
          <a:ext cx="6609313" cy="15400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 February 1, 1960, four college students took a stand against segregation in Greensboro, North Carolina when they refused to leave a Woolworth’s lunch counter without being served.</a:t>
          </a:r>
        </a:p>
      </dsp:txBody>
      <dsp:txXfrm>
        <a:off x="75177" y="189818"/>
        <a:ext cx="6458959" cy="1389658"/>
      </dsp:txXfrm>
    </dsp:sp>
    <dsp:sp modelId="{E606EE24-FABF-BC46-AD17-916EE9F013C2}">
      <dsp:nvSpPr>
        <dsp:cNvPr id="0" name=""/>
        <dsp:cNvSpPr/>
      </dsp:nvSpPr>
      <dsp:spPr>
        <a:xfrm>
          <a:off x="0" y="1706493"/>
          <a:ext cx="6609313" cy="1540012"/>
        </a:xfrm>
        <a:prstGeom prst="roundRect">
          <a:avLst/>
        </a:prstGeom>
        <a:solidFill>
          <a:schemeClr val="accent2">
            <a:hueOff val="2314511"/>
            <a:satOff val="77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Over the next several days, hundreds of people joined their cause in what became known as the Greensboro sit-ins. </a:t>
          </a:r>
        </a:p>
      </dsp:txBody>
      <dsp:txXfrm>
        <a:off x="75177" y="1781670"/>
        <a:ext cx="6458959" cy="1389658"/>
      </dsp:txXfrm>
    </dsp:sp>
    <dsp:sp modelId="{CEEE1E37-7AEC-A249-A4DB-C9F5015A3C50}">
      <dsp:nvSpPr>
        <dsp:cNvPr id="0" name=""/>
        <dsp:cNvSpPr/>
      </dsp:nvSpPr>
      <dsp:spPr>
        <a:xfrm>
          <a:off x="0" y="3298346"/>
          <a:ext cx="6609313" cy="1540012"/>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After some were arrested and charged with trespassing, protesters launched a boycott of all segregated lunch counters until the owners caved and the original four students were finally served at the Woolworth’s lunch counter where they’d first stood their ground.</a:t>
          </a:r>
        </a:p>
      </dsp:txBody>
      <dsp:txXfrm>
        <a:off x="75177" y="3373523"/>
        <a:ext cx="6458959" cy="13896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AB4C3-583A-C74D-A6BB-1026D491F218}">
      <dsp:nvSpPr>
        <dsp:cNvPr id="0" name=""/>
        <dsp:cNvSpPr/>
      </dsp:nvSpPr>
      <dsp:spPr>
        <a:xfrm>
          <a:off x="0" y="364020"/>
          <a:ext cx="6609313" cy="20779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On May 4, 1961, 13 “Freedom Riders”—seven Black and six white activists–mounted a Greyhound bus in Washington, D.C., embarking on a bus tour of the American south to protest segregated bus terminals. </a:t>
          </a:r>
        </a:p>
      </dsp:txBody>
      <dsp:txXfrm>
        <a:off x="101436" y="465456"/>
        <a:ext cx="6406441" cy="1875047"/>
      </dsp:txXfrm>
    </dsp:sp>
    <dsp:sp modelId="{0DDFCD98-4BFE-1C4C-A00C-AF91F0EDC9A1}">
      <dsp:nvSpPr>
        <dsp:cNvPr id="0" name=""/>
        <dsp:cNvSpPr/>
      </dsp:nvSpPr>
      <dsp:spPr>
        <a:xfrm>
          <a:off x="0" y="2511060"/>
          <a:ext cx="6609313" cy="2077919"/>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They were testing the 1960 decision by the Supreme Court in Boynton v. Virginia that declared the segregation of interstate transportation facilities unconstitutional.</a:t>
          </a:r>
          <a:br>
            <a:rPr lang="en-US" sz="2400" kern="1200"/>
          </a:br>
          <a:endParaRPr lang="en-US" sz="2400" kern="1200"/>
        </a:p>
      </dsp:txBody>
      <dsp:txXfrm>
        <a:off x="101436" y="2612496"/>
        <a:ext cx="6406441" cy="1875047"/>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68407-C93A-C449-9D82-AA0B1F9E41D4}" type="datetimeFigureOut">
              <a:rPr lang="en-US" smtClean="0"/>
              <a:t>5/17/21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6A782-F1B7-D84F-9184-74DF9F642963}" type="slidenum">
              <a:rPr lang="en-US" smtClean="0"/>
              <a:t>‹#›</a:t>
            </a:fld>
            <a:endParaRPr lang="en-US"/>
          </a:p>
        </p:txBody>
      </p:sp>
    </p:spTree>
    <p:extLst>
      <p:ext uri="{BB962C8B-B14F-4D97-AF65-F5344CB8AC3E}">
        <p14:creationId xmlns:p14="http://schemas.microsoft.com/office/powerpoint/2010/main" val="413770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/topics/black-history/civil-rights-movement</a:t>
            </a:r>
          </a:p>
          <a:p>
            <a:r>
              <a:rPr lang="en-US" dirty="0"/>
              <a:t>https://</a:t>
            </a:r>
            <a:r>
              <a:rPr lang="en-US" dirty="0" err="1"/>
              <a:t>www.history.com</a:t>
            </a:r>
            <a:r>
              <a:rPr lang="en-US" dirty="0"/>
              <a:t>/topics/civil-rights-movement</a:t>
            </a:r>
          </a:p>
        </p:txBody>
      </p:sp>
      <p:sp>
        <p:nvSpPr>
          <p:cNvPr id="4" name="Slide Number Placeholder 3"/>
          <p:cNvSpPr>
            <a:spLocks noGrp="1"/>
          </p:cNvSpPr>
          <p:nvPr>
            <p:ph type="sldNum" sz="quarter" idx="5"/>
          </p:nvPr>
        </p:nvSpPr>
        <p:spPr/>
        <p:txBody>
          <a:bodyPr/>
          <a:lstStyle/>
          <a:p>
            <a:fld id="{70F6A782-F1B7-D84F-9184-74DF9F642963}" type="slidenum">
              <a:rPr lang="en-US" smtClean="0"/>
              <a:t>1</a:t>
            </a:fld>
            <a:endParaRPr lang="en-US"/>
          </a:p>
        </p:txBody>
      </p:sp>
    </p:spTree>
    <p:extLst>
      <p:ext uri="{BB962C8B-B14F-4D97-AF65-F5344CB8AC3E}">
        <p14:creationId xmlns:p14="http://schemas.microsoft.com/office/powerpoint/2010/main" val="44047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/topics/civil-rights-movement/</a:t>
            </a:r>
            <a:r>
              <a:rPr lang="en-US" dirty="0" err="1"/>
              <a:t>naacp</a:t>
            </a:r>
            <a:endParaRPr lang="en-US" dirty="0"/>
          </a:p>
        </p:txBody>
      </p:sp>
      <p:sp>
        <p:nvSpPr>
          <p:cNvPr id="4" name="Slide Number Placeholder 3"/>
          <p:cNvSpPr>
            <a:spLocks noGrp="1"/>
          </p:cNvSpPr>
          <p:nvPr>
            <p:ph type="sldNum" sz="quarter" idx="5"/>
          </p:nvPr>
        </p:nvSpPr>
        <p:spPr/>
        <p:txBody>
          <a:bodyPr/>
          <a:lstStyle/>
          <a:p>
            <a:fld id="{70F6A782-F1B7-D84F-9184-74DF9F642963}" type="slidenum">
              <a:rPr lang="en-US" smtClean="0"/>
              <a:t>7</a:t>
            </a:fld>
            <a:endParaRPr lang="en-US"/>
          </a:p>
        </p:txBody>
      </p:sp>
    </p:spTree>
    <p:extLst>
      <p:ext uri="{BB962C8B-B14F-4D97-AF65-F5344CB8AC3E}">
        <p14:creationId xmlns:p14="http://schemas.microsoft.com/office/powerpoint/2010/main" val="364410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/topics/black-history/rosa-parks</a:t>
            </a:r>
          </a:p>
        </p:txBody>
      </p:sp>
      <p:sp>
        <p:nvSpPr>
          <p:cNvPr id="4" name="Slide Number Placeholder 3"/>
          <p:cNvSpPr>
            <a:spLocks noGrp="1"/>
          </p:cNvSpPr>
          <p:nvPr>
            <p:ph type="sldNum" sz="quarter" idx="5"/>
          </p:nvPr>
        </p:nvSpPr>
        <p:spPr/>
        <p:txBody>
          <a:bodyPr/>
          <a:lstStyle/>
          <a:p>
            <a:fld id="{70F6A782-F1B7-D84F-9184-74DF9F642963}" type="slidenum">
              <a:rPr lang="en-US" smtClean="0"/>
              <a:t>14</a:t>
            </a:fld>
            <a:endParaRPr lang="en-US"/>
          </a:p>
        </p:txBody>
      </p:sp>
    </p:spTree>
    <p:extLst>
      <p:ext uri="{BB962C8B-B14F-4D97-AF65-F5344CB8AC3E}">
        <p14:creationId xmlns:p14="http://schemas.microsoft.com/office/powerpoint/2010/main" val="323463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/topics/civil-rights-movement/</a:t>
            </a:r>
            <a:r>
              <a:rPr lang="en-US" dirty="0" err="1"/>
              <a:t>naacp</a:t>
            </a:r>
            <a:endParaRPr lang="en-US" dirty="0"/>
          </a:p>
        </p:txBody>
      </p:sp>
      <p:sp>
        <p:nvSpPr>
          <p:cNvPr id="4" name="Slide Number Placeholder 3"/>
          <p:cNvSpPr>
            <a:spLocks noGrp="1"/>
          </p:cNvSpPr>
          <p:nvPr>
            <p:ph type="sldNum" sz="quarter" idx="5"/>
          </p:nvPr>
        </p:nvSpPr>
        <p:spPr/>
        <p:txBody>
          <a:bodyPr/>
          <a:lstStyle/>
          <a:p>
            <a:fld id="{70F6A782-F1B7-D84F-9184-74DF9F642963}" type="slidenum">
              <a:rPr lang="en-US" smtClean="0"/>
              <a:t>30</a:t>
            </a:fld>
            <a:endParaRPr lang="en-US"/>
          </a:p>
        </p:txBody>
      </p:sp>
    </p:spTree>
    <p:extLst>
      <p:ext uri="{BB962C8B-B14F-4D97-AF65-F5344CB8AC3E}">
        <p14:creationId xmlns:p14="http://schemas.microsoft.com/office/powerpoint/2010/main" val="247190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5/17/21</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404904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19896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7237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74097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6649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78393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00250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1327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0035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25491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5/17/21</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48888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5/17/21</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62453072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8" r:id="rId10"/>
    <p:sldLayoutId id="2147483797"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7">
            <a:extLst>
              <a:ext uri="{FF2B5EF4-FFF2-40B4-BE49-F238E27FC236}">
                <a16:creationId xmlns:a16="http://schemas.microsoft.com/office/drawing/2014/main" id="{582D13D2-65E0-4FFC-8DB7-8D2DD1EFA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lines and dots on a purple and orange gradient background">
            <a:extLst>
              <a:ext uri="{FF2B5EF4-FFF2-40B4-BE49-F238E27FC236}">
                <a16:creationId xmlns:a16="http://schemas.microsoft.com/office/drawing/2014/main" id="{724EE3B1-2E4E-4C46-8C4D-C66055C0B109}"/>
              </a:ext>
            </a:extLst>
          </p:cNvPr>
          <p:cNvPicPr>
            <a:picLocks noChangeAspect="1"/>
          </p:cNvPicPr>
          <p:nvPr/>
        </p:nvPicPr>
        <p:blipFill rotWithShape="1">
          <a:blip r:embed="rId3"/>
          <a:srcRect b="15730"/>
          <a:stretch/>
        </p:blipFill>
        <p:spPr>
          <a:xfrm>
            <a:off x="1" y="10"/>
            <a:ext cx="12192000" cy="6857990"/>
          </a:xfrm>
          <a:prstGeom prst="rect">
            <a:avLst/>
          </a:prstGeom>
        </p:spPr>
      </p:pic>
      <p:sp>
        <p:nvSpPr>
          <p:cNvPr id="65" name="Freeform: Shape 59">
            <a:extLst>
              <a:ext uri="{FF2B5EF4-FFF2-40B4-BE49-F238E27FC236}">
                <a16:creationId xmlns:a16="http://schemas.microsoft.com/office/drawing/2014/main" id="{29630B53-6977-418F-925E-BE1CA24A7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904353" cy="6858001"/>
          </a:xfrm>
          <a:custGeom>
            <a:avLst/>
            <a:gdLst>
              <a:gd name="connsiteX0" fmla="*/ 0 w 6904353"/>
              <a:gd name="connsiteY0" fmla="*/ 0 h 6858001"/>
              <a:gd name="connsiteX1" fmla="*/ 3484074 w 6904353"/>
              <a:gd name="connsiteY1" fmla="*/ 0 h 6858001"/>
              <a:gd name="connsiteX2" fmla="*/ 3484074 w 6904353"/>
              <a:gd name="connsiteY2" fmla="*/ 1 h 6858001"/>
              <a:gd name="connsiteX3" fmla="*/ 3498999 w 6904353"/>
              <a:gd name="connsiteY3" fmla="*/ 1 h 6858001"/>
              <a:gd name="connsiteX4" fmla="*/ 3498999 w 6904353"/>
              <a:gd name="connsiteY4" fmla="*/ 3509702 h 6858001"/>
              <a:gd name="connsiteX5" fmla="*/ 3499967 w 6904353"/>
              <a:gd name="connsiteY5" fmla="*/ 3548799 h 6858001"/>
              <a:gd name="connsiteX6" fmla="*/ 6740079 w 6904353"/>
              <a:gd name="connsiteY6" fmla="*/ 6853740 h 6858001"/>
              <a:gd name="connsiteX7" fmla="*/ 6904353 w 6904353"/>
              <a:gd name="connsiteY7" fmla="*/ 6857851 h 6858001"/>
              <a:gd name="connsiteX8" fmla="*/ 6904353 w 6904353"/>
              <a:gd name="connsiteY8" fmla="*/ 6858001 h 6858001"/>
              <a:gd name="connsiteX9" fmla="*/ 3498012 w 6904353"/>
              <a:gd name="connsiteY9" fmla="*/ 6858001 h 6858001"/>
              <a:gd name="connsiteX10" fmla="*/ 3498012 w 6904353"/>
              <a:gd name="connsiteY10" fmla="*/ 6858000 h 6858001"/>
              <a:gd name="connsiteX11" fmla="*/ 3484074 w 6904353"/>
              <a:gd name="connsiteY11" fmla="*/ 6858000 h 6858001"/>
              <a:gd name="connsiteX12" fmla="*/ 3484074 w 6904353"/>
              <a:gd name="connsiteY12" fmla="*/ 6858000 h 6858001"/>
              <a:gd name="connsiteX13" fmla="*/ 0 w 6904353"/>
              <a:gd name="connsiteY13"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04353" h="6858001">
                <a:moveTo>
                  <a:pt x="0" y="0"/>
                </a:moveTo>
                <a:lnTo>
                  <a:pt x="3484074" y="0"/>
                </a:lnTo>
                <a:lnTo>
                  <a:pt x="3484074" y="1"/>
                </a:lnTo>
                <a:lnTo>
                  <a:pt x="3498999" y="1"/>
                </a:lnTo>
                <a:lnTo>
                  <a:pt x="3498999" y="3509702"/>
                </a:lnTo>
                <a:lnTo>
                  <a:pt x="3499967" y="3548799"/>
                </a:lnTo>
                <a:cubicBezTo>
                  <a:pt x="3588569" y="5334535"/>
                  <a:pt x="4991452" y="6766016"/>
                  <a:pt x="6740079" y="6853740"/>
                </a:cubicBezTo>
                <a:lnTo>
                  <a:pt x="6904353" y="6857851"/>
                </a:lnTo>
                <a:lnTo>
                  <a:pt x="6904353" y="6858001"/>
                </a:lnTo>
                <a:lnTo>
                  <a:pt x="3498012" y="6858001"/>
                </a:lnTo>
                <a:lnTo>
                  <a:pt x="3498012" y="6858000"/>
                </a:lnTo>
                <a:lnTo>
                  <a:pt x="3484074" y="6858000"/>
                </a:lnTo>
                <a:lnTo>
                  <a:pt x="3484074" y="6858000"/>
                </a:lnTo>
                <a:lnTo>
                  <a:pt x="0" y="6858000"/>
                </a:ln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B57757-99D9-C04B-8789-D73BB3539B72}"/>
              </a:ext>
            </a:extLst>
          </p:cNvPr>
          <p:cNvSpPr>
            <a:spLocks noGrp="1"/>
          </p:cNvSpPr>
          <p:nvPr>
            <p:ph type="ctrTitle"/>
          </p:nvPr>
        </p:nvSpPr>
        <p:spPr>
          <a:xfrm>
            <a:off x="717133" y="3697858"/>
            <a:ext cx="2428633" cy="2150852"/>
          </a:xfrm>
        </p:spPr>
        <p:txBody>
          <a:bodyPr>
            <a:normAutofit/>
          </a:bodyPr>
          <a:lstStyle/>
          <a:p>
            <a:r>
              <a:rPr lang="en-US" sz="2400" dirty="0">
                <a:solidFill>
                  <a:srgbClr val="FFFFFF"/>
                </a:solidFill>
              </a:rPr>
              <a:t>THE CIVIL RIGHTS MOVEMENT IN AMERICA</a:t>
            </a:r>
          </a:p>
        </p:txBody>
      </p:sp>
      <p:sp>
        <p:nvSpPr>
          <p:cNvPr id="3" name="Subtitle 2">
            <a:extLst>
              <a:ext uri="{FF2B5EF4-FFF2-40B4-BE49-F238E27FC236}">
                <a16:creationId xmlns:a16="http://schemas.microsoft.com/office/drawing/2014/main" id="{472F786B-9870-7C43-8F8F-45C526226840}"/>
              </a:ext>
            </a:extLst>
          </p:cNvPr>
          <p:cNvSpPr>
            <a:spLocks noGrp="1"/>
          </p:cNvSpPr>
          <p:nvPr>
            <p:ph type="subTitle" idx="1"/>
          </p:nvPr>
        </p:nvSpPr>
        <p:spPr>
          <a:xfrm>
            <a:off x="717134" y="1495245"/>
            <a:ext cx="2217315" cy="1313788"/>
          </a:xfrm>
        </p:spPr>
        <p:txBody>
          <a:bodyPr anchor="t">
            <a:normAutofit/>
          </a:bodyPr>
          <a:lstStyle/>
          <a:p>
            <a:r>
              <a:rPr lang="en-US" sz="1600">
                <a:solidFill>
                  <a:srgbClr val="FFFFFF"/>
                </a:solidFill>
              </a:rPr>
              <a:t>AKE 118 </a:t>
            </a:r>
          </a:p>
          <a:p>
            <a:r>
              <a:rPr lang="en-US" sz="1600">
                <a:solidFill>
                  <a:srgbClr val="FFFFFF"/>
                </a:solidFill>
              </a:rPr>
              <a:t>Dr. Gamze Kati Gumus</a:t>
            </a:r>
          </a:p>
        </p:txBody>
      </p:sp>
    </p:spTree>
    <p:extLst>
      <p:ext uri="{BB962C8B-B14F-4D97-AF65-F5344CB8AC3E}">
        <p14:creationId xmlns:p14="http://schemas.microsoft.com/office/powerpoint/2010/main" val="207677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AE536D-7E16-4462-986B-1E2E24C14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AEBC5-4F12-7242-88C5-FCB1A2807EAB}"/>
              </a:ext>
            </a:extLst>
          </p:cNvPr>
          <p:cNvSpPr>
            <a:spLocks noGrp="1"/>
          </p:cNvSpPr>
          <p:nvPr>
            <p:ph type="title"/>
          </p:nvPr>
        </p:nvSpPr>
        <p:spPr>
          <a:xfrm>
            <a:off x="1082703" y="4077144"/>
            <a:ext cx="3635294" cy="2009969"/>
          </a:xfrm>
        </p:spPr>
        <p:txBody>
          <a:bodyPr anchor="t">
            <a:normAutofit/>
          </a:bodyPr>
          <a:lstStyle/>
          <a:p>
            <a:r>
              <a:rPr lang="en-US" dirty="0"/>
              <a:t>World War II</a:t>
            </a:r>
          </a:p>
        </p:txBody>
      </p:sp>
      <p:sp>
        <p:nvSpPr>
          <p:cNvPr id="10" name="Rectangle 9">
            <a:extLst>
              <a:ext uri="{FF2B5EF4-FFF2-40B4-BE49-F238E27FC236}">
                <a16:creationId xmlns:a16="http://schemas.microsoft.com/office/drawing/2014/main" id="{D6E4DD2B-8BB6-479A-9214-78AF9AE2C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9" y="-3511"/>
            <a:ext cx="348387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7760CA59-410A-4B96-989D-2A45B5548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9481" y="-30950"/>
            <a:ext cx="3429001" cy="3483871"/>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 name="Rectangle 13">
            <a:extLst>
              <a:ext uri="{FF2B5EF4-FFF2-40B4-BE49-F238E27FC236}">
                <a16:creationId xmlns:a16="http://schemas.microsoft.com/office/drawing/2014/main" id="{78CBDE88-03A3-46FE-9283-7C9291E30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919" y="-3511"/>
            <a:ext cx="5300106" cy="3428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4">
            <a:extLst>
              <a:ext uri="{FF2B5EF4-FFF2-40B4-BE49-F238E27FC236}">
                <a16:creationId xmlns:a16="http://schemas.microsoft.com/office/drawing/2014/main" id="{2FFBC5AB-99EF-4570-AE37-02D720A4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5345257" y="-1770"/>
            <a:ext cx="3428999" cy="343253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CA3431B-5E37-4D77-9CF9-65E480B16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6026" y="-3511"/>
            <a:ext cx="3417366"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9">
            <a:extLst>
              <a:ext uri="{FF2B5EF4-FFF2-40B4-BE49-F238E27FC236}">
                <a16:creationId xmlns:a16="http://schemas.microsoft.com/office/drawing/2014/main" id="{1B1A56B9-5FD8-4AC5-8DBC-D9C970069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76987" y="-3512"/>
            <a:ext cx="3417367" cy="1718483"/>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Freeform: Shape 21">
            <a:extLst>
              <a:ext uri="{FF2B5EF4-FFF2-40B4-BE49-F238E27FC236}">
                <a16:creationId xmlns:a16="http://schemas.microsoft.com/office/drawing/2014/main" id="{81B8055B-F85F-4CAE-A6E3-3C658BE49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76987" y="1714971"/>
            <a:ext cx="3417367" cy="1711125"/>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2E5C1A38-BCC9-4C44-9BBE-C6CC3C431BA4}"/>
              </a:ext>
            </a:extLst>
          </p:cNvPr>
          <p:cNvSpPr>
            <a:spLocks noGrp="1"/>
          </p:cNvSpPr>
          <p:nvPr>
            <p:ph idx="1"/>
          </p:nvPr>
        </p:nvSpPr>
        <p:spPr>
          <a:xfrm>
            <a:off x="5234248" y="4080051"/>
            <a:ext cx="5875049" cy="2009970"/>
          </a:xfrm>
        </p:spPr>
        <p:txBody>
          <a:bodyPr anchor="t">
            <a:normAutofit/>
          </a:bodyPr>
          <a:lstStyle/>
          <a:p>
            <a:r>
              <a:rPr lang="en-US" dirty="0"/>
              <a:t>Black men and women fought in the American Army, and the Tuskegee Airmen became the first Black military aviators in the U.S. Army Air Corps.</a:t>
            </a:r>
          </a:p>
          <a:p>
            <a:r>
              <a:rPr lang="en-US" dirty="0"/>
              <a:t>However, when these soldiers came back, they continued to face discrimination and scorn.</a:t>
            </a:r>
          </a:p>
          <a:p>
            <a:pPr marL="0" indent="0">
              <a:buNone/>
            </a:pPr>
            <a:endParaRPr lang="en-US" dirty="0"/>
          </a:p>
        </p:txBody>
      </p:sp>
    </p:spTree>
    <p:extLst>
      <p:ext uri="{BB962C8B-B14F-4D97-AF65-F5344CB8AC3E}">
        <p14:creationId xmlns:p14="http://schemas.microsoft.com/office/powerpoint/2010/main" val="165501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82351-C9DA-4F4A-95FC-B8E0C9D9FED0}"/>
              </a:ext>
            </a:extLst>
          </p:cNvPr>
          <p:cNvSpPr>
            <a:spLocks noGrp="1"/>
          </p:cNvSpPr>
          <p:nvPr>
            <p:ph type="title"/>
          </p:nvPr>
        </p:nvSpPr>
        <p:spPr>
          <a:xfrm>
            <a:off x="682348" y="2104466"/>
            <a:ext cx="2318028" cy="3213846"/>
          </a:xfrm>
        </p:spPr>
        <p:txBody>
          <a:bodyPr anchor="b">
            <a:normAutofit/>
          </a:bodyPr>
          <a:lstStyle/>
          <a:p>
            <a:r>
              <a:rPr lang="en-US" sz="2400"/>
              <a:t>The Cold War</a:t>
            </a:r>
          </a:p>
        </p:txBody>
      </p:sp>
      <p:sp>
        <p:nvSpPr>
          <p:cNvPr id="14"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4C109116-B8C4-4EA6-9FEB-401ECFDB6DF3}"/>
              </a:ext>
            </a:extLst>
          </p:cNvPr>
          <p:cNvGraphicFramePr>
            <a:graphicFrameLocks noGrp="1"/>
          </p:cNvGraphicFramePr>
          <p:nvPr>
            <p:ph idx="1"/>
            <p:extLst>
              <p:ext uri="{D42A27DB-BD31-4B8C-83A1-F6EECF244321}">
                <p14:modId xmlns:p14="http://schemas.microsoft.com/office/powerpoint/2010/main" val="2810513644"/>
              </p:ext>
            </p:extLst>
          </p:nvPr>
        </p:nvGraphicFramePr>
        <p:xfrm>
          <a:off x="4505325" y="942975"/>
          <a:ext cx="66093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11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Rectangle 11">
            <a:extLst>
              <a:ext uri="{FF2B5EF4-FFF2-40B4-BE49-F238E27FC236}">
                <a16:creationId xmlns:a16="http://schemas.microsoft.com/office/drawing/2014/main" id="{25F947E4-EC36-4578-B5D9-94F6C7AA9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wo people sitting in a bus&#10;&#10;Description automatically generated with low confidence">
            <a:extLst>
              <a:ext uri="{FF2B5EF4-FFF2-40B4-BE49-F238E27FC236}">
                <a16:creationId xmlns:a16="http://schemas.microsoft.com/office/drawing/2014/main" id="{1D643911-FA3F-4142-B2F8-66E068B17EE0}"/>
              </a:ext>
            </a:extLst>
          </p:cNvPr>
          <p:cNvPicPr>
            <a:picLocks noGrp="1" noChangeAspect="1"/>
          </p:cNvPicPr>
          <p:nvPr>
            <p:ph idx="1"/>
          </p:nvPr>
        </p:nvPicPr>
        <p:blipFill rotWithShape="1">
          <a:blip r:embed="rId2"/>
          <a:srcRect b="21329"/>
          <a:stretch/>
        </p:blipFill>
        <p:spPr>
          <a:xfrm>
            <a:off x="1" y="10"/>
            <a:ext cx="12192000" cy="6857990"/>
          </a:xfrm>
          <a:prstGeom prst="rect">
            <a:avLst/>
          </a:prstGeom>
        </p:spPr>
      </p:pic>
      <p:sp>
        <p:nvSpPr>
          <p:cNvPr id="18" name="Rectangle 13">
            <a:extLst>
              <a:ext uri="{FF2B5EF4-FFF2-40B4-BE49-F238E27FC236}">
                <a16:creationId xmlns:a16="http://schemas.microsoft.com/office/drawing/2014/main" id="{C7846A0D-19A4-4F64-B17F-AB38D3F47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18322" y="-818321"/>
            <a:ext cx="6857999" cy="8494643"/>
          </a:xfrm>
          <a:prstGeom prst="rect">
            <a:avLst/>
          </a:prstGeom>
          <a:gradFill flip="none" rotWithShape="1">
            <a:gsLst>
              <a:gs pos="0">
                <a:srgbClr val="000000">
                  <a:alpha val="34902"/>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FC56E74-98C0-C34B-BC99-04E15C7EF782}"/>
              </a:ext>
            </a:extLst>
          </p:cNvPr>
          <p:cNvSpPr>
            <a:spLocks noGrp="1"/>
          </p:cNvSpPr>
          <p:nvPr>
            <p:ph type="title"/>
          </p:nvPr>
        </p:nvSpPr>
        <p:spPr>
          <a:xfrm>
            <a:off x="221128" y="2664761"/>
            <a:ext cx="4903117" cy="3162300"/>
          </a:xfrm>
        </p:spPr>
        <p:txBody>
          <a:bodyPr vert="horz" lIns="91440" tIns="45720" rIns="91440" bIns="45720" rtlCol="0" anchor="b">
            <a:normAutofit/>
          </a:bodyPr>
          <a:lstStyle/>
          <a:p>
            <a:r>
              <a:rPr lang="en-US" b="1" kern="1200" dirty="0">
                <a:solidFill>
                  <a:srgbClr val="FFFFFF"/>
                </a:solidFill>
                <a:effectLst/>
                <a:latin typeface="+mj-lt"/>
                <a:ea typeface="+mj-ea"/>
                <a:cs typeface="+mj-cs"/>
              </a:rPr>
              <a:t>Rosa Parks and the Montgomery Bus Boycott</a:t>
            </a:r>
          </a:p>
        </p:txBody>
      </p:sp>
    </p:spTree>
    <p:extLst>
      <p:ext uri="{BB962C8B-B14F-4D97-AF65-F5344CB8AC3E}">
        <p14:creationId xmlns:p14="http://schemas.microsoft.com/office/powerpoint/2010/main" val="361160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2359C33-1E04-8140-9CE3-F21A5B84FE94}"/>
              </a:ext>
            </a:extLst>
          </p:cNvPr>
          <p:cNvSpPr>
            <a:spLocks noGrp="1"/>
          </p:cNvSpPr>
          <p:nvPr>
            <p:ph type="title"/>
          </p:nvPr>
        </p:nvSpPr>
        <p:spPr>
          <a:xfrm>
            <a:off x="752476" y="1597958"/>
            <a:ext cx="2401165" cy="2491904"/>
          </a:xfrm>
        </p:spPr>
        <p:txBody>
          <a:bodyPr anchor="t">
            <a:normAutofit/>
          </a:bodyPr>
          <a:lstStyle/>
          <a:p>
            <a:r>
              <a:rPr lang="en-US" sz="2400"/>
              <a:t>Rosa Parks and The Montgomery Bus Boycott</a:t>
            </a:r>
          </a:p>
        </p:txBody>
      </p:sp>
      <p:sp>
        <p:nvSpPr>
          <p:cNvPr id="15" name="Freeform: Shape 14">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013042C2-7BCE-4D2D-9A55-6C9264BFEA3E}"/>
              </a:ext>
            </a:extLst>
          </p:cNvPr>
          <p:cNvGraphicFramePr>
            <a:graphicFrameLocks noGrp="1"/>
          </p:cNvGraphicFramePr>
          <p:nvPr>
            <p:ph idx="1"/>
            <p:extLst>
              <p:ext uri="{D42A27DB-BD31-4B8C-83A1-F6EECF244321}">
                <p14:modId xmlns:p14="http://schemas.microsoft.com/office/powerpoint/2010/main" val="578425449"/>
              </p:ext>
            </p:extLst>
          </p:nvPr>
        </p:nvGraphicFramePr>
        <p:xfrm>
          <a:off x="4908175" y="773206"/>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42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1948C2-E4DD-4B0F-BD79-CB28ED230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846900-FCBA-1949-B9F3-78741ED325D1}"/>
              </a:ext>
            </a:extLst>
          </p:cNvPr>
          <p:cNvSpPr>
            <a:spLocks noGrp="1"/>
          </p:cNvSpPr>
          <p:nvPr>
            <p:ph type="title"/>
          </p:nvPr>
        </p:nvSpPr>
        <p:spPr>
          <a:xfrm>
            <a:off x="1077362" y="720435"/>
            <a:ext cx="6484670" cy="1507375"/>
          </a:xfrm>
        </p:spPr>
        <p:txBody>
          <a:bodyPr>
            <a:normAutofit/>
          </a:bodyPr>
          <a:lstStyle/>
          <a:p>
            <a:r>
              <a:rPr lang="en-US" dirty="0"/>
              <a:t>From Rosa Park’s A/B</a:t>
            </a:r>
          </a:p>
        </p:txBody>
      </p:sp>
      <p:sp>
        <p:nvSpPr>
          <p:cNvPr id="3" name="Content Placeholder 2">
            <a:extLst>
              <a:ext uri="{FF2B5EF4-FFF2-40B4-BE49-F238E27FC236}">
                <a16:creationId xmlns:a16="http://schemas.microsoft.com/office/drawing/2014/main" id="{8979C65C-82FE-E04A-86EC-D5E83AF39FB5}"/>
              </a:ext>
            </a:extLst>
          </p:cNvPr>
          <p:cNvSpPr>
            <a:spLocks noGrp="1"/>
          </p:cNvSpPr>
          <p:nvPr>
            <p:ph idx="1"/>
          </p:nvPr>
        </p:nvSpPr>
        <p:spPr>
          <a:xfrm>
            <a:off x="1077362" y="2434974"/>
            <a:ext cx="6484670" cy="3505855"/>
          </a:xfrm>
        </p:spPr>
        <p:txBody>
          <a:bodyPr>
            <a:normAutofit/>
          </a:bodyPr>
          <a:lstStyle/>
          <a:p>
            <a:r>
              <a:rPr lang="en-US" dirty="0"/>
              <a:t>“People always say that I didn’t give up my seat because I was tired,” wrote Parks in her autobiography, “but that isn’t true. I was not tired physically… No, the only tired I was, was tired of giving in.”</a:t>
            </a:r>
          </a:p>
        </p:txBody>
      </p:sp>
      <p:sp>
        <p:nvSpPr>
          <p:cNvPr id="10" name="Rectangle 9">
            <a:extLst>
              <a:ext uri="{FF2B5EF4-FFF2-40B4-BE49-F238E27FC236}">
                <a16:creationId xmlns:a16="http://schemas.microsoft.com/office/drawing/2014/main" id="{53F28E32-1DC4-476E-A298-6C2066882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4696" y="0"/>
            <a:ext cx="3456507" cy="34361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4">
            <a:extLst>
              <a:ext uri="{FF2B5EF4-FFF2-40B4-BE49-F238E27FC236}">
                <a16:creationId xmlns:a16="http://schemas.microsoft.com/office/drawing/2014/main" id="{59AD7FA5-98A4-4D87-9F03-9F3E6B19B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743880" y="-11926"/>
            <a:ext cx="3428987" cy="3467355"/>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7B624B2-894D-4F7A-B2F3-393D6564D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4696" y="3434976"/>
            <a:ext cx="3467300" cy="34289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22735368-17CD-48E3-B886-DF9A79A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24696" y="3434976"/>
            <a:ext cx="3467303" cy="1725519"/>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B131CD95-4390-46E7-8713-223CE3CAD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24696" y="5160552"/>
            <a:ext cx="3467303" cy="1690189"/>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390050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5F947E4-EC36-4578-B5D9-94F6C7AA9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outdoor, tree, dancer&#10;&#10;Description automatically generated">
            <a:extLst>
              <a:ext uri="{FF2B5EF4-FFF2-40B4-BE49-F238E27FC236}">
                <a16:creationId xmlns:a16="http://schemas.microsoft.com/office/drawing/2014/main" id="{BD362A6A-5390-BD4E-9605-01748D2CE62A}"/>
              </a:ext>
            </a:extLst>
          </p:cNvPr>
          <p:cNvPicPr>
            <a:picLocks noGrp="1" noChangeAspect="1"/>
          </p:cNvPicPr>
          <p:nvPr>
            <p:ph idx="1"/>
          </p:nvPr>
        </p:nvPicPr>
        <p:blipFill rotWithShape="1">
          <a:blip r:embed="rId2"/>
          <a:srcRect t="8001" b="35749"/>
          <a:stretch/>
        </p:blipFill>
        <p:spPr>
          <a:xfrm>
            <a:off x="1" y="10"/>
            <a:ext cx="12192000" cy="6857990"/>
          </a:xfrm>
          <a:prstGeom prst="rect">
            <a:avLst/>
          </a:prstGeom>
        </p:spPr>
      </p:pic>
      <p:sp>
        <p:nvSpPr>
          <p:cNvPr id="14" name="Rectangle 13">
            <a:extLst>
              <a:ext uri="{FF2B5EF4-FFF2-40B4-BE49-F238E27FC236}">
                <a16:creationId xmlns:a16="http://schemas.microsoft.com/office/drawing/2014/main" id="{C7846A0D-19A4-4F64-B17F-AB38D3F47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18322" y="-818321"/>
            <a:ext cx="6857999" cy="8494643"/>
          </a:xfrm>
          <a:prstGeom prst="rect">
            <a:avLst/>
          </a:prstGeom>
          <a:gradFill flip="none" rotWithShape="1">
            <a:gsLst>
              <a:gs pos="0">
                <a:srgbClr val="000000">
                  <a:alpha val="34902"/>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57A01CC-4B9F-8547-AB9A-674BB46EAEF9}"/>
              </a:ext>
            </a:extLst>
          </p:cNvPr>
          <p:cNvSpPr>
            <a:spLocks noGrp="1"/>
          </p:cNvSpPr>
          <p:nvPr>
            <p:ph type="title"/>
          </p:nvPr>
        </p:nvSpPr>
        <p:spPr>
          <a:xfrm>
            <a:off x="1084728" y="1597961"/>
            <a:ext cx="4903117" cy="3162300"/>
          </a:xfrm>
        </p:spPr>
        <p:txBody>
          <a:bodyPr vert="horz" lIns="91440" tIns="45720" rIns="91440" bIns="45720" rtlCol="0" anchor="b">
            <a:normAutofit/>
          </a:bodyPr>
          <a:lstStyle/>
          <a:p>
            <a:r>
              <a:rPr lang="en-US" b="1" kern="1200">
                <a:solidFill>
                  <a:srgbClr val="FFFFFF"/>
                </a:solidFill>
                <a:effectLst/>
                <a:latin typeface="+mj-lt"/>
                <a:ea typeface="+mj-ea"/>
                <a:cs typeface="+mj-cs"/>
              </a:rPr>
              <a:t>Little Rock Nine</a:t>
            </a:r>
          </a:p>
        </p:txBody>
      </p:sp>
    </p:spTree>
    <p:extLst>
      <p:ext uri="{BB962C8B-B14F-4D97-AF65-F5344CB8AC3E}">
        <p14:creationId xmlns:p14="http://schemas.microsoft.com/office/powerpoint/2010/main" val="184371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3D88-B103-DA45-AA6F-9108E5D1ED3C}"/>
              </a:ext>
            </a:extLst>
          </p:cNvPr>
          <p:cNvSpPr>
            <a:spLocks noGrp="1"/>
          </p:cNvSpPr>
          <p:nvPr>
            <p:ph type="title"/>
          </p:nvPr>
        </p:nvSpPr>
        <p:spPr/>
        <p:txBody>
          <a:bodyPr/>
          <a:lstStyle/>
          <a:p>
            <a:r>
              <a:rPr lang="en-US" dirty="0"/>
              <a:t>Little Rock Nine</a:t>
            </a:r>
          </a:p>
        </p:txBody>
      </p:sp>
      <p:sp>
        <p:nvSpPr>
          <p:cNvPr id="3" name="Content Placeholder 2">
            <a:extLst>
              <a:ext uri="{FF2B5EF4-FFF2-40B4-BE49-F238E27FC236}">
                <a16:creationId xmlns:a16="http://schemas.microsoft.com/office/drawing/2014/main" id="{A80684F6-1DC8-B647-B35D-CDB9E432935C}"/>
              </a:ext>
            </a:extLst>
          </p:cNvPr>
          <p:cNvSpPr>
            <a:spLocks noGrp="1"/>
          </p:cNvSpPr>
          <p:nvPr>
            <p:ph idx="1"/>
          </p:nvPr>
        </p:nvSpPr>
        <p:spPr/>
        <p:txBody>
          <a:bodyPr/>
          <a:lstStyle/>
          <a:p>
            <a:r>
              <a:rPr lang="en-US" dirty="0"/>
              <a:t>In 1954, the civil rights movement gained momentum when the United States Supreme Court made segregation illegal in public schools in the case of Brown v. Board of Education.</a:t>
            </a:r>
          </a:p>
          <a:p>
            <a:pPr marL="560070" lvl="1" indent="-285750">
              <a:buFont typeface="Arial" panose="020B0604020202020204" pitchFamily="34" charset="0"/>
              <a:buChar char="•"/>
            </a:pPr>
            <a:r>
              <a:rPr lang="en-US" dirty="0"/>
              <a:t>Oliver Brown filed a suit against the Board of Education of Topeka, Kansas, when his daughter Linda was denied entrance to Topeka’s all-white elementary schools.</a:t>
            </a:r>
          </a:p>
          <a:p>
            <a:pPr marL="560070" lvl="1" indent="-285750">
              <a:buFont typeface="Arial" panose="020B0604020202020204" pitchFamily="34" charset="0"/>
              <a:buChar char="•"/>
            </a:pPr>
            <a:r>
              <a:rPr lang="en-US" dirty="0"/>
              <a:t>In his lawsuit, Brown claimed that schools for Black children were not equal to the white schools, and that segregation violated the so-called “equal protection clause” of the 14th Amendment, which holds that no state can “deny to any person within its jurisdiction the equal protection of the laws.”</a:t>
            </a:r>
          </a:p>
          <a:p>
            <a:r>
              <a:rPr lang="en-US" dirty="0"/>
              <a:t> In 1957, Central High School in Little Rock, Arkansas asked for volunteers from all-Black high schools to attend the formerly segregated school.</a:t>
            </a:r>
          </a:p>
        </p:txBody>
      </p:sp>
    </p:spTree>
    <p:extLst>
      <p:ext uri="{BB962C8B-B14F-4D97-AF65-F5344CB8AC3E}">
        <p14:creationId xmlns:p14="http://schemas.microsoft.com/office/powerpoint/2010/main" val="1295716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12F838-9E15-400D-ADAA-BC55950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E7A5E-15EF-7C4E-AA62-CAA721E3AA2A}"/>
              </a:ext>
            </a:extLst>
          </p:cNvPr>
          <p:cNvSpPr>
            <a:spLocks noGrp="1"/>
          </p:cNvSpPr>
          <p:nvPr>
            <p:ph type="title"/>
          </p:nvPr>
        </p:nvSpPr>
        <p:spPr>
          <a:xfrm>
            <a:off x="1077362" y="720435"/>
            <a:ext cx="3348588" cy="1507375"/>
          </a:xfrm>
        </p:spPr>
        <p:txBody>
          <a:bodyPr>
            <a:normAutofit/>
          </a:bodyPr>
          <a:lstStyle/>
          <a:p>
            <a:r>
              <a:rPr lang="en-US" dirty="0"/>
              <a:t>Little Rock Nine</a:t>
            </a:r>
          </a:p>
        </p:txBody>
      </p:sp>
      <p:sp>
        <p:nvSpPr>
          <p:cNvPr id="3" name="Content Placeholder 2">
            <a:extLst>
              <a:ext uri="{FF2B5EF4-FFF2-40B4-BE49-F238E27FC236}">
                <a16:creationId xmlns:a16="http://schemas.microsoft.com/office/drawing/2014/main" id="{A9012D5C-C718-F64B-8747-6112445203CF}"/>
              </a:ext>
            </a:extLst>
          </p:cNvPr>
          <p:cNvSpPr>
            <a:spLocks noGrp="1"/>
          </p:cNvSpPr>
          <p:nvPr>
            <p:ph idx="1"/>
          </p:nvPr>
        </p:nvSpPr>
        <p:spPr>
          <a:xfrm>
            <a:off x="1077362" y="2427316"/>
            <a:ext cx="3208391" cy="3513514"/>
          </a:xfrm>
        </p:spPr>
        <p:txBody>
          <a:bodyPr>
            <a:normAutofit/>
          </a:bodyPr>
          <a:lstStyle/>
          <a:p>
            <a:pPr>
              <a:lnSpc>
                <a:spcPct val="110000"/>
              </a:lnSpc>
            </a:pPr>
            <a:r>
              <a:rPr lang="en-US" sz="1100"/>
              <a:t>On September 3, 1957, nine Black students, known as the Little Rock Nine, arrived at Central High School to begin classes but were instead met by the Arkansas National Guard (on order of Governor Orval Faubus) and a screaming, threatening mob. </a:t>
            </a:r>
          </a:p>
          <a:p>
            <a:pPr>
              <a:lnSpc>
                <a:spcPct val="110000"/>
              </a:lnSpc>
            </a:pPr>
            <a:r>
              <a:rPr lang="en-US" sz="1100"/>
              <a:t>The Little Rock Nine tried again a couple of weeks later and made it inside but had to be removed for their safety when violence ensued.</a:t>
            </a:r>
          </a:p>
          <a:p>
            <a:pPr>
              <a:lnSpc>
                <a:spcPct val="110000"/>
              </a:lnSpc>
            </a:pPr>
            <a:r>
              <a:rPr lang="en-US" sz="1100"/>
              <a:t>Finally, President Dwight D. Eisenhower intervened and ordered federal troops to escort the Little Rock Nine to and from classes at Central High. Still, the students faced continual harassment and prejudice.</a:t>
            </a:r>
          </a:p>
        </p:txBody>
      </p:sp>
      <p:sp>
        <p:nvSpPr>
          <p:cNvPr id="12" name="Rectangle 11">
            <a:extLst>
              <a:ext uri="{FF2B5EF4-FFF2-40B4-BE49-F238E27FC236}">
                <a16:creationId xmlns:a16="http://schemas.microsoft.com/office/drawing/2014/main" id="{424227C0-1C28-4574-96C0-36D90661A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0"/>
            <a:ext cx="3484819" cy="34352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4">
            <a:extLst>
              <a:ext uri="{FF2B5EF4-FFF2-40B4-BE49-F238E27FC236}">
                <a16:creationId xmlns:a16="http://schemas.microsoft.com/office/drawing/2014/main" id="{7B2CA80B-A8CD-4C81-90DC-D43EFD3B3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9993"/>
            <a:ext cx="3479957" cy="3445231"/>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9C4351-E530-4C90-9416-A9B8BD88D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4697" y="3427736"/>
            <a:ext cx="3484819" cy="3430264"/>
          </a:xfrm>
          <a:custGeom>
            <a:avLst/>
            <a:gdLst>
              <a:gd name="connsiteX0" fmla="*/ 3477175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3429980 h 3430264"/>
              <a:gd name="connsiteX5" fmla="*/ 168101 w 3484819"/>
              <a:gd name="connsiteY5" fmla="*/ 3425798 h 3430264"/>
              <a:gd name="connsiteX6" fmla="*/ 3459291 w 3484819"/>
              <a:gd name="connsiteY6" fmla="*/ 348491 h 343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19" h="3430264">
                <a:moveTo>
                  <a:pt x="3477175" y="0"/>
                </a:moveTo>
                <a:lnTo>
                  <a:pt x="3484819" y="0"/>
                </a:lnTo>
                <a:lnTo>
                  <a:pt x="3484819" y="3430264"/>
                </a:lnTo>
                <a:lnTo>
                  <a:pt x="0" y="3430264"/>
                </a:lnTo>
                <a:lnTo>
                  <a:pt x="0" y="3429980"/>
                </a:lnTo>
                <a:lnTo>
                  <a:pt x="168101" y="3425798"/>
                </a:lnTo>
                <a:cubicBezTo>
                  <a:pt x="1892515" y="3339789"/>
                  <a:pt x="3286588" y="2021777"/>
                  <a:pt x="3459291" y="34849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22F70C1E-70A9-4389-843B-5784E2A9E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0784" y="-9991"/>
            <a:ext cx="3483870" cy="34452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on the floor&#10;&#10;Description automatically generated with low confidence">
            <a:extLst>
              <a:ext uri="{FF2B5EF4-FFF2-40B4-BE49-F238E27FC236}">
                <a16:creationId xmlns:a16="http://schemas.microsoft.com/office/drawing/2014/main" id="{4935172E-B996-4244-A0EF-69251C09C516}"/>
              </a:ext>
            </a:extLst>
          </p:cNvPr>
          <p:cNvPicPr>
            <a:picLocks noChangeAspect="1"/>
          </p:cNvPicPr>
          <p:nvPr/>
        </p:nvPicPr>
        <p:blipFill rotWithShape="1">
          <a:blip r:embed="rId2"/>
          <a:srcRect t="15220" r="-1" b="21032"/>
          <a:stretch/>
        </p:blipFill>
        <p:spPr>
          <a:xfrm>
            <a:off x="5225965" y="3435239"/>
            <a:ext cx="6970895" cy="3432752"/>
          </a:xfrm>
          <a:custGeom>
            <a:avLst/>
            <a:gdLst/>
            <a:ahLst/>
            <a:cxnLst/>
            <a:rect l="l" t="t" r="r" b="b"/>
            <a:pathLst>
              <a:path w="6970895" h="3432752">
                <a:moveTo>
                  <a:pt x="0" y="0"/>
                </a:moveTo>
                <a:lnTo>
                  <a:pt x="3482163" y="0"/>
                </a:lnTo>
                <a:lnTo>
                  <a:pt x="6970895" y="0"/>
                </a:lnTo>
                <a:cubicBezTo>
                  <a:pt x="6970895" y="1895856"/>
                  <a:pt x="5408935" y="3432752"/>
                  <a:pt x="3482163" y="3432752"/>
                </a:cubicBezTo>
                <a:lnTo>
                  <a:pt x="3482163" y="3430264"/>
                </a:lnTo>
                <a:lnTo>
                  <a:pt x="0" y="3430264"/>
                </a:lnTo>
                <a:close/>
              </a:path>
            </a:pathLst>
          </a:custGeom>
        </p:spPr>
      </p:pic>
    </p:spTree>
    <p:extLst>
      <p:ext uri="{BB962C8B-B14F-4D97-AF65-F5344CB8AC3E}">
        <p14:creationId xmlns:p14="http://schemas.microsoft.com/office/powerpoint/2010/main" val="329702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2">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E56A12F-3664-8841-92E5-283E1A756A39}"/>
              </a:ext>
            </a:extLst>
          </p:cNvPr>
          <p:cNvSpPr>
            <a:spLocks noGrp="1"/>
          </p:cNvSpPr>
          <p:nvPr>
            <p:ph type="title"/>
          </p:nvPr>
        </p:nvSpPr>
        <p:spPr>
          <a:xfrm>
            <a:off x="752476" y="1597958"/>
            <a:ext cx="2401165" cy="2491904"/>
          </a:xfrm>
        </p:spPr>
        <p:txBody>
          <a:bodyPr anchor="t">
            <a:normAutofit/>
          </a:bodyPr>
          <a:lstStyle/>
          <a:p>
            <a:r>
              <a:rPr lang="en-US" sz="2400" b="0"/>
              <a:t>Civil Rights Act of 1957</a:t>
            </a:r>
            <a:endParaRPr lang="en-US" sz="2400"/>
          </a:p>
        </p:txBody>
      </p:sp>
      <p:sp>
        <p:nvSpPr>
          <p:cNvPr id="20" name="Freeform: Shape 14">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21" name="Content Placeholder 2">
            <a:extLst>
              <a:ext uri="{FF2B5EF4-FFF2-40B4-BE49-F238E27FC236}">
                <a16:creationId xmlns:a16="http://schemas.microsoft.com/office/drawing/2014/main" id="{AAD9B570-3A48-45CF-97D2-784953623FDF}"/>
              </a:ext>
            </a:extLst>
          </p:cNvPr>
          <p:cNvGraphicFramePr>
            <a:graphicFrameLocks noGrp="1"/>
          </p:cNvGraphicFramePr>
          <p:nvPr>
            <p:ph idx="1"/>
            <p:extLst>
              <p:ext uri="{D42A27DB-BD31-4B8C-83A1-F6EECF244321}">
                <p14:modId xmlns:p14="http://schemas.microsoft.com/office/powerpoint/2010/main" val="2892616855"/>
              </p:ext>
            </p:extLst>
          </p:nvPr>
        </p:nvGraphicFramePr>
        <p:xfrm>
          <a:off x="4908175" y="773206"/>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77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FDE3B669-D0C6-43C4-9D0E-ED152B12D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6DE6C-3580-144B-83B4-73CEEA16E8D8}"/>
              </a:ext>
            </a:extLst>
          </p:cNvPr>
          <p:cNvSpPr>
            <a:spLocks noGrp="1"/>
          </p:cNvSpPr>
          <p:nvPr>
            <p:ph type="title"/>
          </p:nvPr>
        </p:nvSpPr>
        <p:spPr>
          <a:xfrm>
            <a:off x="1087347" y="5422789"/>
            <a:ext cx="8888461" cy="706641"/>
          </a:xfrm>
        </p:spPr>
        <p:txBody>
          <a:bodyPr vert="horz" lIns="91440" tIns="45720" rIns="91440" bIns="45720" rtlCol="0" anchor="b">
            <a:normAutofit/>
          </a:bodyPr>
          <a:lstStyle/>
          <a:p>
            <a:r>
              <a:rPr lang="en-US" sz="2800" b="1" kern="1200">
                <a:solidFill>
                  <a:schemeClr val="tx1"/>
                </a:solidFill>
                <a:effectLst/>
                <a:latin typeface="+mj-lt"/>
                <a:ea typeface="+mj-ea"/>
                <a:cs typeface="+mj-cs"/>
              </a:rPr>
              <a:t>Greensboro Sit-ins</a:t>
            </a:r>
          </a:p>
        </p:txBody>
      </p:sp>
      <p:pic>
        <p:nvPicPr>
          <p:cNvPr id="5" name="Content Placeholder 4" descr="A picture containing text, person, table, people&#10;&#10;Description automatically generated">
            <a:extLst>
              <a:ext uri="{FF2B5EF4-FFF2-40B4-BE49-F238E27FC236}">
                <a16:creationId xmlns:a16="http://schemas.microsoft.com/office/drawing/2014/main" id="{BDAA3C41-D453-504C-A44E-F5CD04113E3F}"/>
              </a:ext>
            </a:extLst>
          </p:cNvPr>
          <p:cNvPicPr>
            <a:picLocks noGrp="1" noChangeAspect="1"/>
          </p:cNvPicPr>
          <p:nvPr>
            <p:ph idx="1"/>
          </p:nvPr>
        </p:nvPicPr>
        <p:blipFill rotWithShape="1">
          <a:blip r:embed="rId2"/>
          <a:srcRect t="1389" b="9717"/>
          <a:stretch/>
        </p:blipFill>
        <p:spPr>
          <a:xfrm>
            <a:off x="-2" y="10"/>
            <a:ext cx="12192002" cy="5148019"/>
          </a:xfrm>
          <a:prstGeom prst="rect">
            <a:avLst/>
          </a:prstGeom>
        </p:spPr>
      </p:pic>
      <p:sp>
        <p:nvSpPr>
          <p:cNvPr id="14" name="Freeform: Shape 13">
            <a:extLst>
              <a:ext uri="{FF2B5EF4-FFF2-40B4-BE49-F238E27FC236}">
                <a16:creationId xmlns:a16="http://schemas.microsoft.com/office/drawing/2014/main" id="{B75D9F35-775B-4B73-BBB6-176A2E086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1741688"/>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7305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7">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Rectangle 9">
            <a:extLst>
              <a:ext uri="{FF2B5EF4-FFF2-40B4-BE49-F238E27FC236}">
                <a16:creationId xmlns:a16="http://schemas.microsoft.com/office/drawing/2014/main" id="{5FDBEA07-A1D3-4F9E-859B-DE0EDC864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a:extLst>
              <a:ext uri="{FF2B5EF4-FFF2-40B4-BE49-F238E27FC236}">
                <a16:creationId xmlns:a16="http://schemas.microsoft.com/office/drawing/2014/main" id="{53E87B83-CF96-4EE7-950F-863990226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658" y="-55810"/>
            <a:ext cx="6859721" cy="6967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Freeform: Shape 13">
            <a:extLst>
              <a:ext uri="{FF2B5EF4-FFF2-40B4-BE49-F238E27FC236}">
                <a16:creationId xmlns:a16="http://schemas.microsoft.com/office/drawing/2014/main" id="{407ADFB6-F59B-415B-9EC6-BDB61786C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4516" y="-50314"/>
            <a:ext cx="6858005" cy="6967903"/>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753341C-DD0C-7847-A891-2F3A8F1D550D}"/>
              </a:ext>
            </a:extLst>
          </p:cNvPr>
          <p:cNvSpPr>
            <a:spLocks noGrp="1"/>
          </p:cNvSpPr>
          <p:nvPr>
            <p:ph type="title"/>
          </p:nvPr>
        </p:nvSpPr>
        <p:spPr>
          <a:xfrm>
            <a:off x="1084728" y="2844177"/>
            <a:ext cx="4272646" cy="1916084"/>
          </a:xfrm>
        </p:spPr>
        <p:txBody>
          <a:bodyPr vert="horz" lIns="91440" tIns="45720" rIns="91440" bIns="45720" rtlCol="0" anchor="b">
            <a:normAutofit/>
          </a:bodyPr>
          <a:lstStyle/>
          <a:p>
            <a:r>
              <a:rPr lang="en-US" dirty="0"/>
              <a:t>The Civil Rights Movement</a:t>
            </a:r>
          </a:p>
        </p:txBody>
      </p:sp>
      <p:sp>
        <p:nvSpPr>
          <p:cNvPr id="3" name="Content Placeholder 2">
            <a:extLst>
              <a:ext uri="{FF2B5EF4-FFF2-40B4-BE49-F238E27FC236}">
                <a16:creationId xmlns:a16="http://schemas.microsoft.com/office/drawing/2014/main" id="{85EA4A81-4D72-F749-8539-4A4F3F7E31E0}"/>
              </a:ext>
            </a:extLst>
          </p:cNvPr>
          <p:cNvSpPr>
            <a:spLocks noGrp="1"/>
          </p:cNvSpPr>
          <p:nvPr>
            <p:ph idx="1"/>
          </p:nvPr>
        </p:nvSpPr>
        <p:spPr>
          <a:xfrm>
            <a:off x="1084728" y="4902489"/>
            <a:ext cx="4272646" cy="985075"/>
          </a:xfrm>
        </p:spPr>
        <p:txBody>
          <a:bodyPr vert="horz" lIns="91440" tIns="45720" rIns="91440" bIns="45720" rtlCol="0">
            <a:normAutofit lnSpcReduction="10000"/>
          </a:bodyPr>
          <a:lstStyle/>
          <a:p>
            <a:pPr marL="0" indent="0">
              <a:buNone/>
            </a:pPr>
            <a:r>
              <a:rPr lang="en-US" dirty="0"/>
              <a:t>The fight for equal rights of Black Americans under the law took place in 1950s and 60s.</a:t>
            </a:r>
          </a:p>
        </p:txBody>
      </p:sp>
      <p:sp>
        <p:nvSpPr>
          <p:cNvPr id="35" name="Rectangle 15">
            <a:extLst>
              <a:ext uri="{FF2B5EF4-FFF2-40B4-BE49-F238E27FC236}">
                <a16:creationId xmlns:a16="http://schemas.microsoft.com/office/drawing/2014/main" id="{B19BE792-26DE-40FA-A8C8-F3D6378FC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88933" y="-21461"/>
            <a:ext cx="1703094" cy="1746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
            <a:extLst>
              <a:ext uri="{FF2B5EF4-FFF2-40B4-BE49-F238E27FC236}">
                <a16:creationId xmlns:a16="http://schemas.microsoft.com/office/drawing/2014/main" id="{11CBEA76-37A2-4726-8123-EBCACA12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88055" y="-22336"/>
            <a:ext cx="1704847" cy="1746021"/>
          </a:xfrm>
          <a:custGeom>
            <a:avLst/>
            <a:gdLst>
              <a:gd name="connsiteX0" fmla="*/ 0 w 3488602"/>
              <a:gd name="connsiteY0" fmla="*/ 0 h 3433573"/>
              <a:gd name="connsiteX1" fmla="*/ 3488602 w 3488602"/>
              <a:gd name="connsiteY1" fmla="*/ 0 h 3433573"/>
              <a:gd name="connsiteX2" fmla="*/ 3488602 w 3488602"/>
              <a:gd name="connsiteY2" fmla="*/ 3433573 h 3433573"/>
              <a:gd name="connsiteX3" fmla="*/ 0 w 3488602"/>
              <a:gd name="connsiteY3" fmla="*/ 3433573 h 3433573"/>
              <a:gd name="connsiteX4" fmla="*/ 0 w 3488602"/>
              <a:gd name="connsiteY4" fmla="*/ 0 h 3433573"/>
              <a:gd name="connsiteX0" fmla="*/ 0 w 3488602"/>
              <a:gd name="connsiteY0" fmla="*/ 0 h 3433573"/>
              <a:gd name="connsiteX1" fmla="*/ 3488602 w 3488602"/>
              <a:gd name="connsiteY1" fmla="*/ 0 h 3433573"/>
              <a:gd name="connsiteX2" fmla="*/ 0 w 3488602"/>
              <a:gd name="connsiteY2" fmla="*/ 3433573 h 3433573"/>
              <a:gd name="connsiteX3" fmla="*/ 0 w 3488602"/>
              <a:gd name="connsiteY3" fmla="*/ 0 h 3433573"/>
            </a:gdLst>
            <a:ahLst/>
            <a:cxnLst>
              <a:cxn ang="0">
                <a:pos x="connsiteX0" y="connsiteY0"/>
              </a:cxn>
              <a:cxn ang="0">
                <a:pos x="connsiteX1" y="connsiteY1"/>
              </a:cxn>
              <a:cxn ang="0">
                <a:pos x="connsiteX2" y="connsiteY2"/>
              </a:cxn>
              <a:cxn ang="0">
                <a:pos x="connsiteX3" y="connsiteY3"/>
              </a:cxn>
            </a:cxnLst>
            <a:rect l="l" t="t" r="r" b="b"/>
            <a:pathLst>
              <a:path w="3488602" h="3433573">
                <a:moveTo>
                  <a:pt x="0" y="0"/>
                </a:moveTo>
                <a:lnTo>
                  <a:pt x="3488602" y="0"/>
                </a:lnTo>
                <a:lnTo>
                  <a:pt x="0" y="3433573"/>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9">
            <a:extLst>
              <a:ext uri="{FF2B5EF4-FFF2-40B4-BE49-F238E27FC236}">
                <a16:creationId xmlns:a16="http://schemas.microsoft.com/office/drawing/2014/main" id="{CDDA81B4-3959-48A2-823E-19B014A03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78388" y="1692178"/>
            <a:ext cx="1724184" cy="17460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21">
            <a:extLst>
              <a:ext uri="{FF2B5EF4-FFF2-40B4-BE49-F238E27FC236}">
                <a16:creationId xmlns:a16="http://schemas.microsoft.com/office/drawing/2014/main" id="{5B8CC051-49B8-488A-B0AD-50A29E1D3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968949" y="1703064"/>
            <a:ext cx="1744539" cy="862967"/>
          </a:xfrm>
          <a:custGeom>
            <a:avLst/>
            <a:gdLst>
              <a:gd name="connsiteX0" fmla="*/ 3433574 w 3433574"/>
              <a:gd name="connsiteY0" fmla="*/ 0 h 1716787"/>
              <a:gd name="connsiteX1" fmla="*/ 1716787 w 3433574"/>
              <a:gd name="connsiteY1" fmla="*/ 0 h 1716787"/>
              <a:gd name="connsiteX2" fmla="*/ 0 w 3433574"/>
              <a:gd name="connsiteY2" fmla="*/ 0 h 1716787"/>
              <a:gd name="connsiteX3" fmla="*/ 1716787 w 3433574"/>
              <a:gd name="connsiteY3" fmla="*/ 1716787 h 1716787"/>
              <a:gd name="connsiteX4" fmla="*/ 3433574 w 3433574"/>
              <a:gd name="connsiteY4" fmla="*/ 0 h 171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3574" h="1716787">
                <a:moveTo>
                  <a:pt x="3433574" y="0"/>
                </a:moveTo>
                <a:lnTo>
                  <a:pt x="1716787" y="0"/>
                </a:lnTo>
                <a:lnTo>
                  <a:pt x="0" y="0"/>
                </a:lnTo>
                <a:cubicBezTo>
                  <a:pt x="0" y="948155"/>
                  <a:pt x="768632" y="1716787"/>
                  <a:pt x="1716787" y="1716787"/>
                </a:cubicBezTo>
                <a:cubicBezTo>
                  <a:pt x="2664942" y="1716787"/>
                  <a:pt x="3433574" y="948155"/>
                  <a:pt x="3433574"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0" name="Freeform: Shape 23">
            <a:extLst>
              <a:ext uri="{FF2B5EF4-FFF2-40B4-BE49-F238E27FC236}">
                <a16:creationId xmlns:a16="http://schemas.microsoft.com/office/drawing/2014/main" id="{A49FB65E-C02E-4FD7-B476-0B213C638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968949" y="2566032"/>
            <a:ext cx="1744539" cy="862967"/>
          </a:xfrm>
          <a:custGeom>
            <a:avLst/>
            <a:gdLst>
              <a:gd name="connsiteX0" fmla="*/ 3433574 w 3433574"/>
              <a:gd name="connsiteY0" fmla="*/ 0 h 1716787"/>
              <a:gd name="connsiteX1" fmla="*/ 1716787 w 3433574"/>
              <a:gd name="connsiteY1" fmla="*/ 0 h 1716787"/>
              <a:gd name="connsiteX2" fmla="*/ 0 w 3433574"/>
              <a:gd name="connsiteY2" fmla="*/ 0 h 1716787"/>
              <a:gd name="connsiteX3" fmla="*/ 1716787 w 3433574"/>
              <a:gd name="connsiteY3" fmla="*/ 1716787 h 1716787"/>
              <a:gd name="connsiteX4" fmla="*/ 3433574 w 3433574"/>
              <a:gd name="connsiteY4" fmla="*/ 0 h 171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3574" h="1716787">
                <a:moveTo>
                  <a:pt x="3433574" y="0"/>
                </a:moveTo>
                <a:lnTo>
                  <a:pt x="1716787" y="0"/>
                </a:lnTo>
                <a:lnTo>
                  <a:pt x="0" y="0"/>
                </a:lnTo>
                <a:cubicBezTo>
                  <a:pt x="0" y="948155"/>
                  <a:pt x="768632" y="1716787"/>
                  <a:pt x="1716787" y="1716787"/>
                </a:cubicBezTo>
                <a:cubicBezTo>
                  <a:pt x="2664942" y="1716787"/>
                  <a:pt x="3433574" y="948155"/>
                  <a:pt x="3433574"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Rectangle 25">
            <a:extLst>
              <a:ext uri="{FF2B5EF4-FFF2-40B4-BE49-F238E27FC236}">
                <a16:creationId xmlns:a16="http://schemas.microsoft.com/office/drawing/2014/main" id="{FB7EBD78-005D-4F93-BEA0-95DF292B3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38250" y="-24765"/>
            <a:ext cx="3427285" cy="34768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CB81301-287D-4882-AD9B-E44D8E122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22F9F7-A178-468E-AF59-8DD67246E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22799" y="4271951"/>
            <a:ext cx="3435362" cy="1746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76420B0A-CC71-4BD3-BA69-E9B2B6F1E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6122814" y="4271933"/>
            <a:ext cx="3435331" cy="1746022"/>
          </a:xfrm>
          <a:custGeom>
            <a:avLst/>
            <a:gdLst>
              <a:gd name="connsiteX0" fmla="*/ 3433574 w 3433574"/>
              <a:gd name="connsiteY0" fmla="*/ 0 h 1716787"/>
              <a:gd name="connsiteX1" fmla="*/ 1716787 w 3433574"/>
              <a:gd name="connsiteY1" fmla="*/ 0 h 1716787"/>
              <a:gd name="connsiteX2" fmla="*/ 0 w 3433574"/>
              <a:gd name="connsiteY2" fmla="*/ 0 h 1716787"/>
              <a:gd name="connsiteX3" fmla="*/ 1716787 w 3433574"/>
              <a:gd name="connsiteY3" fmla="*/ 1716787 h 1716787"/>
              <a:gd name="connsiteX4" fmla="*/ 3433574 w 3433574"/>
              <a:gd name="connsiteY4" fmla="*/ 0 h 171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3574" h="1716787">
                <a:moveTo>
                  <a:pt x="3433574" y="0"/>
                </a:moveTo>
                <a:lnTo>
                  <a:pt x="1716787" y="0"/>
                </a:lnTo>
                <a:lnTo>
                  <a:pt x="0" y="0"/>
                </a:lnTo>
                <a:cubicBezTo>
                  <a:pt x="0" y="948155"/>
                  <a:pt x="768632" y="1716787"/>
                  <a:pt x="1716787" y="1716787"/>
                </a:cubicBezTo>
                <a:cubicBezTo>
                  <a:pt x="2664942" y="1716787"/>
                  <a:pt x="3433574" y="948155"/>
                  <a:pt x="343357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E5048351-EA66-4465-9CB8-25B4C5E68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34228" y="3406574"/>
            <a:ext cx="3435330" cy="34768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
            <a:extLst>
              <a:ext uri="{FF2B5EF4-FFF2-40B4-BE49-F238E27FC236}">
                <a16:creationId xmlns:a16="http://schemas.microsoft.com/office/drawing/2014/main" id="{BC467846-2355-4572-AC5B-89B9FFFBA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457" y="3427799"/>
            <a:ext cx="3484541" cy="3434283"/>
          </a:xfrm>
          <a:custGeom>
            <a:avLst/>
            <a:gdLst>
              <a:gd name="connsiteX0" fmla="*/ 0 w 3488602"/>
              <a:gd name="connsiteY0" fmla="*/ 0 h 3433573"/>
              <a:gd name="connsiteX1" fmla="*/ 3488602 w 3488602"/>
              <a:gd name="connsiteY1" fmla="*/ 0 h 3433573"/>
              <a:gd name="connsiteX2" fmla="*/ 3488602 w 3488602"/>
              <a:gd name="connsiteY2" fmla="*/ 3433573 h 3433573"/>
              <a:gd name="connsiteX3" fmla="*/ 0 w 3488602"/>
              <a:gd name="connsiteY3" fmla="*/ 3433573 h 3433573"/>
              <a:gd name="connsiteX4" fmla="*/ 0 w 3488602"/>
              <a:gd name="connsiteY4" fmla="*/ 0 h 3433573"/>
              <a:gd name="connsiteX0" fmla="*/ 0 w 3488602"/>
              <a:gd name="connsiteY0" fmla="*/ 0 h 3433573"/>
              <a:gd name="connsiteX1" fmla="*/ 3488602 w 3488602"/>
              <a:gd name="connsiteY1" fmla="*/ 0 h 3433573"/>
              <a:gd name="connsiteX2" fmla="*/ 0 w 3488602"/>
              <a:gd name="connsiteY2" fmla="*/ 3433573 h 3433573"/>
              <a:gd name="connsiteX3" fmla="*/ 0 w 3488602"/>
              <a:gd name="connsiteY3" fmla="*/ 0 h 3433573"/>
            </a:gdLst>
            <a:ahLst/>
            <a:cxnLst>
              <a:cxn ang="0">
                <a:pos x="connsiteX0" y="connsiteY0"/>
              </a:cxn>
              <a:cxn ang="0">
                <a:pos x="connsiteX1" y="connsiteY1"/>
              </a:cxn>
              <a:cxn ang="0">
                <a:pos x="connsiteX2" y="connsiteY2"/>
              </a:cxn>
              <a:cxn ang="0">
                <a:pos x="connsiteX3" y="connsiteY3"/>
              </a:cxn>
            </a:cxnLst>
            <a:rect l="l" t="t" r="r" b="b"/>
            <a:pathLst>
              <a:path w="3488602" h="3433573">
                <a:moveTo>
                  <a:pt x="0" y="0"/>
                </a:moveTo>
                <a:lnTo>
                  <a:pt x="3488602" y="0"/>
                </a:lnTo>
                <a:lnTo>
                  <a:pt x="0" y="343357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7553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5B9FD-FE73-F142-9F44-E2DFF1D08B80}"/>
              </a:ext>
            </a:extLst>
          </p:cNvPr>
          <p:cNvSpPr>
            <a:spLocks noGrp="1"/>
          </p:cNvSpPr>
          <p:nvPr>
            <p:ph type="title"/>
          </p:nvPr>
        </p:nvSpPr>
        <p:spPr>
          <a:xfrm>
            <a:off x="682348" y="2104466"/>
            <a:ext cx="2318028" cy="3213846"/>
          </a:xfrm>
        </p:spPr>
        <p:txBody>
          <a:bodyPr anchor="b">
            <a:normAutofit/>
          </a:bodyPr>
          <a:lstStyle/>
          <a:p>
            <a:r>
              <a:rPr lang="en-US" sz="2400"/>
              <a:t>Greensboro Sit-ins</a:t>
            </a:r>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25DA27B-6520-42A9-91B7-83908545CC5B}"/>
              </a:ext>
            </a:extLst>
          </p:cNvPr>
          <p:cNvGraphicFramePr>
            <a:graphicFrameLocks noGrp="1"/>
          </p:cNvGraphicFramePr>
          <p:nvPr>
            <p:ph idx="1"/>
            <p:extLst>
              <p:ext uri="{D42A27DB-BD31-4B8C-83A1-F6EECF244321}">
                <p14:modId xmlns:p14="http://schemas.microsoft.com/office/powerpoint/2010/main" val="1173462840"/>
              </p:ext>
            </p:extLst>
          </p:nvPr>
        </p:nvGraphicFramePr>
        <p:xfrm>
          <a:off x="4505325" y="942975"/>
          <a:ext cx="66093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64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EFAE536D-7E16-4462-986B-1E2E24C14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509F8-A360-4443-BF91-FCAA4C4BFEA8}"/>
              </a:ext>
            </a:extLst>
          </p:cNvPr>
          <p:cNvSpPr>
            <a:spLocks noGrp="1"/>
          </p:cNvSpPr>
          <p:nvPr>
            <p:ph type="title"/>
          </p:nvPr>
        </p:nvSpPr>
        <p:spPr>
          <a:xfrm>
            <a:off x="1082703" y="4077144"/>
            <a:ext cx="3635294" cy="2009969"/>
          </a:xfrm>
        </p:spPr>
        <p:txBody>
          <a:bodyPr anchor="t">
            <a:normAutofit/>
          </a:bodyPr>
          <a:lstStyle/>
          <a:p>
            <a:r>
              <a:rPr lang="en-US" dirty="0"/>
              <a:t>Greensboro Sit-ins</a:t>
            </a:r>
          </a:p>
        </p:txBody>
      </p:sp>
      <p:sp>
        <p:nvSpPr>
          <p:cNvPr id="24" name="Rectangle 9">
            <a:extLst>
              <a:ext uri="{FF2B5EF4-FFF2-40B4-BE49-F238E27FC236}">
                <a16:creationId xmlns:a16="http://schemas.microsoft.com/office/drawing/2014/main" id="{D6E4DD2B-8BB6-479A-9214-78AF9AE2C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9" y="-3511"/>
            <a:ext cx="348387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1">
            <a:extLst>
              <a:ext uri="{FF2B5EF4-FFF2-40B4-BE49-F238E27FC236}">
                <a16:creationId xmlns:a16="http://schemas.microsoft.com/office/drawing/2014/main" id="{7760CA59-410A-4B96-989D-2A45B5548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9481" y="-30950"/>
            <a:ext cx="3429001" cy="3483871"/>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Rectangle 13">
            <a:extLst>
              <a:ext uri="{FF2B5EF4-FFF2-40B4-BE49-F238E27FC236}">
                <a16:creationId xmlns:a16="http://schemas.microsoft.com/office/drawing/2014/main" id="{78CBDE88-03A3-46FE-9283-7C9291E30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919" y="-3511"/>
            <a:ext cx="5300106" cy="3428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34">
            <a:extLst>
              <a:ext uri="{FF2B5EF4-FFF2-40B4-BE49-F238E27FC236}">
                <a16:creationId xmlns:a16="http://schemas.microsoft.com/office/drawing/2014/main" id="{2FFBC5AB-99EF-4570-AE37-02D720A4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5345257" y="-1770"/>
            <a:ext cx="3428999" cy="343253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7">
            <a:extLst>
              <a:ext uri="{FF2B5EF4-FFF2-40B4-BE49-F238E27FC236}">
                <a16:creationId xmlns:a16="http://schemas.microsoft.com/office/drawing/2014/main" id="{5CA3431B-5E37-4D77-9CF9-65E480B16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6026" y="-3511"/>
            <a:ext cx="3417366"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9">
            <a:extLst>
              <a:ext uri="{FF2B5EF4-FFF2-40B4-BE49-F238E27FC236}">
                <a16:creationId xmlns:a16="http://schemas.microsoft.com/office/drawing/2014/main" id="{1B1A56B9-5FD8-4AC5-8DBC-D9C970069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76987" y="-3512"/>
            <a:ext cx="3417367" cy="1718483"/>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81B8055B-F85F-4CAE-A6E3-3C658BE49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76987" y="1714971"/>
            <a:ext cx="3417367" cy="1711125"/>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2A399FE-C34F-CE44-BE12-1E3863BF7CA8}"/>
              </a:ext>
            </a:extLst>
          </p:cNvPr>
          <p:cNvSpPr>
            <a:spLocks noGrp="1"/>
          </p:cNvSpPr>
          <p:nvPr>
            <p:ph idx="1"/>
          </p:nvPr>
        </p:nvSpPr>
        <p:spPr>
          <a:xfrm>
            <a:off x="5234248" y="4080051"/>
            <a:ext cx="5875049" cy="2009970"/>
          </a:xfrm>
        </p:spPr>
        <p:txBody>
          <a:bodyPr anchor="t">
            <a:normAutofit/>
          </a:bodyPr>
          <a:lstStyle/>
          <a:p>
            <a:r>
              <a:rPr lang="en-US" dirty="0"/>
              <a:t>Their efforts spearheaded peaceful sit-ins and demonstrations in dozens of cities and helped launch the Student Nonviolent Coordinating Committee to encourage all students to get involved in the civil rights movement. </a:t>
            </a:r>
          </a:p>
        </p:txBody>
      </p:sp>
    </p:spTree>
    <p:extLst>
      <p:ext uri="{BB962C8B-B14F-4D97-AF65-F5344CB8AC3E}">
        <p14:creationId xmlns:p14="http://schemas.microsoft.com/office/powerpoint/2010/main" val="3509795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Rectangle 11">
            <a:extLst>
              <a:ext uri="{FF2B5EF4-FFF2-40B4-BE49-F238E27FC236}">
                <a16:creationId xmlns:a16="http://schemas.microsoft.com/office/drawing/2014/main" id="{FDE3B669-D0C6-43C4-9D0E-ED152B12D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outdoor, sky, grass&#10;&#10;Description automatically generated">
            <a:extLst>
              <a:ext uri="{FF2B5EF4-FFF2-40B4-BE49-F238E27FC236}">
                <a16:creationId xmlns:a16="http://schemas.microsoft.com/office/drawing/2014/main" id="{293033CC-7C34-934E-98CF-C37E2F8B2FF4}"/>
              </a:ext>
            </a:extLst>
          </p:cNvPr>
          <p:cNvPicPr>
            <a:picLocks noGrp="1" noChangeAspect="1"/>
          </p:cNvPicPr>
          <p:nvPr>
            <p:ph idx="1"/>
          </p:nvPr>
        </p:nvPicPr>
        <p:blipFill rotWithShape="1">
          <a:blip r:embed="rId2"/>
          <a:srcRect t="14773"/>
          <a:stretch/>
        </p:blipFill>
        <p:spPr>
          <a:xfrm>
            <a:off x="-2" y="10"/>
            <a:ext cx="12192002" cy="6857990"/>
          </a:xfrm>
          <a:prstGeom prst="rect">
            <a:avLst/>
          </a:prstGeom>
        </p:spPr>
      </p:pic>
      <p:sp>
        <p:nvSpPr>
          <p:cNvPr id="20" name="Freeform: Shape 13">
            <a:extLst>
              <a:ext uri="{FF2B5EF4-FFF2-40B4-BE49-F238E27FC236}">
                <a16:creationId xmlns:a16="http://schemas.microsoft.com/office/drawing/2014/main" id="{DF3EB82E-2C98-4DF3-A47D-8C0E5CEBB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617587" y="46266"/>
            <a:ext cx="2620677" cy="2528146"/>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D169092-DCBB-417F-A67D-ADE032800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617587" y="2575251"/>
            <a:ext cx="2620677" cy="2528146"/>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Rectangle 17">
            <a:extLst>
              <a:ext uri="{FF2B5EF4-FFF2-40B4-BE49-F238E27FC236}">
                <a16:creationId xmlns:a16="http://schemas.microsoft.com/office/drawing/2014/main" id="{C6D1572E-35F2-4C21-AA69-B57A24824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49662"/>
            <a:ext cx="12192000" cy="1708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EB0C5-219B-D941-A6C5-7C2900361ACB}"/>
              </a:ext>
            </a:extLst>
          </p:cNvPr>
          <p:cNvSpPr>
            <a:spLocks noGrp="1"/>
          </p:cNvSpPr>
          <p:nvPr>
            <p:ph type="title"/>
          </p:nvPr>
        </p:nvSpPr>
        <p:spPr>
          <a:xfrm>
            <a:off x="1087348" y="5422789"/>
            <a:ext cx="9017060" cy="706641"/>
          </a:xfrm>
        </p:spPr>
        <p:txBody>
          <a:bodyPr vert="horz" lIns="91440" tIns="45720" rIns="91440" bIns="45720" rtlCol="0" anchor="b">
            <a:normAutofit/>
          </a:bodyPr>
          <a:lstStyle/>
          <a:p>
            <a:r>
              <a:rPr lang="en-US" sz="2800" b="1" kern="1200">
                <a:solidFill>
                  <a:schemeClr val="tx1"/>
                </a:solidFill>
                <a:effectLst/>
                <a:latin typeface="+mj-lt"/>
                <a:ea typeface="+mj-ea"/>
                <a:cs typeface="+mj-cs"/>
              </a:rPr>
              <a:t>The Freedom Riders</a:t>
            </a:r>
          </a:p>
        </p:txBody>
      </p:sp>
    </p:spTree>
    <p:extLst>
      <p:ext uri="{BB962C8B-B14F-4D97-AF65-F5344CB8AC3E}">
        <p14:creationId xmlns:p14="http://schemas.microsoft.com/office/powerpoint/2010/main" val="419160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754A-3080-6340-9CF3-BBC23F069D0A}"/>
              </a:ext>
            </a:extLst>
          </p:cNvPr>
          <p:cNvSpPr>
            <a:spLocks noGrp="1"/>
          </p:cNvSpPr>
          <p:nvPr>
            <p:ph type="title"/>
          </p:nvPr>
        </p:nvSpPr>
        <p:spPr>
          <a:xfrm>
            <a:off x="682348" y="2104466"/>
            <a:ext cx="2318028" cy="3213846"/>
          </a:xfrm>
        </p:spPr>
        <p:txBody>
          <a:bodyPr anchor="b">
            <a:normAutofit/>
          </a:bodyPr>
          <a:lstStyle/>
          <a:p>
            <a:r>
              <a:rPr lang="en-US" sz="2400"/>
              <a:t>The Freedom Riders</a:t>
            </a:r>
          </a:p>
        </p:txBody>
      </p:sp>
      <p:sp>
        <p:nvSpPr>
          <p:cNvPr id="18"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92464EB2-61EE-4D0B-8B30-DB2B3808F42F}"/>
              </a:ext>
            </a:extLst>
          </p:cNvPr>
          <p:cNvGraphicFramePr>
            <a:graphicFrameLocks noGrp="1"/>
          </p:cNvGraphicFramePr>
          <p:nvPr>
            <p:ph idx="1"/>
            <p:extLst>
              <p:ext uri="{D42A27DB-BD31-4B8C-83A1-F6EECF244321}">
                <p14:modId xmlns:p14="http://schemas.microsoft.com/office/powerpoint/2010/main" val="3779787514"/>
              </p:ext>
            </p:extLst>
          </p:nvPr>
        </p:nvGraphicFramePr>
        <p:xfrm>
          <a:off x="4505325" y="942975"/>
          <a:ext cx="66093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089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06204E07-6F63-4D3E-B413-652FC095A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BA4B0-2ECC-694A-A356-678E52B514FD}"/>
              </a:ext>
            </a:extLst>
          </p:cNvPr>
          <p:cNvSpPr>
            <a:spLocks noGrp="1"/>
          </p:cNvSpPr>
          <p:nvPr>
            <p:ph type="title"/>
          </p:nvPr>
        </p:nvSpPr>
        <p:spPr>
          <a:xfrm>
            <a:off x="1077363" y="1597960"/>
            <a:ext cx="3001415" cy="3555931"/>
          </a:xfrm>
        </p:spPr>
        <p:txBody>
          <a:bodyPr anchor="t">
            <a:normAutofit/>
          </a:bodyPr>
          <a:lstStyle/>
          <a:p>
            <a:r>
              <a:rPr lang="en-US" dirty="0"/>
              <a:t>The Freedom Riders</a:t>
            </a:r>
          </a:p>
        </p:txBody>
      </p:sp>
      <p:sp>
        <p:nvSpPr>
          <p:cNvPr id="29" name="Freeform: Shape 25">
            <a:extLst>
              <a:ext uri="{FF2B5EF4-FFF2-40B4-BE49-F238E27FC236}">
                <a16:creationId xmlns:a16="http://schemas.microsoft.com/office/drawing/2014/main" id="{1A2C2B4C-DD5B-4BFB-A18E-0E2FA0125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9" name="Content Placeholder 2">
            <a:extLst>
              <a:ext uri="{FF2B5EF4-FFF2-40B4-BE49-F238E27FC236}">
                <a16:creationId xmlns:a16="http://schemas.microsoft.com/office/drawing/2014/main" id="{2E8492AA-42F1-4B5D-B49C-810EFFEA6587}"/>
              </a:ext>
            </a:extLst>
          </p:cNvPr>
          <p:cNvGraphicFramePr>
            <a:graphicFrameLocks noGrp="1"/>
          </p:cNvGraphicFramePr>
          <p:nvPr>
            <p:ph idx="1"/>
            <p:extLst>
              <p:ext uri="{D42A27DB-BD31-4B8C-83A1-F6EECF244321}">
                <p14:modId xmlns:p14="http://schemas.microsoft.com/office/powerpoint/2010/main" val="609837931"/>
              </p:ext>
            </p:extLst>
          </p:nvPr>
        </p:nvGraphicFramePr>
        <p:xfrm>
          <a:off x="4668782" y="775856"/>
          <a:ext cx="6308804" cy="510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954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06204E07-6F63-4D3E-B413-652FC095A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395B4-5C43-AD40-AF5C-E02A488566A7}"/>
              </a:ext>
            </a:extLst>
          </p:cNvPr>
          <p:cNvSpPr>
            <a:spLocks noGrp="1"/>
          </p:cNvSpPr>
          <p:nvPr>
            <p:ph type="title"/>
          </p:nvPr>
        </p:nvSpPr>
        <p:spPr>
          <a:xfrm>
            <a:off x="1077363" y="1597960"/>
            <a:ext cx="3001415" cy="3555931"/>
          </a:xfrm>
        </p:spPr>
        <p:txBody>
          <a:bodyPr anchor="t">
            <a:normAutofit/>
          </a:bodyPr>
          <a:lstStyle/>
          <a:p>
            <a:r>
              <a:rPr lang="en-US"/>
              <a:t>The Freedom Riders</a:t>
            </a:r>
          </a:p>
        </p:txBody>
      </p:sp>
      <p:sp>
        <p:nvSpPr>
          <p:cNvPr id="21" name="Freeform: Shape 17">
            <a:extLst>
              <a:ext uri="{FF2B5EF4-FFF2-40B4-BE49-F238E27FC236}">
                <a16:creationId xmlns:a16="http://schemas.microsoft.com/office/drawing/2014/main" id="{1A2C2B4C-DD5B-4BFB-A18E-0E2FA0125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C070A97E-D89C-47A8-BD41-84DCA439EE47}"/>
              </a:ext>
            </a:extLst>
          </p:cNvPr>
          <p:cNvGraphicFramePr>
            <a:graphicFrameLocks noGrp="1"/>
          </p:cNvGraphicFramePr>
          <p:nvPr>
            <p:ph idx="1"/>
            <p:extLst>
              <p:ext uri="{D42A27DB-BD31-4B8C-83A1-F6EECF244321}">
                <p14:modId xmlns:p14="http://schemas.microsoft.com/office/powerpoint/2010/main" val="1931058744"/>
              </p:ext>
            </p:extLst>
          </p:nvPr>
        </p:nvGraphicFramePr>
        <p:xfrm>
          <a:off x="4668782" y="775856"/>
          <a:ext cx="6308804" cy="510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747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C12D2C-21A1-44CF-BA29-D0EE453AB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BB32E-FBDB-8744-8D78-D54DF9E91073}"/>
              </a:ext>
            </a:extLst>
          </p:cNvPr>
          <p:cNvSpPr>
            <a:spLocks noGrp="1"/>
          </p:cNvSpPr>
          <p:nvPr>
            <p:ph type="title"/>
          </p:nvPr>
        </p:nvSpPr>
        <p:spPr>
          <a:xfrm>
            <a:off x="1077363" y="4084869"/>
            <a:ext cx="3439876" cy="2005151"/>
          </a:xfrm>
        </p:spPr>
        <p:txBody>
          <a:bodyPr anchor="t">
            <a:normAutofit/>
          </a:bodyPr>
          <a:lstStyle/>
          <a:p>
            <a:r>
              <a:rPr lang="en-US" dirty="0"/>
              <a:t>The Freedom Riders</a:t>
            </a:r>
          </a:p>
        </p:txBody>
      </p:sp>
      <p:sp>
        <p:nvSpPr>
          <p:cNvPr id="12" name="Rectangle 11">
            <a:extLst>
              <a:ext uri="{FF2B5EF4-FFF2-40B4-BE49-F238E27FC236}">
                <a16:creationId xmlns:a16="http://schemas.microsoft.com/office/drawing/2014/main" id="{95598DD8-827C-48DB-AD4F-AEBB72483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557"/>
            <a:ext cx="5223349" cy="34202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4">
            <a:extLst>
              <a:ext uri="{FF2B5EF4-FFF2-40B4-BE49-F238E27FC236}">
                <a16:creationId xmlns:a16="http://schemas.microsoft.com/office/drawing/2014/main" id="{EB40E5E0-6677-497A-8E9D-E8575E276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83473" y="3856"/>
            <a:ext cx="3439876" cy="341482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46E49D-1D37-455E-BDA2-28DAF37214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55978" y="-1558"/>
            <a:ext cx="3439878" cy="3420239"/>
          </a:xfrm>
          <a:custGeom>
            <a:avLst/>
            <a:gdLst>
              <a:gd name="connsiteX0" fmla="*/ 3439878 w 3439878"/>
              <a:gd name="connsiteY0" fmla="*/ 3420239 h 3420239"/>
              <a:gd name="connsiteX1" fmla="*/ 0 w 3439878"/>
              <a:gd name="connsiteY1" fmla="*/ 3420239 h 3420239"/>
              <a:gd name="connsiteX2" fmla="*/ 0 w 3439878"/>
              <a:gd name="connsiteY2" fmla="*/ 0 h 3420239"/>
              <a:gd name="connsiteX3" fmla="*/ 3856 w 3439878"/>
              <a:gd name="connsiteY3" fmla="*/ 0 h 3420239"/>
              <a:gd name="connsiteX4" fmla="*/ 3856 w 3439878"/>
              <a:gd name="connsiteY4" fmla="*/ 133338 h 3420239"/>
              <a:gd name="connsiteX5" fmla="*/ 5641 w 3439878"/>
              <a:gd name="connsiteY5" fmla="*/ 203263 h 3420239"/>
              <a:gd name="connsiteX6" fmla="*/ 3347718 w 3439878"/>
              <a:gd name="connsiteY6" fmla="*/ 3415186 h 3420239"/>
              <a:gd name="connsiteX7" fmla="*/ 3427612 w 3439878"/>
              <a:gd name="connsiteY7" fmla="*/ 3417124 h 3420239"/>
              <a:gd name="connsiteX8" fmla="*/ 3856 w 3439878"/>
              <a:gd name="connsiteY8" fmla="*/ 3417124 h 3420239"/>
              <a:gd name="connsiteX9" fmla="*/ 3856 w 3439878"/>
              <a:gd name="connsiteY9" fmla="*/ 3418681 h 3420239"/>
              <a:gd name="connsiteX10" fmla="*/ 3439878 w 3439878"/>
              <a:gd name="connsiteY10" fmla="*/ 3418681 h 34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9878" h="3420239">
                <a:moveTo>
                  <a:pt x="3439878" y="3420239"/>
                </a:moveTo>
                <a:lnTo>
                  <a:pt x="0" y="3420239"/>
                </a:lnTo>
                <a:lnTo>
                  <a:pt x="0" y="0"/>
                </a:lnTo>
                <a:lnTo>
                  <a:pt x="3856" y="0"/>
                </a:lnTo>
                <a:lnTo>
                  <a:pt x="3856" y="133338"/>
                </a:lnTo>
                <a:lnTo>
                  <a:pt x="5641" y="203263"/>
                </a:lnTo>
                <a:cubicBezTo>
                  <a:pt x="94351" y="1936677"/>
                  <a:pt x="1541917" y="3327355"/>
                  <a:pt x="3347718" y="3415186"/>
                </a:cubicBezTo>
                <a:lnTo>
                  <a:pt x="3427612" y="3417124"/>
                </a:lnTo>
                <a:lnTo>
                  <a:pt x="3856" y="3417124"/>
                </a:lnTo>
                <a:lnTo>
                  <a:pt x="3856" y="3418681"/>
                </a:lnTo>
                <a:lnTo>
                  <a:pt x="3439878" y="3418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AF7D4F51-FBC4-9E45-BDD5-95C556053E3B}"/>
              </a:ext>
            </a:extLst>
          </p:cNvPr>
          <p:cNvPicPr>
            <a:picLocks noChangeAspect="1"/>
          </p:cNvPicPr>
          <p:nvPr/>
        </p:nvPicPr>
        <p:blipFill rotWithShape="1">
          <a:blip r:embed="rId2"/>
          <a:srcRect b="12888"/>
          <a:stretch/>
        </p:blipFill>
        <p:spPr>
          <a:xfrm>
            <a:off x="5216651" y="-1558"/>
            <a:ext cx="6979975" cy="3420240"/>
          </a:xfrm>
          <a:custGeom>
            <a:avLst/>
            <a:gdLst/>
            <a:ahLst/>
            <a:cxnLst/>
            <a:rect l="l" t="t" r="r" b="b"/>
            <a:pathLst>
              <a:path w="6979975" h="3420240">
                <a:moveTo>
                  <a:pt x="13648" y="0"/>
                </a:moveTo>
                <a:lnTo>
                  <a:pt x="6979975" y="0"/>
                </a:lnTo>
                <a:lnTo>
                  <a:pt x="6979975" y="1557"/>
                </a:lnTo>
                <a:lnTo>
                  <a:pt x="3556219" y="1557"/>
                </a:lnTo>
                <a:lnTo>
                  <a:pt x="3636113" y="3495"/>
                </a:lnTo>
                <a:cubicBezTo>
                  <a:pt x="5441914" y="91326"/>
                  <a:pt x="6889480" y="1482004"/>
                  <a:pt x="6978190" y="3215418"/>
                </a:cubicBezTo>
                <a:lnTo>
                  <a:pt x="6979975" y="3285343"/>
                </a:lnTo>
                <a:lnTo>
                  <a:pt x="6979975" y="3420240"/>
                </a:lnTo>
                <a:lnTo>
                  <a:pt x="13648" y="3420240"/>
                </a:lnTo>
                <a:lnTo>
                  <a:pt x="13648" y="3420238"/>
                </a:lnTo>
                <a:lnTo>
                  <a:pt x="0" y="3420238"/>
                </a:lnTo>
                <a:lnTo>
                  <a:pt x="0" y="1557"/>
                </a:lnTo>
                <a:lnTo>
                  <a:pt x="13648" y="1557"/>
                </a:lnTo>
                <a:close/>
              </a:path>
            </a:pathLst>
          </a:custGeom>
        </p:spPr>
      </p:pic>
      <p:sp>
        <p:nvSpPr>
          <p:cNvPr id="3" name="Content Placeholder 2">
            <a:extLst>
              <a:ext uri="{FF2B5EF4-FFF2-40B4-BE49-F238E27FC236}">
                <a16:creationId xmlns:a16="http://schemas.microsoft.com/office/drawing/2014/main" id="{31E8DBFA-54A4-B641-8D9C-E4DA349D45E3}"/>
              </a:ext>
            </a:extLst>
          </p:cNvPr>
          <p:cNvSpPr>
            <a:spLocks noGrp="1"/>
          </p:cNvSpPr>
          <p:nvPr>
            <p:ph idx="1"/>
          </p:nvPr>
        </p:nvSpPr>
        <p:spPr>
          <a:xfrm>
            <a:off x="5228651" y="4084869"/>
            <a:ext cx="5885987" cy="2005151"/>
          </a:xfrm>
        </p:spPr>
        <p:txBody>
          <a:bodyPr>
            <a:normAutofit/>
          </a:bodyPr>
          <a:lstStyle/>
          <a:p>
            <a:r>
              <a:rPr lang="en-US" dirty="0"/>
              <a:t>In the fall of 1961, under pressure from the Kennedy administration, the Interstate Commerce Commission issued regulations prohibiting segregation in interstate transit terminals.</a:t>
            </a:r>
          </a:p>
        </p:txBody>
      </p:sp>
    </p:spTree>
    <p:extLst>
      <p:ext uri="{BB962C8B-B14F-4D97-AF65-F5344CB8AC3E}">
        <p14:creationId xmlns:p14="http://schemas.microsoft.com/office/powerpoint/2010/main" val="960249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4F3290-BC60-6844-B9B2-589DA311F243}"/>
              </a:ext>
            </a:extLst>
          </p:cNvPr>
          <p:cNvSpPr>
            <a:spLocks noGrp="1"/>
          </p:cNvSpPr>
          <p:nvPr>
            <p:ph type="title"/>
          </p:nvPr>
        </p:nvSpPr>
        <p:spPr>
          <a:xfrm>
            <a:off x="1077362" y="720435"/>
            <a:ext cx="4855352" cy="1507375"/>
          </a:xfrm>
        </p:spPr>
        <p:txBody>
          <a:bodyPr>
            <a:normAutofit/>
          </a:bodyPr>
          <a:lstStyle/>
          <a:p>
            <a:r>
              <a:rPr lang="en-US" dirty="0"/>
              <a:t>March on Washington</a:t>
            </a:r>
          </a:p>
        </p:txBody>
      </p:sp>
      <p:sp>
        <p:nvSpPr>
          <p:cNvPr id="3" name="Content Placeholder 2">
            <a:extLst>
              <a:ext uri="{FF2B5EF4-FFF2-40B4-BE49-F238E27FC236}">
                <a16:creationId xmlns:a16="http://schemas.microsoft.com/office/drawing/2014/main" id="{03613DB5-AEE7-AE42-B65F-312CA5417024}"/>
              </a:ext>
            </a:extLst>
          </p:cNvPr>
          <p:cNvSpPr>
            <a:spLocks noGrp="1"/>
          </p:cNvSpPr>
          <p:nvPr>
            <p:ph idx="1"/>
          </p:nvPr>
        </p:nvSpPr>
        <p:spPr>
          <a:xfrm>
            <a:off x="1077362" y="2427316"/>
            <a:ext cx="4855352" cy="3513514"/>
          </a:xfrm>
        </p:spPr>
        <p:txBody>
          <a:bodyPr>
            <a:normAutofit/>
          </a:bodyPr>
          <a:lstStyle/>
          <a:p>
            <a:pPr>
              <a:lnSpc>
                <a:spcPct val="110000"/>
              </a:lnSpc>
            </a:pPr>
            <a:r>
              <a:rPr lang="en-US" sz="1500"/>
              <a:t>One of the most famous events of the civil rights movement took place on August 28, 1963: the March on Washington. It was organized and attended by civil rights leaders such as A. Philip Randolph, Bayard Rustin, and Martin Luther King, Jr.</a:t>
            </a:r>
          </a:p>
          <a:p>
            <a:pPr>
              <a:lnSpc>
                <a:spcPct val="110000"/>
              </a:lnSpc>
            </a:pPr>
            <a:r>
              <a:rPr lang="en-US" sz="1500"/>
              <a:t>More than 200,000 people of all races congregated in Washington, D. C. for the peaceful march with the main purpose of forcing civil rights legislation and establishing job equality for everyone. </a:t>
            </a:r>
          </a:p>
          <a:p>
            <a:pPr>
              <a:lnSpc>
                <a:spcPct val="110000"/>
              </a:lnSpc>
            </a:pPr>
            <a:r>
              <a:rPr lang="en-US" sz="1500"/>
              <a:t>The highlight of the march was King’s speech, which became a slogan for equality and freedom.</a:t>
            </a:r>
          </a:p>
          <a:p>
            <a:pPr>
              <a:lnSpc>
                <a:spcPct val="110000"/>
              </a:lnSpc>
            </a:pPr>
            <a:endParaRPr lang="en-US" sz="1500"/>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outdoor, sky&#10;&#10;Description automatically generated">
            <a:extLst>
              <a:ext uri="{FF2B5EF4-FFF2-40B4-BE49-F238E27FC236}">
                <a16:creationId xmlns:a16="http://schemas.microsoft.com/office/drawing/2014/main" id="{67295CB2-56C3-B54D-B50D-B905E6447954}"/>
              </a:ext>
            </a:extLst>
          </p:cNvPr>
          <p:cNvPicPr>
            <a:picLocks noChangeAspect="1"/>
          </p:cNvPicPr>
          <p:nvPr/>
        </p:nvPicPr>
        <p:blipFill rotWithShape="1">
          <a:blip r:embed="rId2"/>
          <a:srcRect l="3590" r="8398"/>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292730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E4CBC-4A03-584E-86AF-7E080BD275CE}"/>
              </a:ext>
            </a:extLst>
          </p:cNvPr>
          <p:cNvSpPr>
            <a:spLocks noGrp="1"/>
          </p:cNvSpPr>
          <p:nvPr>
            <p:ph type="title"/>
          </p:nvPr>
        </p:nvSpPr>
        <p:spPr>
          <a:xfrm>
            <a:off x="682348" y="2104466"/>
            <a:ext cx="2318028" cy="3213846"/>
          </a:xfrm>
        </p:spPr>
        <p:txBody>
          <a:bodyPr anchor="b">
            <a:normAutofit/>
          </a:bodyPr>
          <a:lstStyle/>
          <a:p>
            <a:r>
              <a:rPr lang="en-US" sz="2400"/>
              <a:t>Civil Rights Act of 1964</a:t>
            </a:r>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B6DBD5C-6E30-4C66-B523-B4D875089595}"/>
              </a:ext>
            </a:extLst>
          </p:cNvPr>
          <p:cNvGraphicFramePr>
            <a:graphicFrameLocks noGrp="1"/>
          </p:cNvGraphicFramePr>
          <p:nvPr>
            <p:ph idx="1"/>
            <p:extLst>
              <p:ext uri="{D42A27DB-BD31-4B8C-83A1-F6EECF244321}">
                <p14:modId xmlns:p14="http://schemas.microsoft.com/office/powerpoint/2010/main" val="2892355324"/>
              </p:ext>
            </p:extLst>
          </p:nvPr>
        </p:nvGraphicFramePr>
        <p:xfrm>
          <a:off x="4505325" y="942975"/>
          <a:ext cx="66093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187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3182B-C137-8542-8C80-F6DDD37FFF5D}"/>
              </a:ext>
            </a:extLst>
          </p:cNvPr>
          <p:cNvSpPr>
            <a:spLocks noGrp="1"/>
          </p:cNvSpPr>
          <p:nvPr>
            <p:ph type="title"/>
          </p:nvPr>
        </p:nvSpPr>
        <p:spPr>
          <a:xfrm>
            <a:off x="1077362" y="720435"/>
            <a:ext cx="6608086" cy="1507375"/>
          </a:xfrm>
        </p:spPr>
        <p:txBody>
          <a:bodyPr>
            <a:normAutofit/>
          </a:bodyPr>
          <a:lstStyle/>
          <a:p>
            <a:r>
              <a:rPr lang="en-US" b="0" dirty="0"/>
              <a:t>Voting Rights Act of 1965</a:t>
            </a:r>
            <a:endParaRPr lang="en-US" dirty="0"/>
          </a:p>
        </p:txBody>
      </p:sp>
      <p:sp>
        <p:nvSpPr>
          <p:cNvPr id="3" name="Content Placeholder 2">
            <a:extLst>
              <a:ext uri="{FF2B5EF4-FFF2-40B4-BE49-F238E27FC236}">
                <a16:creationId xmlns:a16="http://schemas.microsoft.com/office/drawing/2014/main" id="{2B5523C0-2969-2C4C-B08F-9653C9ED5D52}"/>
              </a:ext>
            </a:extLst>
          </p:cNvPr>
          <p:cNvSpPr>
            <a:spLocks noGrp="1"/>
          </p:cNvSpPr>
          <p:nvPr>
            <p:ph idx="1"/>
          </p:nvPr>
        </p:nvSpPr>
        <p:spPr>
          <a:xfrm>
            <a:off x="1077362" y="2434974"/>
            <a:ext cx="6608086" cy="3505855"/>
          </a:xfrm>
        </p:spPr>
        <p:txBody>
          <a:bodyPr>
            <a:normAutofit/>
          </a:bodyPr>
          <a:lstStyle/>
          <a:p>
            <a:r>
              <a:rPr lang="en-US" dirty="0"/>
              <a:t>President Johnson signed the Voting Rights Act into law on August 6, 1965.</a:t>
            </a:r>
          </a:p>
          <a:p>
            <a:r>
              <a:rPr lang="en-US" dirty="0"/>
              <a:t>The new law banned all voter literacy tests and provided federal examiners in certain voting jurisdictions.</a:t>
            </a:r>
          </a:p>
        </p:txBody>
      </p:sp>
      <p:sp>
        <p:nvSpPr>
          <p:cNvPr id="10" name="Rectangle 9">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009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204E07-6F63-4D3E-B413-652FC095A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24131-B6B4-6D48-9533-0FE370278AD8}"/>
              </a:ext>
            </a:extLst>
          </p:cNvPr>
          <p:cNvSpPr>
            <a:spLocks noGrp="1"/>
          </p:cNvSpPr>
          <p:nvPr>
            <p:ph type="title"/>
          </p:nvPr>
        </p:nvSpPr>
        <p:spPr>
          <a:xfrm>
            <a:off x="1077363" y="1597960"/>
            <a:ext cx="3001415" cy="3555931"/>
          </a:xfrm>
        </p:spPr>
        <p:txBody>
          <a:bodyPr anchor="t">
            <a:normAutofit/>
          </a:bodyPr>
          <a:lstStyle/>
          <a:p>
            <a:r>
              <a:rPr lang="en-US"/>
              <a:t>Jim Crow Laws</a:t>
            </a:r>
            <a:endParaRPr lang="en-US" dirty="0"/>
          </a:p>
        </p:txBody>
      </p:sp>
      <p:sp>
        <p:nvSpPr>
          <p:cNvPr id="11" name="Freeform: Shape 10">
            <a:extLst>
              <a:ext uri="{FF2B5EF4-FFF2-40B4-BE49-F238E27FC236}">
                <a16:creationId xmlns:a16="http://schemas.microsoft.com/office/drawing/2014/main" id="{1A2C2B4C-DD5B-4BFB-A18E-0E2FA0125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15B9F00B-78E3-47F1-B63E-3581A90F0079}"/>
              </a:ext>
            </a:extLst>
          </p:cNvPr>
          <p:cNvGraphicFramePr>
            <a:graphicFrameLocks noGrp="1"/>
          </p:cNvGraphicFramePr>
          <p:nvPr>
            <p:ph idx="1"/>
            <p:extLst>
              <p:ext uri="{D42A27DB-BD31-4B8C-83A1-F6EECF244321}">
                <p14:modId xmlns:p14="http://schemas.microsoft.com/office/powerpoint/2010/main" val="1399278563"/>
              </p:ext>
            </p:extLst>
          </p:nvPr>
        </p:nvGraphicFramePr>
        <p:xfrm>
          <a:off x="4668782" y="775856"/>
          <a:ext cx="6308804" cy="510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223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7612F838-9E15-400D-ADAA-BC55950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FE5115-FA8C-CE4E-895D-BA0A2415B7ED}"/>
              </a:ext>
            </a:extLst>
          </p:cNvPr>
          <p:cNvSpPr>
            <a:spLocks noGrp="1"/>
          </p:cNvSpPr>
          <p:nvPr>
            <p:ph type="title"/>
          </p:nvPr>
        </p:nvSpPr>
        <p:spPr>
          <a:xfrm>
            <a:off x="1077362" y="720435"/>
            <a:ext cx="3348588" cy="1507375"/>
          </a:xfrm>
        </p:spPr>
        <p:txBody>
          <a:bodyPr>
            <a:normAutofit/>
          </a:bodyPr>
          <a:lstStyle/>
          <a:p>
            <a:r>
              <a:rPr lang="en-US" dirty="0"/>
              <a:t>The Black Panthers</a:t>
            </a:r>
          </a:p>
        </p:txBody>
      </p:sp>
      <p:sp>
        <p:nvSpPr>
          <p:cNvPr id="3" name="Content Placeholder 2">
            <a:extLst>
              <a:ext uri="{FF2B5EF4-FFF2-40B4-BE49-F238E27FC236}">
                <a16:creationId xmlns:a16="http://schemas.microsoft.com/office/drawing/2014/main" id="{2769415A-E918-AE4B-866B-933BDEAAD97D}"/>
              </a:ext>
            </a:extLst>
          </p:cNvPr>
          <p:cNvSpPr>
            <a:spLocks noGrp="1"/>
          </p:cNvSpPr>
          <p:nvPr>
            <p:ph idx="1"/>
          </p:nvPr>
        </p:nvSpPr>
        <p:spPr>
          <a:xfrm>
            <a:off x="1077362" y="2427316"/>
            <a:ext cx="3208391" cy="3513514"/>
          </a:xfrm>
        </p:spPr>
        <p:txBody>
          <a:bodyPr>
            <a:normAutofit/>
          </a:bodyPr>
          <a:lstStyle/>
          <a:p>
            <a:pPr>
              <a:lnSpc>
                <a:spcPct val="110000"/>
              </a:lnSpc>
            </a:pPr>
            <a:r>
              <a:rPr lang="en-US" sz="1100"/>
              <a:t>The Black Panthers, also known as the Black Panther Party, was a political organization founded in 1966 by Huey Newton and Bobby Seale to challenge police brutality against the African American community. </a:t>
            </a:r>
          </a:p>
          <a:p>
            <a:pPr>
              <a:lnSpc>
                <a:spcPct val="110000"/>
              </a:lnSpc>
            </a:pPr>
            <a:r>
              <a:rPr lang="en-US" sz="1100"/>
              <a:t>Dressed in black berets and black leather jackets, the Black Panthers organized armed citizen patrols of Oakland and other U.S. cities. </a:t>
            </a:r>
          </a:p>
          <a:p>
            <a:pPr>
              <a:lnSpc>
                <a:spcPct val="110000"/>
              </a:lnSpc>
            </a:pPr>
            <a:r>
              <a:rPr lang="en-US" sz="1100"/>
              <a:t>At its peak in 1968, the Black Panther Party had roughly 2,000 members. </a:t>
            </a:r>
          </a:p>
          <a:p>
            <a:pPr>
              <a:lnSpc>
                <a:spcPct val="110000"/>
              </a:lnSpc>
            </a:pPr>
            <a:r>
              <a:rPr lang="en-US" sz="1100"/>
              <a:t>The organization later declined as a result of internal tensions, deadly shootouts and FBI counterintelligence activities aimed at weakening the organization.</a:t>
            </a:r>
          </a:p>
        </p:txBody>
      </p:sp>
      <p:sp>
        <p:nvSpPr>
          <p:cNvPr id="20" name="Rectangle 11">
            <a:extLst>
              <a:ext uri="{FF2B5EF4-FFF2-40B4-BE49-F238E27FC236}">
                <a16:creationId xmlns:a16="http://schemas.microsoft.com/office/drawing/2014/main" id="{424227C0-1C28-4574-96C0-36D90661A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0"/>
            <a:ext cx="3484819" cy="34352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4">
            <a:extLst>
              <a:ext uri="{FF2B5EF4-FFF2-40B4-BE49-F238E27FC236}">
                <a16:creationId xmlns:a16="http://schemas.microsoft.com/office/drawing/2014/main" id="{7B2CA80B-A8CD-4C81-90DC-D43EFD3B3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9993"/>
            <a:ext cx="3479957" cy="3445231"/>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5">
            <a:extLst>
              <a:ext uri="{FF2B5EF4-FFF2-40B4-BE49-F238E27FC236}">
                <a16:creationId xmlns:a16="http://schemas.microsoft.com/office/drawing/2014/main" id="{F89C4351-E530-4C90-9416-A9B8BD88D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4697" y="3427736"/>
            <a:ext cx="3484819" cy="3430264"/>
          </a:xfrm>
          <a:custGeom>
            <a:avLst/>
            <a:gdLst>
              <a:gd name="connsiteX0" fmla="*/ 3477175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3429980 h 3430264"/>
              <a:gd name="connsiteX5" fmla="*/ 168101 w 3484819"/>
              <a:gd name="connsiteY5" fmla="*/ 3425798 h 3430264"/>
              <a:gd name="connsiteX6" fmla="*/ 3459291 w 3484819"/>
              <a:gd name="connsiteY6" fmla="*/ 348491 h 343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19" h="3430264">
                <a:moveTo>
                  <a:pt x="3477175" y="0"/>
                </a:moveTo>
                <a:lnTo>
                  <a:pt x="3484819" y="0"/>
                </a:lnTo>
                <a:lnTo>
                  <a:pt x="3484819" y="3430264"/>
                </a:lnTo>
                <a:lnTo>
                  <a:pt x="0" y="3430264"/>
                </a:lnTo>
                <a:lnTo>
                  <a:pt x="0" y="3429980"/>
                </a:lnTo>
                <a:lnTo>
                  <a:pt x="168101" y="3425798"/>
                </a:lnTo>
                <a:cubicBezTo>
                  <a:pt x="1892515" y="3339789"/>
                  <a:pt x="3286588" y="2021777"/>
                  <a:pt x="3459291" y="34849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22F70C1E-70A9-4389-843B-5784E2A9E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0784" y="-9991"/>
            <a:ext cx="3483870" cy="34452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outdoor, tree, group&#10;&#10;Description automatically generated">
            <a:extLst>
              <a:ext uri="{FF2B5EF4-FFF2-40B4-BE49-F238E27FC236}">
                <a16:creationId xmlns:a16="http://schemas.microsoft.com/office/drawing/2014/main" id="{182E5914-97CD-5445-AC85-E182D84F5E06}"/>
              </a:ext>
            </a:extLst>
          </p:cNvPr>
          <p:cNvPicPr>
            <a:picLocks noChangeAspect="1"/>
          </p:cNvPicPr>
          <p:nvPr/>
        </p:nvPicPr>
        <p:blipFill rotWithShape="1">
          <a:blip r:embed="rId3"/>
          <a:srcRect r="-1" b="26774"/>
          <a:stretch/>
        </p:blipFill>
        <p:spPr>
          <a:xfrm>
            <a:off x="5225965" y="3435239"/>
            <a:ext cx="6970895" cy="3432752"/>
          </a:xfrm>
          <a:custGeom>
            <a:avLst/>
            <a:gdLst/>
            <a:ahLst/>
            <a:cxnLst/>
            <a:rect l="l" t="t" r="r" b="b"/>
            <a:pathLst>
              <a:path w="6970895" h="3432752">
                <a:moveTo>
                  <a:pt x="0" y="0"/>
                </a:moveTo>
                <a:lnTo>
                  <a:pt x="3482163" y="0"/>
                </a:lnTo>
                <a:lnTo>
                  <a:pt x="6970895" y="0"/>
                </a:lnTo>
                <a:cubicBezTo>
                  <a:pt x="6970895" y="1895856"/>
                  <a:pt x="5408935" y="3432752"/>
                  <a:pt x="3482163" y="3432752"/>
                </a:cubicBezTo>
                <a:lnTo>
                  <a:pt x="3482163" y="3430264"/>
                </a:lnTo>
                <a:lnTo>
                  <a:pt x="0" y="3430264"/>
                </a:lnTo>
                <a:close/>
              </a:path>
            </a:pathLst>
          </a:custGeom>
        </p:spPr>
      </p:pic>
    </p:spTree>
    <p:extLst>
      <p:ext uri="{BB962C8B-B14F-4D97-AF65-F5344CB8AC3E}">
        <p14:creationId xmlns:p14="http://schemas.microsoft.com/office/powerpoint/2010/main" val="49984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E0FA-7AA9-D947-9BF8-78CC3D43B078}"/>
              </a:ext>
            </a:extLst>
          </p:cNvPr>
          <p:cNvSpPr>
            <a:spLocks noGrp="1"/>
          </p:cNvSpPr>
          <p:nvPr>
            <p:ph type="title"/>
          </p:nvPr>
        </p:nvSpPr>
        <p:spPr/>
        <p:txBody>
          <a:bodyPr/>
          <a:lstStyle/>
          <a:p>
            <a:r>
              <a:rPr lang="en-US" dirty="0"/>
              <a:t>Assassination of Civil Rights Leaders</a:t>
            </a:r>
          </a:p>
        </p:txBody>
      </p:sp>
      <p:graphicFrame>
        <p:nvGraphicFramePr>
          <p:cNvPr id="5" name="Content Placeholder 2">
            <a:extLst>
              <a:ext uri="{FF2B5EF4-FFF2-40B4-BE49-F238E27FC236}">
                <a16:creationId xmlns:a16="http://schemas.microsoft.com/office/drawing/2014/main" id="{2C8A6AA1-F892-46DC-B9AD-C91301F05DB1}"/>
              </a:ext>
            </a:extLst>
          </p:cNvPr>
          <p:cNvGraphicFramePr>
            <a:graphicFrameLocks noGrp="1"/>
          </p:cNvGraphicFramePr>
          <p:nvPr>
            <p:ph idx="1"/>
          </p:nvPr>
        </p:nvGraphicFramePr>
        <p:xfrm>
          <a:off x="1077362" y="2427316"/>
          <a:ext cx="9950103" cy="351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008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352EF41-B53F-1D49-B4E5-DFD64ABB2F62}"/>
              </a:ext>
            </a:extLst>
          </p:cNvPr>
          <p:cNvSpPr>
            <a:spLocks noGrp="1"/>
          </p:cNvSpPr>
          <p:nvPr>
            <p:ph type="title"/>
          </p:nvPr>
        </p:nvSpPr>
        <p:spPr>
          <a:xfrm>
            <a:off x="752476" y="1597958"/>
            <a:ext cx="2401165" cy="2491904"/>
          </a:xfrm>
        </p:spPr>
        <p:txBody>
          <a:bodyPr anchor="t">
            <a:normAutofit/>
          </a:bodyPr>
          <a:lstStyle/>
          <a:p>
            <a:r>
              <a:rPr lang="en-US" sz="2400"/>
              <a:t>The Fair Housing Act</a:t>
            </a:r>
          </a:p>
        </p:txBody>
      </p:sp>
      <p:sp>
        <p:nvSpPr>
          <p:cNvPr id="15" name="Freeform: Shape 14">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D28E81A2-06E8-44A5-8F15-F4448963C301}"/>
              </a:ext>
            </a:extLst>
          </p:cNvPr>
          <p:cNvGraphicFramePr>
            <a:graphicFrameLocks noGrp="1"/>
          </p:cNvGraphicFramePr>
          <p:nvPr>
            <p:ph idx="1"/>
            <p:extLst>
              <p:ext uri="{D42A27DB-BD31-4B8C-83A1-F6EECF244321}">
                <p14:modId xmlns:p14="http://schemas.microsoft.com/office/powerpoint/2010/main" val="2302265151"/>
              </p:ext>
            </p:extLst>
          </p:nvPr>
        </p:nvGraphicFramePr>
        <p:xfrm>
          <a:off x="4908175" y="773206"/>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21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38F25-2BAD-9B49-AB79-6F5FA5150D35}"/>
              </a:ext>
            </a:extLst>
          </p:cNvPr>
          <p:cNvSpPr>
            <a:spLocks noGrp="1"/>
          </p:cNvSpPr>
          <p:nvPr>
            <p:ph type="title"/>
          </p:nvPr>
        </p:nvSpPr>
        <p:spPr>
          <a:xfrm>
            <a:off x="1077362" y="720435"/>
            <a:ext cx="4855352" cy="1507375"/>
          </a:xfrm>
        </p:spPr>
        <p:txBody>
          <a:bodyPr>
            <a:normAutofit/>
          </a:bodyPr>
          <a:lstStyle/>
          <a:p>
            <a:endParaRPr lang="en-US" dirty="0"/>
          </a:p>
        </p:txBody>
      </p:sp>
      <p:sp>
        <p:nvSpPr>
          <p:cNvPr id="3" name="Content Placeholder 2">
            <a:extLst>
              <a:ext uri="{FF2B5EF4-FFF2-40B4-BE49-F238E27FC236}">
                <a16:creationId xmlns:a16="http://schemas.microsoft.com/office/drawing/2014/main" id="{16AE3B9D-E960-3F49-A1AA-762427D66FA8}"/>
              </a:ext>
            </a:extLst>
          </p:cNvPr>
          <p:cNvSpPr>
            <a:spLocks noGrp="1"/>
          </p:cNvSpPr>
          <p:nvPr>
            <p:ph idx="1"/>
          </p:nvPr>
        </p:nvSpPr>
        <p:spPr>
          <a:xfrm>
            <a:off x="1077362" y="2427316"/>
            <a:ext cx="4855352" cy="3513514"/>
          </a:xfrm>
        </p:spPr>
        <p:txBody>
          <a:bodyPr>
            <a:normAutofit/>
          </a:bodyPr>
          <a:lstStyle/>
          <a:p>
            <a:r>
              <a:rPr lang="en-US"/>
              <a:t>The civil rights movement was an empowering yet precarious time for Black Americans. </a:t>
            </a:r>
          </a:p>
          <a:p>
            <a:r>
              <a:rPr lang="en-US"/>
              <a:t>The efforts of civil rights activists and countless protesters of all races brought about legislation to end segregation, Black voter suppression and discriminatory employment and housing practices.</a:t>
            </a:r>
            <a:endParaRPr lang="en-US" dirty="0"/>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person, outdoor, group&#10;&#10;Description automatically generated">
            <a:extLst>
              <a:ext uri="{FF2B5EF4-FFF2-40B4-BE49-F238E27FC236}">
                <a16:creationId xmlns:a16="http://schemas.microsoft.com/office/drawing/2014/main" id="{165A53C9-32DB-6F4A-AD4E-640F2A6477E1}"/>
              </a:ext>
            </a:extLst>
          </p:cNvPr>
          <p:cNvPicPr>
            <a:picLocks noChangeAspect="1"/>
          </p:cNvPicPr>
          <p:nvPr/>
        </p:nvPicPr>
        <p:blipFill rotWithShape="1">
          <a:blip r:embed="rId2"/>
          <a:srcRect l="15211" r="26739"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320081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A267D3-CCC7-4260-8127-53F80B997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AB362-49FB-6449-B97B-1D11CB113F4A}"/>
              </a:ext>
            </a:extLst>
          </p:cNvPr>
          <p:cNvSpPr>
            <a:spLocks noGrp="1"/>
          </p:cNvSpPr>
          <p:nvPr>
            <p:ph type="title"/>
          </p:nvPr>
        </p:nvSpPr>
        <p:spPr>
          <a:xfrm>
            <a:off x="1083337" y="941298"/>
            <a:ext cx="3566357" cy="3128682"/>
          </a:xfrm>
        </p:spPr>
        <p:txBody>
          <a:bodyPr anchor="t">
            <a:normAutofit/>
          </a:bodyPr>
          <a:lstStyle/>
          <a:p>
            <a:r>
              <a:rPr lang="en-US" dirty="0"/>
              <a:t>Jim Crow Laws</a:t>
            </a:r>
          </a:p>
        </p:txBody>
      </p:sp>
      <p:sp>
        <p:nvSpPr>
          <p:cNvPr id="3" name="Content Placeholder 2">
            <a:extLst>
              <a:ext uri="{FF2B5EF4-FFF2-40B4-BE49-F238E27FC236}">
                <a16:creationId xmlns:a16="http://schemas.microsoft.com/office/drawing/2014/main" id="{A1070AE7-167C-DE4B-ACBB-66D35664B47D}"/>
              </a:ext>
            </a:extLst>
          </p:cNvPr>
          <p:cNvSpPr>
            <a:spLocks noGrp="1"/>
          </p:cNvSpPr>
          <p:nvPr>
            <p:ph idx="1"/>
          </p:nvPr>
        </p:nvSpPr>
        <p:spPr>
          <a:xfrm>
            <a:off x="5328242" y="937102"/>
            <a:ext cx="5792371" cy="3224473"/>
          </a:xfrm>
        </p:spPr>
        <p:txBody>
          <a:bodyPr>
            <a:normAutofit/>
          </a:bodyPr>
          <a:lstStyle/>
          <a:p>
            <a:r>
              <a:rPr lang="en-US" dirty="0"/>
              <a:t>During Reconstruction (1865-77),  Jim Crow laws were established in the South beginning in the late 19th century to marginalize Black people, keep them separate from white people and erase the progress they’d made during this era.</a:t>
            </a:r>
          </a:p>
          <a:p>
            <a:endParaRPr lang="en-US" dirty="0"/>
          </a:p>
        </p:txBody>
      </p:sp>
      <p:sp>
        <p:nvSpPr>
          <p:cNvPr id="10" name="Rectangle 9">
            <a:extLst>
              <a:ext uri="{FF2B5EF4-FFF2-40B4-BE49-F238E27FC236}">
                <a16:creationId xmlns:a16="http://schemas.microsoft.com/office/drawing/2014/main" id="{E221CB08-76F0-4C77-AA9B-6D5720938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5146188"/>
            <a:ext cx="3623149" cy="171507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6E9D3072-33D8-4A93-A3EC-7C79C02DB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99" y="5146191"/>
            <a:ext cx="1721799" cy="1701630"/>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031668EE-1091-4A2B-A85D-58D1B0D02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623152" y="5146185"/>
            <a:ext cx="1715077" cy="17150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4">
            <a:extLst>
              <a:ext uri="{FF2B5EF4-FFF2-40B4-BE49-F238E27FC236}">
                <a16:creationId xmlns:a16="http://schemas.microsoft.com/office/drawing/2014/main" id="{DB90578B-9C73-4314-9DA2-6718A36FB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621087" y="5146183"/>
            <a:ext cx="1715079" cy="171507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9190391-F313-439F-B2BF-9F00E5AC2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336166" y="5146186"/>
            <a:ext cx="6861695" cy="1715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6CEB90DD-57D5-4A21-9E3B-612768755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7004" y="5107136"/>
            <a:ext cx="1750856" cy="1750864"/>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2055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E3BF-BF94-394E-9B77-C96E7428F57D}"/>
              </a:ext>
            </a:extLst>
          </p:cNvPr>
          <p:cNvSpPr>
            <a:spLocks noGrp="1"/>
          </p:cNvSpPr>
          <p:nvPr>
            <p:ph type="title"/>
          </p:nvPr>
        </p:nvSpPr>
        <p:spPr/>
        <p:txBody>
          <a:bodyPr/>
          <a:lstStyle/>
          <a:p>
            <a:r>
              <a:rPr lang="en-US" dirty="0"/>
              <a:t>Jim Crow Laws</a:t>
            </a:r>
          </a:p>
        </p:txBody>
      </p:sp>
      <p:sp>
        <p:nvSpPr>
          <p:cNvPr id="3" name="Content Placeholder 2">
            <a:extLst>
              <a:ext uri="{FF2B5EF4-FFF2-40B4-BE49-F238E27FC236}">
                <a16:creationId xmlns:a16="http://schemas.microsoft.com/office/drawing/2014/main" id="{2AECBFB2-82D5-EE40-ABB7-DD7A7B754FCD}"/>
              </a:ext>
            </a:extLst>
          </p:cNvPr>
          <p:cNvSpPr>
            <a:spLocks noGrp="1"/>
          </p:cNvSpPr>
          <p:nvPr>
            <p:ph idx="1"/>
          </p:nvPr>
        </p:nvSpPr>
        <p:spPr/>
        <p:txBody>
          <a:bodyPr/>
          <a:lstStyle/>
          <a:p>
            <a:pPr marL="560070" lvl="1" indent="-285750">
              <a:buFont typeface="Courier New" panose="02070309020205020404" pitchFamily="49" charset="0"/>
              <a:buChar char="o"/>
            </a:pPr>
            <a:r>
              <a:rPr lang="en-US" dirty="0"/>
              <a:t>Black people could not use the same public facilities as white people</a:t>
            </a:r>
          </a:p>
          <a:p>
            <a:pPr marL="560070" lvl="1" indent="-285750">
              <a:buFont typeface="Courier New" panose="02070309020205020404" pitchFamily="49" charset="0"/>
              <a:buChar char="o"/>
            </a:pPr>
            <a:r>
              <a:rPr lang="en-US" dirty="0"/>
              <a:t>Black people could not live in many of the same towns or go to the same schools</a:t>
            </a:r>
          </a:p>
          <a:p>
            <a:pPr marL="560070" lvl="1" indent="-285750">
              <a:buFont typeface="Courier New" panose="02070309020205020404" pitchFamily="49" charset="0"/>
              <a:buChar char="o"/>
            </a:pPr>
            <a:r>
              <a:rPr lang="en-US" dirty="0"/>
              <a:t>Interracial marriage was illegal</a:t>
            </a:r>
          </a:p>
          <a:p>
            <a:pPr marL="560070" lvl="1" indent="-285750">
              <a:buFont typeface="Courier New" panose="02070309020205020404" pitchFamily="49" charset="0"/>
              <a:buChar char="o"/>
            </a:pPr>
            <a:r>
              <a:rPr lang="en-US" dirty="0"/>
              <a:t>Most Black people could not vote because they were unable to pass voter literacy tests</a:t>
            </a:r>
          </a:p>
        </p:txBody>
      </p:sp>
    </p:spTree>
    <p:extLst>
      <p:ext uri="{BB962C8B-B14F-4D97-AF65-F5344CB8AC3E}">
        <p14:creationId xmlns:p14="http://schemas.microsoft.com/office/powerpoint/2010/main" val="57889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204E07-6F63-4D3E-B413-652FC095A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7592A-83B5-1646-BE72-BFDFAAAF6F54}"/>
              </a:ext>
            </a:extLst>
          </p:cNvPr>
          <p:cNvSpPr>
            <a:spLocks noGrp="1"/>
          </p:cNvSpPr>
          <p:nvPr>
            <p:ph type="title"/>
          </p:nvPr>
        </p:nvSpPr>
        <p:spPr>
          <a:xfrm>
            <a:off x="1077363" y="1597960"/>
            <a:ext cx="3001415" cy="3555931"/>
          </a:xfrm>
        </p:spPr>
        <p:txBody>
          <a:bodyPr anchor="t">
            <a:normAutofit/>
          </a:bodyPr>
          <a:lstStyle/>
          <a:p>
            <a:r>
              <a:rPr lang="en-US" dirty="0"/>
              <a:t>Jim Crow Laws</a:t>
            </a:r>
          </a:p>
        </p:txBody>
      </p:sp>
      <p:sp>
        <p:nvSpPr>
          <p:cNvPr id="11" name="Freeform: Shape 10">
            <a:extLst>
              <a:ext uri="{FF2B5EF4-FFF2-40B4-BE49-F238E27FC236}">
                <a16:creationId xmlns:a16="http://schemas.microsoft.com/office/drawing/2014/main" id="{1A2C2B4C-DD5B-4BFB-A18E-0E2FA0125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A8C147C-9876-40AE-BCE7-8A1B87D220DA}"/>
              </a:ext>
            </a:extLst>
          </p:cNvPr>
          <p:cNvGraphicFramePr>
            <a:graphicFrameLocks noGrp="1"/>
          </p:cNvGraphicFramePr>
          <p:nvPr>
            <p:ph idx="1"/>
            <p:extLst>
              <p:ext uri="{D42A27DB-BD31-4B8C-83A1-F6EECF244321}">
                <p14:modId xmlns:p14="http://schemas.microsoft.com/office/powerpoint/2010/main" val="4269574608"/>
              </p:ext>
            </p:extLst>
          </p:nvPr>
        </p:nvGraphicFramePr>
        <p:xfrm>
          <a:off x="4668782" y="775856"/>
          <a:ext cx="6308804" cy="510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554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204E07-6F63-4D3E-B413-652FC095A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A24BA-3384-0A4E-B788-DDE4F0E2EF35}"/>
              </a:ext>
            </a:extLst>
          </p:cNvPr>
          <p:cNvSpPr>
            <a:spLocks noGrp="1"/>
          </p:cNvSpPr>
          <p:nvPr>
            <p:ph type="title"/>
          </p:nvPr>
        </p:nvSpPr>
        <p:spPr>
          <a:xfrm>
            <a:off x="1077363" y="1597960"/>
            <a:ext cx="3001415" cy="3555931"/>
          </a:xfrm>
        </p:spPr>
        <p:txBody>
          <a:bodyPr anchor="t">
            <a:normAutofit/>
          </a:bodyPr>
          <a:lstStyle/>
          <a:p>
            <a:pPr>
              <a:lnSpc>
                <a:spcPct val="100000"/>
              </a:lnSpc>
            </a:pPr>
            <a:r>
              <a:rPr lang="en-US" dirty="0"/>
              <a:t>The NAACP (The National Association for the Advancement of Colored People)</a:t>
            </a:r>
            <a:endParaRPr lang="en-US"/>
          </a:p>
        </p:txBody>
      </p:sp>
      <p:sp>
        <p:nvSpPr>
          <p:cNvPr id="11" name="Freeform: Shape 10">
            <a:extLst>
              <a:ext uri="{FF2B5EF4-FFF2-40B4-BE49-F238E27FC236}">
                <a16:creationId xmlns:a16="http://schemas.microsoft.com/office/drawing/2014/main" id="{1A2C2B4C-DD5B-4BFB-A18E-0E2FA0125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4041C8F6-B6FF-41EC-BCDE-C10F80805E5E}"/>
              </a:ext>
            </a:extLst>
          </p:cNvPr>
          <p:cNvGraphicFramePr>
            <a:graphicFrameLocks noGrp="1"/>
          </p:cNvGraphicFramePr>
          <p:nvPr>
            <p:ph idx="1"/>
            <p:extLst>
              <p:ext uri="{D42A27DB-BD31-4B8C-83A1-F6EECF244321}">
                <p14:modId xmlns:p14="http://schemas.microsoft.com/office/powerpoint/2010/main" val="734568415"/>
              </p:ext>
            </p:extLst>
          </p:nvPr>
        </p:nvGraphicFramePr>
        <p:xfrm>
          <a:off x="4668782" y="775856"/>
          <a:ext cx="6308804" cy="510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22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4A8E-0E38-6944-9E59-1BC03CC6C97C}"/>
              </a:ext>
            </a:extLst>
          </p:cNvPr>
          <p:cNvSpPr>
            <a:spLocks noGrp="1"/>
          </p:cNvSpPr>
          <p:nvPr>
            <p:ph type="title"/>
          </p:nvPr>
        </p:nvSpPr>
        <p:spPr/>
        <p:txBody>
          <a:bodyPr/>
          <a:lstStyle/>
          <a:p>
            <a:r>
              <a:rPr lang="en-US" dirty="0"/>
              <a:t>World War II</a:t>
            </a:r>
          </a:p>
        </p:txBody>
      </p:sp>
      <p:sp>
        <p:nvSpPr>
          <p:cNvPr id="3" name="Content Placeholder 2">
            <a:extLst>
              <a:ext uri="{FF2B5EF4-FFF2-40B4-BE49-F238E27FC236}">
                <a16:creationId xmlns:a16="http://schemas.microsoft.com/office/drawing/2014/main" id="{8A76171D-EFAA-AE44-B520-CBDD0DAC13EE}"/>
              </a:ext>
            </a:extLst>
          </p:cNvPr>
          <p:cNvSpPr>
            <a:spLocks noGrp="1"/>
          </p:cNvSpPr>
          <p:nvPr>
            <p:ph idx="1"/>
          </p:nvPr>
        </p:nvSpPr>
        <p:spPr/>
        <p:txBody>
          <a:bodyPr/>
          <a:lstStyle/>
          <a:p>
            <a:r>
              <a:rPr lang="en-US" dirty="0"/>
              <a:t>Prior to WWII, most Black people worked as low-wage farmers, factory workers, domestics or servants. </a:t>
            </a:r>
          </a:p>
          <a:p>
            <a:r>
              <a:rPr lang="en-US" dirty="0"/>
              <a:t>By the early 1940s, war-related work was booming, but most Black Americans weren’t given the better paying jobs. </a:t>
            </a:r>
          </a:p>
          <a:p>
            <a:r>
              <a:rPr lang="en-US" dirty="0"/>
              <a:t>They were also discouraged from joining the military.</a:t>
            </a:r>
          </a:p>
        </p:txBody>
      </p:sp>
    </p:spTree>
    <p:extLst>
      <p:ext uri="{BB962C8B-B14F-4D97-AF65-F5344CB8AC3E}">
        <p14:creationId xmlns:p14="http://schemas.microsoft.com/office/powerpoint/2010/main" val="212929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0F5A-ADAA-6C45-881B-5D75FA488116}"/>
              </a:ext>
            </a:extLst>
          </p:cNvPr>
          <p:cNvSpPr>
            <a:spLocks noGrp="1"/>
          </p:cNvSpPr>
          <p:nvPr>
            <p:ph type="title"/>
          </p:nvPr>
        </p:nvSpPr>
        <p:spPr/>
        <p:txBody>
          <a:bodyPr/>
          <a:lstStyle/>
          <a:p>
            <a:r>
              <a:rPr lang="en-US" dirty="0"/>
              <a:t>World War II</a:t>
            </a:r>
          </a:p>
        </p:txBody>
      </p:sp>
      <p:graphicFrame>
        <p:nvGraphicFramePr>
          <p:cNvPr id="5" name="Content Placeholder 2">
            <a:extLst>
              <a:ext uri="{FF2B5EF4-FFF2-40B4-BE49-F238E27FC236}">
                <a16:creationId xmlns:a16="http://schemas.microsoft.com/office/drawing/2014/main" id="{388D51F7-AC12-4704-9ED9-CD8E37701464}"/>
              </a:ext>
            </a:extLst>
          </p:cNvPr>
          <p:cNvGraphicFramePr>
            <a:graphicFrameLocks noGrp="1"/>
          </p:cNvGraphicFramePr>
          <p:nvPr>
            <p:ph idx="1"/>
          </p:nvPr>
        </p:nvGraphicFramePr>
        <p:xfrm>
          <a:off x="1077362" y="2427316"/>
          <a:ext cx="9950103" cy="351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011532"/>
      </p:ext>
    </p:extLst>
  </p:cSld>
  <p:clrMapOvr>
    <a:masterClrMapping/>
  </p:clrMapOvr>
</p:sld>
</file>

<file path=ppt/theme/theme1.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1950</Words>
  <Application>Microsoft Macintosh PowerPoint</Application>
  <PresentationFormat>Widescreen</PresentationFormat>
  <Paragraphs>117</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Avenir Next LT Pro</vt:lpstr>
      <vt:lpstr>Avenir Next LT Pro Light</vt:lpstr>
      <vt:lpstr>Calibri</vt:lpstr>
      <vt:lpstr>Courier New</vt:lpstr>
      <vt:lpstr>BlocksVTI</vt:lpstr>
      <vt:lpstr>THE CIVIL RIGHTS MOVEMENT IN AMERICA</vt:lpstr>
      <vt:lpstr>The Civil Rights Movement</vt:lpstr>
      <vt:lpstr>Jim Crow Laws</vt:lpstr>
      <vt:lpstr>Jim Crow Laws</vt:lpstr>
      <vt:lpstr>Jim Crow Laws</vt:lpstr>
      <vt:lpstr>Jim Crow Laws</vt:lpstr>
      <vt:lpstr>The NAACP (The National Association for the Advancement of Colored People)</vt:lpstr>
      <vt:lpstr>World War II</vt:lpstr>
      <vt:lpstr>World War II</vt:lpstr>
      <vt:lpstr>World War II</vt:lpstr>
      <vt:lpstr>The Cold War</vt:lpstr>
      <vt:lpstr>Rosa Parks and the Montgomery Bus Boycott</vt:lpstr>
      <vt:lpstr>Rosa Parks and The Montgomery Bus Boycott</vt:lpstr>
      <vt:lpstr>From Rosa Park’s A/B</vt:lpstr>
      <vt:lpstr>Little Rock Nine</vt:lpstr>
      <vt:lpstr>Little Rock Nine</vt:lpstr>
      <vt:lpstr>Little Rock Nine</vt:lpstr>
      <vt:lpstr>Civil Rights Act of 1957</vt:lpstr>
      <vt:lpstr>Greensboro Sit-ins</vt:lpstr>
      <vt:lpstr>Greensboro Sit-ins</vt:lpstr>
      <vt:lpstr>Greensboro Sit-ins</vt:lpstr>
      <vt:lpstr>The Freedom Riders</vt:lpstr>
      <vt:lpstr>The Freedom Riders</vt:lpstr>
      <vt:lpstr>The Freedom Riders</vt:lpstr>
      <vt:lpstr>The Freedom Riders</vt:lpstr>
      <vt:lpstr>The Freedom Riders</vt:lpstr>
      <vt:lpstr>March on Washington</vt:lpstr>
      <vt:lpstr>Civil Rights Act of 1964</vt:lpstr>
      <vt:lpstr>Voting Rights Act of 1965</vt:lpstr>
      <vt:lpstr>The Black Panthers</vt:lpstr>
      <vt:lpstr>Assassination of Civil Rights Leaders</vt:lpstr>
      <vt:lpstr>The Fair Housing 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rights movement in america</dc:title>
  <dc:creator>Gamze.Kati</dc:creator>
  <cp:lastModifiedBy>Gamze.Kati</cp:lastModifiedBy>
  <cp:revision>13</cp:revision>
  <dcterms:created xsi:type="dcterms:W3CDTF">2021-05-17T06:54:02Z</dcterms:created>
  <dcterms:modified xsi:type="dcterms:W3CDTF">2021-05-17T09:16:57Z</dcterms:modified>
</cp:coreProperties>
</file>