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7" r:id="rId6"/>
    <p:sldId id="264" r:id="rId7"/>
    <p:sldId id="262" r:id="rId8"/>
    <p:sldId id="263" r:id="rId9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2.10.2017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5310" y="1143001"/>
            <a:ext cx="9088041" cy="89611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tx2"/>
                </a:solidFill>
                <a:latin typeface="Calibri (Body)"/>
                <a:cs typeface="Times New Roman" panose="02020603050405020304" pitchFamily="18" charset="0"/>
              </a:rPr>
              <a:t>GROUP V </a:t>
            </a:r>
            <a:r>
              <a:rPr lang="en-US" sz="3000" b="1" dirty="0" smtClean="0">
                <a:solidFill>
                  <a:schemeClr val="tx2"/>
                </a:solidFill>
                <a:latin typeface="Calibri (Body)"/>
                <a:cs typeface="Times New Roman" panose="02020603050405020304" pitchFamily="18" charset="0"/>
              </a:rPr>
              <a:t>CATIONS</a:t>
            </a:r>
            <a:r>
              <a:rPr lang="tr-TR" sz="3000" b="1" dirty="0" smtClean="0">
                <a:solidFill>
                  <a:schemeClr val="tx2"/>
                </a:solidFill>
                <a:latin typeface="Calibri (Body)"/>
                <a:cs typeface="Times New Roman" panose="02020603050405020304" pitchFamily="18" charset="0"/>
              </a:rPr>
              <a:t/>
            </a:r>
            <a:br>
              <a:rPr lang="tr-TR" sz="3000" b="1" dirty="0" smtClean="0">
                <a:solidFill>
                  <a:schemeClr val="tx2"/>
                </a:solidFill>
                <a:latin typeface="Calibri (Body)"/>
                <a:cs typeface="Times New Roman" panose="02020603050405020304" pitchFamily="18" charset="0"/>
              </a:rPr>
            </a:br>
            <a:r>
              <a:rPr lang="tr-TR" sz="25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(Mg</a:t>
            </a:r>
            <a:r>
              <a:rPr lang="tr-TR" sz="2500" b="1" i="1" baseline="300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2+, </a:t>
            </a:r>
            <a:r>
              <a:rPr lang="tr-TR" sz="25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Na</a:t>
            </a:r>
            <a:r>
              <a:rPr lang="tr-TR" sz="2500" b="1" i="1" baseline="300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+</a:t>
            </a:r>
            <a:r>
              <a:rPr lang="tr-TR" sz="25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, K</a:t>
            </a:r>
            <a:r>
              <a:rPr lang="tr-TR" sz="2500" b="1" i="1" baseline="300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+</a:t>
            </a:r>
            <a:r>
              <a:rPr lang="tr-TR" sz="25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, NH</a:t>
            </a:r>
            <a:r>
              <a:rPr lang="tr-TR" sz="2500" b="1" i="1" baseline="-250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4</a:t>
            </a:r>
            <a:r>
              <a:rPr lang="tr-TR" sz="2500" b="1" i="1" baseline="30000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+</a:t>
            </a:r>
            <a:r>
              <a:rPr lang="tr-TR" sz="2500" b="1" i="1" dirty="0">
                <a:solidFill>
                  <a:schemeClr val="tx2"/>
                </a:solidFill>
                <a:latin typeface="+mn-lt"/>
                <a:cs typeface="Times New Roman" panose="02020603050405020304" pitchFamily="18" charset="0"/>
              </a:rPr>
              <a:t>)</a:t>
            </a:r>
            <a:endParaRPr lang="tr-TR" sz="3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-1" y="2039111"/>
            <a:ext cx="10237077" cy="4445771"/>
          </a:xfrm>
        </p:spPr>
        <p:txBody>
          <a:bodyPr>
            <a:noAutofit/>
          </a:bodyPr>
          <a:lstStyle/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There is not a common precipitating agent for the 5th analytical group of cations. </a:t>
            </a:r>
            <a:endParaRPr lang="tr-TR" sz="2000" dirty="0" smtClean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Sodium and potassium are alkali metals. 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NH</a:t>
            </a:r>
            <a:r>
              <a:rPr lang="en-US" sz="2000" baseline="-25000" dirty="0">
                <a:cs typeface="Times New Roman" panose="02020603050405020304" pitchFamily="18" charset="0"/>
              </a:rPr>
              <a:t>4</a:t>
            </a:r>
            <a:r>
              <a:rPr lang="en-US" sz="2000" baseline="30000" dirty="0">
                <a:cs typeface="Times New Roman" panose="02020603050405020304" pitchFamily="18" charset="0"/>
              </a:rPr>
              <a:t>+</a:t>
            </a:r>
            <a:r>
              <a:rPr lang="en-US" sz="2000" dirty="0">
                <a:cs typeface="Times New Roman" panose="02020603050405020304" pitchFamily="18" charset="0"/>
              </a:rPr>
              <a:t> is also in the group V because the compounds containing NH</a:t>
            </a:r>
            <a:r>
              <a:rPr lang="en-US" sz="2000" baseline="-25000" dirty="0">
                <a:cs typeface="Times New Roman" panose="02020603050405020304" pitchFamily="18" charset="0"/>
              </a:rPr>
              <a:t>4</a:t>
            </a:r>
            <a:r>
              <a:rPr lang="en-US" sz="2000" baseline="30000" dirty="0">
                <a:cs typeface="Times New Roman" panose="02020603050405020304" pitchFamily="18" charset="0"/>
              </a:rPr>
              <a:t>+</a:t>
            </a:r>
            <a:r>
              <a:rPr lang="en-US" sz="2000" dirty="0">
                <a:cs typeface="Times New Roman" panose="02020603050405020304" pitchFamily="18" charset="0"/>
              </a:rPr>
              <a:t> have similar properties with those with alkali metals</a:t>
            </a:r>
            <a:r>
              <a:rPr lang="en-US" sz="2000" dirty="0" smtClean="0">
                <a:cs typeface="Times New Roman" panose="02020603050405020304" pitchFamily="18" charset="0"/>
              </a:rPr>
              <a:t>.</a:t>
            </a:r>
            <a:endParaRPr lang="tr-TR" sz="2000" dirty="0" smtClean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Magnesium is an alkaline earth metal. But does not precipitate with the common precipitating agent of group IV. So it is left to the group V.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The salts of colourless anions and group V cations are colourless and have ionic bonds. So most of them are soluble in water.</a:t>
            </a:r>
          </a:p>
          <a:p>
            <a:pPr marL="285750" indent="-285750"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cs typeface="Times New Roman" panose="02020603050405020304" pitchFamily="18" charset="0"/>
              </a:rPr>
              <a:t>That is why group V cations don’t have a common precipitating agent.</a:t>
            </a:r>
          </a:p>
          <a:p>
            <a:pPr marL="457200" indent="-457200"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endParaRPr lang="tr-TR" sz="18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1153724"/>
            <a:ext cx="106918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Mg</a:t>
            </a:r>
            <a:r>
              <a:rPr lang="tr-TR" sz="3000" b="1" baseline="30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2+</a:t>
            </a: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ions 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assay</a:t>
            </a:r>
            <a:endParaRPr lang="tr-TR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" y="1862119"/>
            <a:ext cx="10691812" cy="3942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All Mg compounds are 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colourless</a:t>
            </a: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OH</a:t>
            </a:r>
            <a:r>
              <a:rPr lang="en-US" sz="20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precipitates of Mg adsorbs organic dyes.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20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tr-TR" sz="2400" b="1" dirty="0"/>
              <a:t>With </a:t>
            </a:r>
            <a:r>
              <a:rPr lang="tr-TR" sz="2400" b="1" dirty="0" err="1"/>
              <a:t>Diphenylcarbazide</a:t>
            </a:r>
            <a:r>
              <a:rPr lang="tr-TR" sz="2400" b="1" dirty="0"/>
              <a:t> </a:t>
            </a:r>
            <a:r>
              <a:rPr lang="tr-TR" sz="2400" b="1" dirty="0" err="1"/>
              <a:t>reagent</a:t>
            </a:r>
            <a:r>
              <a:rPr lang="tr-TR" sz="2400" dirty="0"/>
              <a:t> </a:t>
            </a:r>
            <a:r>
              <a:rPr lang="tr-TR" sz="2400" b="1" dirty="0"/>
              <a:t> </a:t>
            </a:r>
            <a:r>
              <a:rPr lang="tr-TR" sz="2400" b="1" dirty="0" smtClean="0"/>
              <a:t>:</a:t>
            </a:r>
            <a:endParaRPr lang="tr-TR" sz="2400" dirty="0"/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20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Mg</a:t>
            </a:r>
            <a:r>
              <a:rPr lang="tr-TR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2+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sample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is put in a test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tube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, 3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NaOH is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added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occurring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white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magnesium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hydroxide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(Mg(OH)</a:t>
            </a:r>
            <a:r>
              <a:rPr lang="tr-TR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Add</a:t>
            </a: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drops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diphenylcarbazide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reagent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test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tube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Diphenylcarbazide</a:t>
            </a: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dyes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precipitate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Mg(OH)</a:t>
            </a:r>
            <a:r>
              <a:rPr lang="tr-TR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red-purple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tr-TR" sz="20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tr-TR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Mg(OH)</a:t>
            </a:r>
            <a:r>
              <a:rPr lang="tr-TR" sz="2000" baseline="-25000" dirty="0"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adsorbs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organic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dye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diphenylcarbazide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5050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 txBox="1">
            <a:spLocks/>
          </p:cNvSpPr>
          <p:nvPr/>
        </p:nvSpPr>
        <p:spPr>
          <a:xfrm>
            <a:off x="1" y="2104914"/>
            <a:ext cx="10552386" cy="46111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/>
              <a:t>Vapours </a:t>
            </a:r>
            <a:r>
              <a:rPr lang="en-US" sz="2200" dirty="0"/>
              <a:t>of sodium salts give yellow colour in the flame test. </a:t>
            </a:r>
            <a:endParaRPr lang="tr-TR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/>
              <a:t>This </a:t>
            </a:r>
            <a:r>
              <a:rPr lang="en-US" sz="2200" dirty="0"/>
              <a:t>yellow colour is filtrated by cobalt glass.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/>
              <a:t>Vapours </a:t>
            </a:r>
            <a:r>
              <a:rPr lang="en-US" sz="2200" dirty="0"/>
              <a:t>of NH</a:t>
            </a:r>
            <a:r>
              <a:rPr lang="en-US" sz="2200" baseline="-25000" dirty="0"/>
              <a:t>4</a:t>
            </a:r>
            <a:r>
              <a:rPr lang="en-US" sz="2200" dirty="0"/>
              <a:t> salts also give yellow colour in the flame test for a short time. </a:t>
            </a:r>
            <a:endParaRPr lang="tr-TR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200" dirty="0" smtClean="0"/>
              <a:t>So </a:t>
            </a:r>
            <a:r>
              <a:rPr lang="en-US" sz="2200" dirty="0"/>
              <a:t>if there is NH</a:t>
            </a:r>
            <a:r>
              <a:rPr lang="en-US" sz="2200" baseline="-25000" dirty="0"/>
              <a:t>4 </a:t>
            </a:r>
            <a:r>
              <a:rPr lang="en-US" sz="2200" dirty="0"/>
              <a:t>in the sample, it must be </a:t>
            </a:r>
            <a:r>
              <a:rPr lang="en-US" sz="2200" dirty="0" smtClean="0"/>
              <a:t>removed</a:t>
            </a:r>
            <a:r>
              <a:rPr lang="tr-TR" sz="2200" dirty="0" smtClean="0"/>
              <a:t>.</a:t>
            </a:r>
          </a:p>
          <a:p>
            <a:pPr marL="0" indent="0">
              <a:buNone/>
            </a:pPr>
            <a:endParaRPr lang="tr-TR" sz="22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tr-TR" sz="2600" b="1" dirty="0" smtClean="0"/>
              <a:t>Flame </a:t>
            </a:r>
            <a:r>
              <a:rPr lang="tr-TR" sz="2600" b="1" dirty="0"/>
              <a:t>test</a:t>
            </a:r>
            <a:r>
              <a:rPr lang="tr-TR" sz="2600" b="1" dirty="0" smtClean="0"/>
              <a:t>: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sz="2200" dirty="0"/>
              <a:t>10 </a:t>
            </a:r>
            <a:r>
              <a:rPr lang="tr-TR" sz="2200" dirty="0" err="1"/>
              <a:t>drops</a:t>
            </a:r>
            <a:r>
              <a:rPr lang="tr-TR" sz="2200" dirty="0"/>
              <a:t> of Na</a:t>
            </a:r>
            <a:r>
              <a:rPr lang="tr-TR" sz="2200" baseline="30000" dirty="0"/>
              <a:t>+</a:t>
            </a:r>
            <a:r>
              <a:rPr lang="tr-TR" sz="2200" dirty="0"/>
              <a:t> </a:t>
            </a:r>
            <a:r>
              <a:rPr lang="tr-TR" sz="2200" dirty="0" err="1"/>
              <a:t>sample</a:t>
            </a:r>
            <a:r>
              <a:rPr lang="tr-TR" sz="2200" dirty="0"/>
              <a:t> is </a:t>
            </a:r>
            <a:r>
              <a:rPr lang="tr-TR" sz="2200" dirty="0" err="1"/>
              <a:t>taken</a:t>
            </a:r>
            <a:r>
              <a:rPr lang="tr-TR" sz="2200" dirty="0"/>
              <a:t>, 10 </a:t>
            </a:r>
            <a:r>
              <a:rPr lang="tr-TR" sz="2200" dirty="0" err="1"/>
              <a:t>drops</a:t>
            </a:r>
            <a:r>
              <a:rPr lang="tr-TR" sz="2200" dirty="0"/>
              <a:t> of </a:t>
            </a:r>
            <a:r>
              <a:rPr lang="tr-TR" sz="2200" dirty="0" err="1"/>
              <a:t>distilled</a:t>
            </a:r>
            <a:r>
              <a:rPr lang="tr-TR" sz="2200" dirty="0"/>
              <a:t> </a:t>
            </a:r>
            <a:r>
              <a:rPr lang="tr-TR" sz="2200" dirty="0" err="1"/>
              <a:t>water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10 </a:t>
            </a:r>
            <a:r>
              <a:rPr lang="tr-TR" sz="2200" dirty="0" err="1"/>
              <a:t>drops</a:t>
            </a:r>
            <a:r>
              <a:rPr lang="tr-TR" sz="2200" dirty="0"/>
              <a:t> of </a:t>
            </a:r>
            <a:r>
              <a:rPr lang="tr-TR" sz="2200" dirty="0" err="1"/>
              <a:t>concentrated</a:t>
            </a:r>
            <a:r>
              <a:rPr lang="tr-TR" sz="2200" dirty="0"/>
              <a:t> HCI </a:t>
            </a:r>
            <a:r>
              <a:rPr lang="tr-TR" sz="2200" dirty="0" err="1"/>
              <a:t>are</a:t>
            </a:r>
            <a:r>
              <a:rPr lang="tr-TR" sz="2200" dirty="0"/>
              <a:t> </a:t>
            </a:r>
            <a:r>
              <a:rPr lang="tr-TR" sz="2200" dirty="0" err="1"/>
              <a:t>added</a:t>
            </a:r>
            <a:r>
              <a:rPr lang="tr-TR" sz="2200" dirty="0"/>
              <a:t>. </a:t>
            </a:r>
            <a:endParaRPr lang="tr-TR" sz="2200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 err="1"/>
              <a:t>cleaned</a:t>
            </a:r>
            <a:r>
              <a:rPr lang="tr-TR" sz="2200" dirty="0"/>
              <a:t> </a:t>
            </a:r>
            <a:r>
              <a:rPr lang="tr-TR" sz="2200" dirty="0" err="1"/>
              <a:t>platinum</a:t>
            </a:r>
            <a:r>
              <a:rPr lang="tr-TR" sz="2200" dirty="0"/>
              <a:t> </a:t>
            </a:r>
            <a:r>
              <a:rPr lang="tr-TR" sz="2200" dirty="0" err="1"/>
              <a:t>wire</a:t>
            </a:r>
            <a:r>
              <a:rPr lang="tr-TR" sz="2200" dirty="0"/>
              <a:t> is </a:t>
            </a:r>
            <a:r>
              <a:rPr lang="tr-TR" sz="2200" dirty="0" err="1"/>
              <a:t>immersed</a:t>
            </a:r>
            <a:r>
              <a:rPr lang="tr-TR" sz="2200" dirty="0"/>
              <a:t> in </a:t>
            </a:r>
            <a:r>
              <a:rPr lang="tr-TR" sz="2200" dirty="0" err="1"/>
              <a:t>the</a:t>
            </a:r>
            <a:r>
              <a:rPr lang="tr-TR" sz="2200" dirty="0"/>
              <a:t> Na</a:t>
            </a:r>
            <a:r>
              <a:rPr lang="tr-TR" sz="2200" baseline="30000" dirty="0"/>
              <a:t>+</a:t>
            </a:r>
            <a:r>
              <a:rPr lang="tr-TR" sz="2200" dirty="0"/>
              <a:t> </a:t>
            </a:r>
            <a:r>
              <a:rPr lang="tr-TR" sz="2200" dirty="0" err="1"/>
              <a:t>solution</a:t>
            </a:r>
            <a:r>
              <a:rPr lang="tr-TR" sz="2200" dirty="0"/>
              <a:t> </a:t>
            </a:r>
            <a:r>
              <a:rPr lang="tr-TR" sz="2200" dirty="0" err="1"/>
              <a:t>and</a:t>
            </a:r>
            <a:r>
              <a:rPr lang="tr-TR" sz="2200" dirty="0"/>
              <a:t> </a:t>
            </a:r>
            <a:r>
              <a:rPr lang="tr-TR" sz="2200" dirty="0" err="1"/>
              <a:t>trapped</a:t>
            </a:r>
            <a:r>
              <a:rPr lang="tr-TR" sz="2200" dirty="0"/>
              <a:t> in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oxidant</a:t>
            </a:r>
            <a:r>
              <a:rPr lang="tr-TR" sz="2200" dirty="0"/>
              <a:t> </a:t>
            </a:r>
            <a:r>
              <a:rPr lang="tr-TR" sz="2200" dirty="0" err="1"/>
              <a:t>portion</a:t>
            </a:r>
            <a:r>
              <a:rPr lang="tr-TR" sz="2200" dirty="0"/>
              <a:t> of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flame</a:t>
            </a:r>
            <a:r>
              <a:rPr lang="tr-TR" sz="2200" dirty="0"/>
              <a:t>. </a:t>
            </a:r>
            <a:endParaRPr lang="tr-TR" sz="2200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tr-TR" sz="2200" dirty="0" err="1" smtClean="0"/>
              <a:t>The</a:t>
            </a:r>
            <a:r>
              <a:rPr lang="tr-TR" sz="2200" dirty="0" smtClean="0"/>
              <a:t> </a:t>
            </a:r>
            <a:r>
              <a:rPr lang="tr-TR" sz="2200" dirty="0"/>
              <a:t>presence of Na</a:t>
            </a:r>
            <a:r>
              <a:rPr lang="tr-TR" sz="2200" baseline="30000" dirty="0"/>
              <a:t>+</a:t>
            </a:r>
            <a:r>
              <a:rPr lang="tr-TR" sz="2200" dirty="0"/>
              <a:t> </a:t>
            </a:r>
            <a:r>
              <a:rPr lang="tr-TR" sz="2200" dirty="0" err="1"/>
              <a:t>ions</a:t>
            </a:r>
            <a:r>
              <a:rPr lang="tr-TR" sz="2200" dirty="0"/>
              <a:t> is </a:t>
            </a:r>
            <a:r>
              <a:rPr lang="tr-TR" sz="2200" dirty="0" err="1"/>
              <a:t>observed</a:t>
            </a:r>
            <a:r>
              <a:rPr lang="tr-TR" sz="2200" dirty="0"/>
              <a:t> </a:t>
            </a:r>
            <a:r>
              <a:rPr lang="tr-TR" sz="2200" dirty="0" err="1"/>
              <a:t>with</a:t>
            </a:r>
            <a:r>
              <a:rPr lang="tr-TR" sz="2200" dirty="0"/>
              <a:t> </a:t>
            </a:r>
            <a:r>
              <a:rPr lang="tr-TR" sz="2200" dirty="0" err="1"/>
              <a:t>yellow</a:t>
            </a:r>
            <a:r>
              <a:rPr lang="tr-TR" sz="2200" dirty="0"/>
              <a:t> </a:t>
            </a:r>
            <a:r>
              <a:rPr lang="tr-TR" sz="2200" dirty="0" err="1"/>
              <a:t>color</a:t>
            </a:r>
            <a:r>
              <a:rPr lang="tr-TR" sz="2200" dirty="0"/>
              <a:t> in </a:t>
            </a:r>
            <a:r>
              <a:rPr lang="tr-TR" sz="2200" dirty="0" err="1"/>
              <a:t>the</a:t>
            </a:r>
            <a:r>
              <a:rPr lang="tr-TR" sz="2200" dirty="0"/>
              <a:t> </a:t>
            </a:r>
            <a:r>
              <a:rPr lang="tr-TR" sz="2200" dirty="0" err="1"/>
              <a:t>flame</a:t>
            </a:r>
            <a:r>
              <a:rPr lang="tr-TR" sz="220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endParaRPr lang="tr-TR" sz="1800" b="1" dirty="0" smtClean="0"/>
          </a:p>
        </p:txBody>
      </p:sp>
      <p:sp>
        <p:nvSpPr>
          <p:cNvPr id="13" name="Dikdörtgen 12"/>
          <p:cNvSpPr/>
          <p:nvPr/>
        </p:nvSpPr>
        <p:spPr>
          <a:xfrm>
            <a:off x="0" y="1363931"/>
            <a:ext cx="1069181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Na</a:t>
            </a:r>
            <a:r>
              <a:rPr lang="tr-TR" sz="3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+ </a:t>
            </a:r>
            <a:r>
              <a:rPr lang="tr-TR" sz="3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ions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 assay</a:t>
            </a:r>
            <a:endParaRPr lang="tr-TR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57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582294" y="1320523"/>
            <a:ext cx="242835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K</a:t>
            </a:r>
            <a:r>
              <a:rPr lang="tr-TR" sz="3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+ </a:t>
            </a:r>
            <a:r>
              <a:rPr lang="tr-TR" sz="3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ions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rPr>
              <a:t> assay</a:t>
            </a:r>
            <a:endParaRPr lang="tr-TR" sz="3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0" y="2114940"/>
            <a:ext cx="10604938" cy="1724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Vapours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of potassium salts give violet colour in the flame test.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This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violet colour is not filtrated by cobalt glass.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you have a mixture of K</a:t>
            </a:r>
            <a:r>
              <a:rPr lang="en-US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salts, the violet colour of K</a:t>
            </a:r>
            <a:r>
              <a:rPr lang="en-US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is masked by the yellow colour of 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2000" baseline="30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this case, a cobalt glass must be use to prove the </a:t>
            </a:r>
            <a:r>
              <a:rPr lang="en-US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existance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of K</a:t>
            </a:r>
            <a:r>
              <a:rPr lang="en-US" sz="2000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0" y="3917554"/>
            <a:ext cx="10510345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sz="2000" b="1" dirty="0" smtClean="0"/>
              <a:t> </a:t>
            </a:r>
            <a:r>
              <a:rPr lang="tr-TR" sz="2400" b="1" dirty="0" smtClean="0"/>
              <a:t>Flame </a:t>
            </a:r>
            <a:r>
              <a:rPr lang="tr-TR" sz="2400" b="1" dirty="0"/>
              <a:t>test: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tr-TR" sz="2000" dirty="0" smtClean="0"/>
              <a:t>10 </a:t>
            </a:r>
            <a:r>
              <a:rPr lang="tr-TR" sz="2000" dirty="0" err="1"/>
              <a:t>drops</a:t>
            </a:r>
            <a:r>
              <a:rPr lang="tr-TR" sz="2000" dirty="0"/>
              <a:t> of K</a:t>
            </a:r>
            <a:r>
              <a:rPr lang="tr-TR" sz="2000" baseline="30000" dirty="0"/>
              <a:t>+ </a:t>
            </a:r>
            <a:r>
              <a:rPr lang="tr-TR" sz="2000" dirty="0" err="1"/>
              <a:t>sample</a:t>
            </a:r>
            <a:r>
              <a:rPr lang="tr-TR" sz="2000" dirty="0"/>
              <a:t> is </a:t>
            </a:r>
            <a:r>
              <a:rPr lang="tr-TR" sz="2000" dirty="0" err="1"/>
              <a:t>taken</a:t>
            </a:r>
            <a:r>
              <a:rPr lang="tr-TR" sz="2000" dirty="0"/>
              <a:t>, 10 </a:t>
            </a:r>
            <a:r>
              <a:rPr lang="tr-TR" sz="2000" dirty="0" err="1"/>
              <a:t>drops</a:t>
            </a:r>
            <a:r>
              <a:rPr lang="tr-TR" sz="2000" dirty="0"/>
              <a:t> of </a:t>
            </a:r>
            <a:r>
              <a:rPr lang="tr-TR" sz="2000" dirty="0" err="1"/>
              <a:t>distilled</a:t>
            </a:r>
            <a:r>
              <a:rPr lang="tr-TR" sz="2000" dirty="0"/>
              <a:t> </a:t>
            </a:r>
            <a:r>
              <a:rPr lang="tr-TR" sz="2000" dirty="0" err="1"/>
              <a:t>water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10 </a:t>
            </a:r>
            <a:r>
              <a:rPr lang="tr-TR" sz="2000" dirty="0" err="1"/>
              <a:t>drops</a:t>
            </a:r>
            <a:r>
              <a:rPr lang="tr-TR" sz="2000" dirty="0"/>
              <a:t> of </a:t>
            </a:r>
            <a:r>
              <a:rPr lang="tr-TR" sz="2000" dirty="0" err="1"/>
              <a:t>concentrated</a:t>
            </a:r>
            <a:r>
              <a:rPr lang="tr-TR" sz="2000" dirty="0"/>
              <a:t> HCI </a:t>
            </a:r>
            <a:r>
              <a:rPr lang="tr-TR" sz="2000" dirty="0" err="1"/>
              <a:t>are</a:t>
            </a:r>
            <a:r>
              <a:rPr lang="tr-TR" sz="2000" dirty="0"/>
              <a:t> </a:t>
            </a:r>
            <a:r>
              <a:rPr lang="tr-TR" sz="2000" dirty="0" err="1"/>
              <a:t>added</a:t>
            </a:r>
            <a:r>
              <a:rPr lang="tr-TR" sz="2000" dirty="0"/>
              <a:t>. </a:t>
            </a:r>
            <a:endParaRPr lang="tr-TR" sz="20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/>
              <a:t>cleaned</a:t>
            </a:r>
            <a:r>
              <a:rPr lang="tr-TR" sz="2000" dirty="0"/>
              <a:t> </a:t>
            </a:r>
            <a:r>
              <a:rPr lang="tr-TR" sz="2000" dirty="0" err="1"/>
              <a:t>platinum</a:t>
            </a:r>
            <a:r>
              <a:rPr lang="tr-TR" sz="2000" dirty="0"/>
              <a:t> </a:t>
            </a:r>
            <a:r>
              <a:rPr lang="tr-TR" sz="2000" dirty="0" err="1"/>
              <a:t>wire</a:t>
            </a:r>
            <a:r>
              <a:rPr lang="tr-TR" sz="2000" dirty="0"/>
              <a:t> is </a:t>
            </a:r>
            <a:r>
              <a:rPr lang="tr-TR" sz="2000" dirty="0" err="1"/>
              <a:t>immersed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K</a:t>
            </a:r>
            <a:r>
              <a:rPr lang="tr-TR" sz="2000" baseline="30000" dirty="0"/>
              <a:t>+ </a:t>
            </a:r>
            <a:r>
              <a:rPr lang="tr-TR" sz="2000" dirty="0" err="1"/>
              <a:t>solution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trapped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oxidant</a:t>
            </a:r>
            <a:r>
              <a:rPr lang="tr-TR" sz="2000" dirty="0"/>
              <a:t> </a:t>
            </a:r>
            <a:r>
              <a:rPr lang="tr-TR" sz="2000" dirty="0" err="1"/>
              <a:t>portion</a:t>
            </a:r>
            <a:r>
              <a:rPr lang="tr-TR" sz="2000" dirty="0"/>
              <a:t> of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flame</a:t>
            </a:r>
            <a:r>
              <a:rPr lang="tr-TR" sz="2000" dirty="0"/>
              <a:t>. </a:t>
            </a:r>
            <a:endParaRPr lang="tr-TR" sz="2000" dirty="0" smtClean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/>
              <a:t>presence of K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ions</a:t>
            </a:r>
            <a:r>
              <a:rPr lang="tr-TR" sz="2000" dirty="0"/>
              <a:t> is </a:t>
            </a:r>
            <a:r>
              <a:rPr lang="tr-TR" sz="2000" dirty="0" err="1"/>
              <a:t>observed</a:t>
            </a:r>
            <a:r>
              <a:rPr lang="tr-TR" sz="2000" dirty="0"/>
              <a:t> </a:t>
            </a:r>
            <a:r>
              <a:rPr lang="tr-TR" sz="2000" dirty="0" err="1"/>
              <a:t>with</a:t>
            </a:r>
            <a:r>
              <a:rPr lang="tr-TR" sz="2000" dirty="0"/>
              <a:t> </a:t>
            </a:r>
            <a:r>
              <a:rPr lang="tr-TR" sz="2000" dirty="0" err="1"/>
              <a:t>violet</a:t>
            </a:r>
            <a:r>
              <a:rPr lang="tr-TR" sz="2000" dirty="0"/>
              <a:t> </a:t>
            </a:r>
            <a:r>
              <a:rPr lang="tr-TR" sz="2000" dirty="0" err="1"/>
              <a:t>color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flame</a:t>
            </a:r>
            <a:r>
              <a:rPr lang="tr-T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613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99070" y="1143148"/>
            <a:ext cx="9221689" cy="649076"/>
          </a:xfrm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NH</a:t>
            </a:r>
            <a:r>
              <a:rPr lang="tr-TR" sz="3000" b="1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4</a:t>
            </a:r>
            <a:r>
              <a:rPr lang="tr-TR" sz="3000" b="1" baseline="3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+ </a:t>
            </a:r>
            <a:r>
              <a:rPr lang="tr-TR" sz="3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ions</a:t>
            </a:r>
            <a:r>
              <a:rPr lang="tr-TR" sz="3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 assay</a:t>
            </a:r>
            <a:endParaRPr lang="tr-T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194611" y="2279271"/>
            <a:ext cx="7717537" cy="354346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is a colourless cation and gives colourless salts with </a:t>
            </a:r>
            <a:r>
              <a:rPr lang="en-US" sz="2000" dirty="0" err="1"/>
              <a:t>colurless</a:t>
            </a:r>
            <a:r>
              <a:rPr lang="en-US" sz="2000" dirty="0"/>
              <a:t> anions.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is only present in acidic medium. </a:t>
            </a:r>
            <a:endParaRPr lang="tr-TR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/>
              <a:t> </a:t>
            </a:r>
            <a:r>
              <a:rPr lang="en-US" sz="2000" dirty="0"/>
              <a:t>In alkali medium, the </a:t>
            </a:r>
            <a:r>
              <a:rPr lang="en-US" sz="2000" dirty="0" err="1"/>
              <a:t>followig</a:t>
            </a:r>
            <a:r>
              <a:rPr lang="en-US" sz="2000" dirty="0"/>
              <a:t> reaction occurs. </a:t>
            </a:r>
            <a:endParaRPr lang="tr-TR" sz="2000" dirty="0" smtClean="0"/>
          </a:p>
          <a:p>
            <a:pPr marL="0" indent="0" algn="just">
              <a:buNone/>
            </a:pPr>
            <a:r>
              <a:rPr lang="tr-TR" sz="2000" dirty="0"/>
              <a:t>	</a:t>
            </a:r>
            <a:r>
              <a:rPr lang="tr-TR" sz="2000" dirty="0" smtClean="0"/>
              <a:t>	</a:t>
            </a:r>
            <a:r>
              <a:rPr lang="en-US" sz="2000" dirty="0" smtClean="0"/>
              <a:t> </a:t>
            </a:r>
            <a:r>
              <a:rPr lang="en-US" sz="2000" dirty="0"/>
              <a:t>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+ </a:t>
            </a:r>
            <a:r>
              <a:rPr lang="en-US" sz="2000" dirty="0" smtClean="0"/>
              <a:t>OH</a:t>
            </a:r>
            <a:r>
              <a:rPr lang="en-US" sz="2000" baseline="30000" dirty="0" smtClean="0"/>
              <a:t>-</a:t>
            </a:r>
            <a:r>
              <a:rPr lang="tr-TR" sz="2000" dirty="0" smtClean="0"/>
              <a:t> 	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 </a:t>
            </a:r>
            <a:r>
              <a:rPr lang="en-US" sz="2000" dirty="0"/>
              <a:t>+ H</a:t>
            </a:r>
            <a:r>
              <a:rPr lang="en-US" sz="2000" baseline="-25000" dirty="0"/>
              <a:t>2</a:t>
            </a:r>
            <a:r>
              <a:rPr lang="en-US" sz="2000" dirty="0"/>
              <a:t>O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/>
              <a:t>Ionic </a:t>
            </a:r>
            <a:r>
              <a:rPr lang="en-US" sz="2000" dirty="0"/>
              <a:t>radius of 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</a:t>
            </a:r>
            <a:r>
              <a:rPr lang="en-US" sz="2000" dirty="0"/>
              <a:t>is very close to </a:t>
            </a:r>
            <a:r>
              <a:rPr lang="en-US" sz="2000" dirty="0" smtClean="0"/>
              <a:t>K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</a:t>
            </a:r>
            <a:r>
              <a:rPr lang="en-US" sz="2000" dirty="0"/>
              <a:t>. Hence </a:t>
            </a:r>
            <a:r>
              <a:rPr lang="en-US" sz="2000" dirty="0" smtClean="0"/>
              <a:t>NH</a:t>
            </a:r>
            <a:r>
              <a:rPr lang="en-US" sz="2000" baseline="-25000" dirty="0" smtClean="0"/>
              <a:t>4</a:t>
            </a:r>
            <a:r>
              <a:rPr lang="en-US" sz="2000" baseline="30000" dirty="0" smtClean="0"/>
              <a:t>+</a:t>
            </a:r>
            <a:r>
              <a:rPr lang="en-US" sz="2000" dirty="0" smtClean="0"/>
              <a:t> </a:t>
            </a:r>
            <a:r>
              <a:rPr lang="en-US" sz="2000" dirty="0"/>
              <a:t>gives most of the reactions that is given by K</a:t>
            </a:r>
            <a:r>
              <a:rPr lang="en-US" sz="2000" baseline="30000" dirty="0"/>
              <a:t>+</a:t>
            </a:r>
            <a:r>
              <a:rPr lang="en-US" sz="2000" dirty="0"/>
              <a:t> . </a:t>
            </a:r>
            <a:endParaRPr lang="tr-TR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/>
              <a:t>Vapours </a:t>
            </a:r>
            <a:r>
              <a:rPr lang="en-US" sz="2000" dirty="0"/>
              <a:t>of NH</a:t>
            </a:r>
            <a:r>
              <a:rPr lang="en-US" sz="2000" baseline="-25000" dirty="0"/>
              <a:t>4</a:t>
            </a:r>
            <a:r>
              <a:rPr lang="en-US" sz="2000" dirty="0"/>
              <a:t> salts also give yellow colour in the flame test for a short time. Can be mistaken for sodium.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000" dirty="0" smtClean="0"/>
              <a:t>So </a:t>
            </a:r>
            <a:r>
              <a:rPr lang="en-US" sz="2000" dirty="0"/>
              <a:t>if there is NH</a:t>
            </a:r>
            <a:r>
              <a:rPr lang="en-US" sz="2000" baseline="-25000" dirty="0"/>
              <a:t>4</a:t>
            </a:r>
            <a:r>
              <a:rPr lang="en-US" sz="2000" dirty="0"/>
              <a:t> in the sample, it must be </a:t>
            </a:r>
            <a:r>
              <a:rPr lang="en-US" sz="2000" dirty="0" smtClean="0"/>
              <a:t>removed</a:t>
            </a:r>
            <a:r>
              <a:rPr lang="tr-TR" sz="2000" dirty="0" smtClean="0"/>
              <a:t>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609" y="3393883"/>
            <a:ext cx="841321" cy="1585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422266" y="3552393"/>
            <a:ext cx="841321" cy="158510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373" y="2466543"/>
            <a:ext cx="2105025" cy="217170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7536" y="4833335"/>
            <a:ext cx="29146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100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5551" y="1833737"/>
            <a:ext cx="9887442" cy="4796544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tr-TR" b="1" dirty="0"/>
              <a:t> </a:t>
            </a:r>
            <a:r>
              <a:rPr lang="tr-TR" sz="2400" b="1" dirty="0">
                <a:solidFill>
                  <a:schemeClr val="bg2">
                    <a:lumMod val="10000"/>
                  </a:schemeClr>
                </a:solidFill>
              </a:rPr>
              <a:t>With NaOH </a:t>
            </a:r>
            <a:r>
              <a:rPr lang="tr-TR" sz="2400" b="1" dirty="0" err="1">
                <a:solidFill>
                  <a:schemeClr val="bg2">
                    <a:lumMod val="10000"/>
                  </a:schemeClr>
                </a:solidFill>
              </a:rPr>
              <a:t>solution</a:t>
            </a:r>
            <a:r>
              <a:rPr lang="tr-TR" sz="2400" b="1" dirty="0">
                <a:solidFill>
                  <a:schemeClr val="bg2">
                    <a:lumMod val="10000"/>
                  </a:schemeClr>
                </a:solidFill>
              </a:rPr>
              <a:t> :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/>
              <a:t>20 drops of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sample is put in a test tube, </a:t>
            </a:r>
            <a:r>
              <a:rPr lang="en-US" sz="2000" dirty="0" smtClean="0"/>
              <a:t>10 </a:t>
            </a:r>
            <a:r>
              <a:rPr lang="en-US" sz="2000" dirty="0"/>
              <a:t>drops of distilled water is added. </a:t>
            </a:r>
            <a:endParaRPr lang="tr-TR" sz="20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solution is basified with 10 drops of NaOH. </a:t>
            </a:r>
            <a:endParaRPr lang="tr-TR" sz="20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When </a:t>
            </a:r>
            <a:r>
              <a:rPr lang="en-US" sz="2000" dirty="0"/>
              <a:t>the basified solution is heated in a water bath, the mouth of tube is kept with red litmus paper moistened with distilled water. </a:t>
            </a:r>
            <a:endParaRPr lang="tr-TR" sz="20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Otherwise</a:t>
            </a:r>
            <a:r>
              <a:rPr lang="en-US" sz="2000" dirty="0"/>
              <a:t>, the presence of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ion can not be monitored since NH</a:t>
            </a:r>
            <a:r>
              <a:rPr lang="en-US" sz="2000" baseline="-25000" dirty="0"/>
              <a:t>3</a:t>
            </a:r>
            <a:r>
              <a:rPr lang="en-US" sz="2000" dirty="0"/>
              <a:t> gas is moving away from the medium. </a:t>
            </a:r>
            <a:endParaRPr lang="tr-TR" sz="20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Red </a:t>
            </a:r>
            <a:r>
              <a:rPr lang="en-US" sz="2000" dirty="0"/>
              <a:t>litmus paper turns blue, this shows the presence of NH</a:t>
            </a:r>
            <a:r>
              <a:rPr lang="en-US" sz="2000" baseline="-25000" dirty="0"/>
              <a:t>4</a:t>
            </a:r>
            <a:r>
              <a:rPr lang="en-US" sz="2000" baseline="30000" dirty="0"/>
              <a:t>+</a:t>
            </a:r>
            <a:r>
              <a:rPr lang="en-US" sz="2000" dirty="0"/>
              <a:t> ion.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0385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6124" y="1774868"/>
            <a:ext cx="10289628" cy="4531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</a:pPr>
            <a:r>
              <a:rPr lang="tr-TR" sz="2400" b="1" dirty="0"/>
              <a:t>Analysis of </a:t>
            </a:r>
            <a:r>
              <a:rPr lang="tr-TR" sz="2400" b="1" dirty="0" err="1"/>
              <a:t>Group</a:t>
            </a:r>
            <a:r>
              <a:rPr lang="tr-TR" sz="2400" b="1" dirty="0"/>
              <a:t> 5th </a:t>
            </a:r>
            <a:r>
              <a:rPr lang="tr-TR" sz="2400" b="1" dirty="0" err="1" smtClean="0"/>
              <a:t>Cations</a:t>
            </a:r>
            <a:r>
              <a:rPr lang="tr-TR" sz="2400" dirty="0"/>
              <a:t> </a:t>
            </a:r>
            <a:endParaRPr lang="tr-TR" sz="24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Wingdings" panose="05000000000000000000" pitchFamily="2" charset="2"/>
              <a:buChar char="Ø"/>
            </a:pPr>
            <a:r>
              <a:rPr lang="tr-TR" sz="2000" dirty="0" err="1"/>
              <a:t>If</a:t>
            </a:r>
            <a:r>
              <a:rPr lang="tr-TR" sz="2000" dirty="0"/>
              <a:t>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is </a:t>
            </a:r>
            <a:r>
              <a:rPr lang="tr-TR" sz="2000" dirty="0" err="1"/>
              <a:t>present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sample</a:t>
            </a:r>
            <a:r>
              <a:rPr lang="tr-TR" sz="2000" dirty="0"/>
              <a:t>,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analysis</a:t>
            </a:r>
            <a:r>
              <a:rPr lang="tr-TR" sz="2000" dirty="0"/>
              <a:t> of Na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K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ions</a:t>
            </a:r>
            <a:r>
              <a:rPr lang="tr-TR" sz="2000" dirty="0"/>
              <a:t> </a:t>
            </a:r>
            <a:r>
              <a:rPr lang="tr-TR" sz="2000" dirty="0" err="1"/>
              <a:t>becomes</a:t>
            </a:r>
            <a:r>
              <a:rPr lang="tr-TR" sz="2000" dirty="0"/>
              <a:t> </a:t>
            </a:r>
            <a:r>
              <a:rPr lang="tr-TR" sz="2000" dirty="0" err="1"/>
              <a:t>more</a:t>
            </a:r>
            <a:r>
              <a:rPr lang="tr-TR" sz="2000" dirty="0"/>
              <a:t> </a:t>
            </a:r>
            <a:r>
              <a:rPr lang="tr-TR" sz="2000" dirty="0" err="1"/>
              <a:t>difficult</a:t>
            </a:r>
            <a:r>
              <a:rPr lang="tr-TR" sz="2000" dirty="0"/>
              <a:t>. </a:t>
            </a:r>
            <a:r>
              <a:rPr lang="tr-TR" sz="2000" dirty="0" err="1" smtClean="0"/>
              <a:t>Because</a:t>
            </a:r>
            <a:r>
              <a:rPr lang="tr-TR" sz="2000" dirty="0" smtClean="0"/>
              <a:t> </a:t>
            </a:r>
            <a:r>
              <a:rPr lang="tr-TR" sz="2000" dirty="0"/>
              <a:t>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is </a:t>
            </a:r>
            <a:r>
              <a:rPr lang="tr-TR" sz="2000" dirty="0" err="1"/>
              <a:t>yellow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flame</a:t>
            </a:r>
            <a:r>
              <a:rPr lang="tr-TR" sz="2000" dirty="0"/>
              <a:t> test </a:t>
            </a:r>
            <a:r>
              <a:rPr lang="tr-TR" sz="2000" dirty="0" err="1"/>
              <a:t>like</a:t>
            </a:r>
            <a:r>
              <a:rPr lang="tr-TR" sz="2000" dirty="0"/>
              <a:t> Na</a:t>
            </a:r>
            <a:r>
              <a:rPr lang="tr-TR" sz="2000" baseline="30000" dirty="0"/>
              <a:t>+</a:t>
            </a:r>
            <a:r>
              <a:rPr lang="tr-TR" sz="2000" dirty="0"/>
              <a:t>.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/>
              <a:t>this</a:t>
            </a:r>
            <a:r>
              <a:rPr lang="tr-TR" sz="2000" dirty="0"/>
              <a:t> </a:t>
            </a:r>
            <a:r>
              <a:rPr lang="tr-TR" sz="2000" dirty="0" err="1"/>
              <a:t>reason</a:t>
            </a:r>
            <a:r>
              <a:rPr lang="tr-TR" sz="2000" dirty="0"/>
              <a:t>, it </a:t>
            </a:r>
            <a:r>
              <a:rPr lang="tr-TR" sz="2000" dirty="0" err="1"/>
              <a:t>should</a:t>
            </a:r>
            <a:r>
              <a:rPr lang="tr-TR" sz="2000" dirty="0"/>
              <a:t> </a:t>
            </a:r>
            <a:r>
              <a:rPr lang="tr-TR" sz="2000" dirty="0" err="1"/>
              <a:t>first</a:t>
            </a:r>
            <a:r>
              <a:rPr lang="tr-TR" sz="2000" dirty="0"/>
              <a:t> be </a:t>
            </a:r>
            <a:r>
              <a:rPr lang="tr-TR" sz="2000" dirty="0" err="1"/>
              <a:t>checked</a:t>
            </a:r>
            <a:r>
              <a:rPr lang="tr-TR" sz="2000" dirty="0"/>
              <a:t> </a:t>
            </a:r>
            <a:r>
              <a:rPr lang="tr-TR" sz="2000" dirty="0" err="1"/>
              <a:t>whether</a:t>
            </a:r>
            <a:r>
              <a:rPr lang="tr-TR" sz="2000" dirty="0"/>
              <a:t> </a:t>
            </a:r>
            <a:r>
              <a:rPr lang="tr-TR" sz="2000" dirty="0" err="1"/>
              <a:t>there</a:t>
            </a:r>
            <a:r>
              <a:rPr lang="tr-TR" sz="2000" dirty="0"/>
              <a:t> is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sample</a:t>
            </a:r>
            <a:r>
              <a:rPr lang="tr-TR" sz="2000" dirty="0"/>
              <a:t>. </a:t>
            </a:r>
            <a:r>
              <a:rPr lang="tr-TR" sz="2000" dirty="0" err="1" smtClean="0"/>
              <a:t>If</a:t>
            </a:r>
            <a:r>
              <a:rPr lang="tr-TR" sz="2000" dirty="0" smtClean="0"/>
              <a:t> </a:t>
            </a:r>
            <a:r>
              <a:rPr lang="tr-TR" sz="2000" dirty="0"/>
              <a:t>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is not </a:t>
            </a:r>
            <a:r>
              <a:rPr lang="tr-TR" sz="2000" dirty="0" err="1"/>
              <a:t>present</a:t>
            </a:r>
            <a:r>
              <a:rPr lang="tr-TR" sz="2000" dirty="0"/>
              <a:t> in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sample</a:t>
            </a:r>
            <a:r>
              <a:rPr lang="tr-TR" sz="2000" dirty="0"/>
              <a:t>, Na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and</a:t>
            </a:r>
            <a:r>
              <a:rPr lang="tr-TR" sz="2000" dirty="0"/>
              <a:t> K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are</a:t>
            </a:r>
            <a:r>
              <a:rPr lang="tr-TR" sz="2000" dirty="0"/>
              <a:t> </a:t>
            </a:r>
            <a:r>
              <a:rPr lang="tr-TR" sz="2000" dirty="0" err="1"/>
              <a:t>searched</a:t>
            </a:r>
            <a:r>
              <a:rPr lang="tr-TR" sz="2000" dirty="0"/>
              <a:t> </a:t>
            </a:r>
            <a:r>
              <a:rPr lang="tr-TR" sz="2000" dirty="0" err="1"/>
              <a:t>for</a:t>
            </a:r>
            <a:r>
              <a:rPr lang="tr-TR" sz="2000" dirty="0"/>
              <a:t>, </a:t>
            </a:r>
            <a:r>
              <a:rPr lang="tr-TR" sz="2000" dirty="0" err="1"/>
              <a:t>if</a:t>
            </a:r>
            <a:r>
              <a:rPr lang="tr-TR" sz="2000" dirty="0"/>
              <a:t> </a:t>
            </a:r>
            <a:r>
              <a:rPr lang="tr-TR" sz="2000" dirty="0" err="1"/>
              <a:t>any</a:t>
            </a:r>
            <a:r>
              <a:rPr lang="tr-TR" sz="2000" dirty="0"/>
              <a:t>,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is </a:t>
            </a:r>
            <a:r>
              <a:rPr lang="tr-TR" sz="2000" dirty="0" err="1"/>
              <a:t>removed</a:t>
            </a:r>
            <a:r>
              <a:rPr lang="tr-TR" sz="2000" dirty="0"/>
              <a:t> </a:t>
            </a:r>
            <a:r>
              <a:rPr lang="tr-TR" sz="2000" dirty="0" err="1" smtClean="0"/>
              <a:t>first</a:t>
            </a:r>
            <a:r>
              <a:rPr lang="tr-TR" sz="2000" dirty="0" smtClean="0"/>
              <a:t>.</a:t>
            </a:r>
          </a:p>
          <a:p>
            <a:pPr lvl="0" algn="just"/>
            <a:endParaRPr lang="tr-TR" sz="2000" dirty="0"/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tr-TR" sz="2000" dirty="0" smtClean="0"/>
              <a:t>20 </a:t>
            </a:r>
            <a:r>
              <a:rPr lang="tr-TR" sz="2000" dirty="0" err="1"/>
              <a:t>drops</a:t>
            </a:r>
            <a:r>
              <a:rPr lang="tr-TR" sz="2000" dirty="0"/>
              <a:t> of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sample</a:t>
            </a:r>
            <a:r>
              <a:rPr lang="tr-TR" sz="2000" dirty="0"/>
              <a:t> is put in a test </a:t>
            </a:r>
            <a:r>
              <a:rPr lang="tr-TR" sz="2000" dirty="0" err="1"/>
              <a:t>tube</a:t>
            </a:r>
            <a:r>
              <a:rPr lang="tr-TR" sz="2000" dirty="0"/>
              <a:t>, 10 </a:t>
            </a:r>
            <a:r>
              <a:rPr lang="tr-TR" sz="2000" dirty="0" err="1"/>
              <a:t>drops</a:t>
            </a:r>
            <a:r>
              <a:rPr lang="tr-TR" sz="2000" dirty="0"/>
              <a:t> of </a:t>
            </a:r>
            <a:r>
              <a:rPr lang="tr-TR" sz="2000" dirty="0" err="1"/>
              <a:t>distilled</a:t>
            </a:r>
            <a:r>
              <a:rPr lang="tr-TR" sz="2000" dirty="0"/>
              <a:t> </a:t>
            </a:r>
            <a:r>
              <a:rPr lang="tr-TR" sz="2000" dirty="0" err="1"/>
              <a:t>water</a:t>
            </a:r>
            <a:r>
              <a:rPr lang="tr-TR" sz="2000" dirty="0"/>
              <a:t> is </a:t>
            </a:r>
            <a:r>
              <a:rPr lang="tr-TR" sz="2000" dirty="0" err="1" smtClean="0"/>
              <a:t>added</a:t>
            </a:r>
            <a:r>
              <a:rPr lang="tr-TR" sz="2000" dirty="0" smtClean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/>
              <a:t>solution</a:t>
            </a:r>
            <a:r>
              <a:rPr lang="tr-TR" sz="2000" dirty="0"/>
              <a:t> is </a:t>
            </a:r>
            <a:r>
              <a:rPr lang="tr-TR" sz="2000" dirty="0" err="1"/>
              <a:t>basified</a:t>
            </a:r>
            <a:r>
              <a:rPr lang="tr-TR" sz="2000" dirty="0"/>
              <a:t> </a:t>
            </a:r>
            <a:r>
              <a:rPr lang="tr-TR" sz="2000" dirty="0" err="1"/>
              <a:t>with</a:t>
            </a:r>
            <a:r>
              <a:rPr lang="tr-TR" sz="2000" dirty="0"/>
              <a:t> 10 </a:t>
            </a:r>
            <a:r>
              <a:rPr lang="tr-TR" sz="2000" dirty="0" err="1"/>
              <a:t>drops</a:t>
            </a:r>
            <a:r>
              <a:rPr lang="tr-TR" sz="2000" dirty="0"/>
              <a:t> of NaOH</a:t>
            </a:r>
            <a:r>
              <a:rPr lang="tr-TR" sz="2000" dirty="0" smtClean="0"/>
              <a:t>.</a:t>
            </a:r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tr-TR" sz="2000" dirty="0" smtClean="0"/>
              <a:t> </a:t>
            </a:r>
            <a:r>
              <a:rPr lang="tr-TR" sz="2000" dirty="0" err="1"/>
              <a:t>When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basified</a:t>
            </a:r>
            <a:r>
              <a:rPr lang="tr-TR" sz="2000" dirty="0"/>
              <a:t> </a:t>
            </a:r>
            <a:r>
              <a:rPr lang="tr-TR" sz="2000" dirty="0" err="1"/>
              <a:t>solution</a:t>
            </a:r>
            <a:r>
              <a:rPr lang="tr-TR" sz="2000" dirty="0"/>
              <a:t> is </a:t>
            </a:r>
            <a:r>
              <a:rPr lang="tr-TR" sz="2000" dirty="0" err="1"/>
              <a:t>heated</a:t>
            </a:r>
            <a:r>
              <a:rPr lang="tr-TR" sz="2000" dirty="0"/>
              <a:t> in a </a:t>
            </a:r>
            <a:r>
              <a:rPr lang="tr-TR" sz="2000" dirty="0" err="1"/>
              <a:t>water</a:t>
            </a:r>
            <a:r>
              <a:rPr lang="tr-TR" sz="2000" dirty="0"/>
              <a:t> </a:t>
            </a:r>
            <a:r>
              <a:rPr lang="tr-TR" sz="2000" dirty="0" err="1"/>
              <a:t>bath</a:t>
            </a:r>
            <a:r>
              <a:rPr lang="tr-TR" sz="2000" dirty="0"/>
              <a:t>,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mouth</a:t>
            </a:r>
            <a:r>
              <a:rPr lang="tr-TR" sz="2000" dirty="0"/>
              <a:t> of </a:t>
            </a:r>
            <a:r>
              <a:rPr lang="tr-TR" sz="2000" dirty="0" err="1"/>
              <a:t>tube</a:t>
            </a:r>
            <a:r>
              <a:rPr lang="tr-TR" sz="2000" dirty="0"/>
              <a:t> is </a:t>
            </a:r>
            <a:r>
              <a:rPr lang="tr-TR" sz="2000" dirty="0" err="1"/>
              <a:t>kept</a:t>
            </a:r>
            <a:r>
              <a:rPr lang="tr-TR" sz="2000" dirty="0"/>
              <a:t> </a:t>
            </a:r>
            <a:r>
              <a:rPr lang="tr-TR" sz="2000" dirty="0" err="1"/>
              <a:t>with</a:t>
            </a:r>
            <a:r>
              <a:rPr lang="tr-TR" sz="2000" dirty="0"/>
              <a:t> </a:t>
            </a:r>
            <a:r>
              <a:rPr lang="tr-TR" sz="2000" dirty="0" err="1"/>
              <a:t>red</a:t>
            </a:r>
            <a:r>
              <a:rPr lang="tr-TR" sz="2000" dirty="0"/>
              <a:t> </a:t>
            </a:r>
            <a:r>
              <a:rPr lang="tr-TR" sz="2000" dirty="0" err="1"/>
              <a:t>litmus</a:t>
            </a:r>
            <a:r>
              <a:rPr lang="tr-TR" sz="2000" dirty="0"/>
              <a:t> </a:t>
            </a:r>
            <a:r>
              <a:rPr lang="tr-TR" sz="2000" dirty="0" err="1"/>
              <a:t>paper</a:t>
            </a:r>
            <a:r>
              <a:rPr lang="tr-TR" sz="2000" dirty="0"/>
              <a:t> </a:t>
            </a:r>
            <a:r>
              <a:rPr lang="tr-TR" sz="2000" dirty="0" err="1"/>
              <a:t>moistened</a:t>
            </a:r>
            <a:r>
              <a:rPr lang="tr-TR" sz="2000" dirty="0"/>
              <a:t> </a:t>
            </a:r>
            <a:r>
              <a:rPr lang="tr-TR" sz="2000" dirty="0" err="1"/>
              <a:t>with</a:t>
            </a:r>
            <a:r>
              <a:rPr lang="tr-TR" sz="2000" dirty="0"/>
              <a:t> </a:t>
            </a:r>
            <a:r>
              <a:rPr lang="tr-TR" sz="2000" dirty="0" err="1"/>
              <a:t>distilled</a:t>
            </a:r>
            <a:r>
              <a:rPr lang="tr-TR" sz="2000" dirty="0"/>
              <a:t> </a:t>
            </a:r>
            <a:r>
              <a:rPr lang="tr-TR" sz="2000" dirty="0" err="1"/>
              <a:t>water</a:t>
            </a:r>
            <a:r>
              <a:rPr lang="tr-TR" sz="2000" dirty="0"/>
              <a:t>. </a:t>
            </a:r>
            <a:endParaRPr lang="tr-TR" sz="2000" dirty="0" smtClean="0"/>
          </a:p>
          <a:p>
            <a:pPr marL="342900" lvl="0" indent="-342900" algn="just">
              <a:buFont typeface="Wingdings" panose="05000000000000000000" pitchFamily="2" charset="2"/>
              <a:buChar char="§"/>
            </a:pPr>
            <a:r>
              <a:rPr lang="tr-TR" sz="2000" dirty="0" err="1" smtClean="0"/>
              <a:t>Otherwise</a:t>
            </a:r>
            <a:r>
              <a:rPr lang="tr-TR" sz="2000" dirty="0"/>
              <a:t>, </a:t>
            </a:r>
            <a:r>
              <a:rPr lang="tr-TR" sz="2000" dirty="0" err="1"/>
              <a:t>the</a:t>
            </a:r>
            <a:r>
              <a:rPr lang="tr-TR" sz="2000" dirty="0"/>
              <a:t> presence of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ion</a:t>
            </a:r>
            <a:r>
              <a:rPr lang="tr-TR" sz="2000" dirty="0"/>
              <a:t> can not be </a:t>
            </a:r>
            <a:r>
              <a:rPr lang="tr-TR" sz="2000" dirty="0" err="1"/>
              <a:t>monitored</a:t>
            </a:r>
            <a:r>
              <a:rPr lang="tr-TR" sz="2000" dirty="0"/>
              <a:t> since NH</a:t>
            </a:r>
            <a:r>
              <a:rPr lang="tr-TR" sz="2000" baseline="-25000" dirty="0"/>
              <a:t>3</a:t>
            </a:r>
            <a:r>
              <a:rPr lang="tr-TR" sz="2000" dirty="0"/>
              <a:t> </a:t>
            </a:r>
            <a:r>
              <a:rPr lang="tr-TR" sz="2000" dirty="0" err="1"/>
              <a:t>gas</a:t>
            </a:r>
            <a:r>
              <a:rPr lang="tr-TR" sz="2000" dirty="0"/>
              <a:t> is </a:t>
            </a:r>
            <a:r>
              <a:rPr lang="tr-TR" sz="2000" dirty="0" err="1"/>
              <a:t>moving</a:t>
            </a:r>
            <a:r>
              <a:rPr lang="tr-TR" sz="2000" dirty="0"/>
              <a:t> </a:t>
            </a:r>
            <a:r>
              <a:rPr lang="tr-TR" sz="2000" dirty="0" err="1"/>
              <a:t>away</a:t>
            </a:r>
            <a:r>
              <a:rPr lang="tr-TR" sz="2000" dirty="0"/>
              <a:t> </a:t>
            </a:r>
            <a:r>
              <a:rPr lang="tr-TR" sz="2000" dirty="0" err="1"/>
              <a:t>from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medium</a:t>
            </a:r>
            <a:r>
              <a:rPr lang="tr-TR" sz="2000" dirty="0"/>
              <a:t>. </a:t>
            </a:r>
            <a:r>
              <a:rPr lang="tr-TR" sz="2000" dirty="0" err="1"/>
              <a:t>Red</a:t>
            </a:r>
            <a:r>
              <a:rPr lang="tr-TR" sz="2000" dirty="0"/>
              <a:t> </a:t>
            </a:r>
            <a:r>
              <a:rPr lang="tr-TR" sz="2000" dirty="0" err="1"/>
              <a:t>litmus</a:t>
            </a:r>
            <a:r>
              <a:rPr lang="tr-TR" sz="2000" dirty="0"/>
              <a:t> </a:t>
            </a:r>
            <a:r>
              <a:rPr lang="tr-TR" sz="2000" dirty="0" err="1"/>
              <a:t>paper</a:t>
            </a:r>
            <a:r>
              <a:rPr lang="tr-TR" sz="2000" dirty="0"/>
              <a:t> </a:t>
            </a:r>
            <a:r>
              <a:rPr lang="tr-TR" sz="2000" dirty="0" err="1"/>
              <a:t>turns</a:t>
            </a:r>
            <a:r>
              <a:rPr lang="tr-TR" sz="2000" dirty="0"/>
              <a:t> </a:t>
            </a:r>
            <a:r>
              <a:rPr lang="tr-TR" sz="2000" dirty="0" err="1"/>
              <a:t>blue</a:t>
            </a:r>
            <a:r>
              <a:rPr lang="tr-TR" sz="2000" dirty="0"/>
              <a:t>, </a:t>
            </a:r>
            <a:r>
              <a:rPr lang="tr-TR" sz="2000" dirty="0" err="1"/>
              <a:t>this</a:t>
            </a:r>
            <a:r>
              <a:rPr lang="tr-TR" sz="2000" dirty="0"/>
              <a:t> </a:t>
            </a:r>
            <a:r>
              <a:rPr lang="tr-TR" sz="2000" dirty="0" err="1"/>
              <a:t>shows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presence of NH</a:t>
            </a:r>
            <a:r>
              <a:rPr lang="tr-TR" sz="2000" baseline="-25000" dirty="0"/>
              <a:t>4</a:t>
            </a:r>
            <a:r>
              <a:rPr lang="tr-TR" sz="2000" baseline="30000" dirty="0"/>
              <a:t>+</a:t>
            </a:r>
            <a:r>
              <a:rPr lang="tr-TR" sz="2000" dirty="0"/>
              <a:t> </a:t>
            </a:r>
            <a:r>
              <a:rPr lang="tr-TR" sz="2000" dirty="0" err="1"/>
              <a:t>ion</a:t>
            </a:r>
            <a:r>
              <a:rPr lang="tr-TR" sz="2000" dirty="0"/>
              <a:t>.</a:t>
            </a:r>
          </a:p>
          <a:p>
            <a:pPr>
              <a:lnSpc>
                <a:spcPct val="107000"/>
              </a:lnSpc>
            </a:pPr>
            <a:endParaRPr lang="tr-TR" sz="20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408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5104" y="1933179"/>
            <a:ext cx="96905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Removing NH</a:t>
            </a:r>
            <a:r>
              <a:rPr lang="en-US" sz="2400" b="1" baseline="-25000" dirty="0"/>
              <a:t>4</a:t>
            </a:r>
            <a:r>
              <a:rPr lang="en-US" sz="2400" b="1" baseline="30000" dirty="0"/>
              <a:t>+</a:t>
            </a:r>
            <a:r>
              <a:rPr lang="en-US" sz="2400" b="1" dirty="0"/>
              <a:t> from sample solution: </a:t>
            </a:r>
            <a:endParaRPr lang="tr-TR" sz="2400" b="1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50 </a:t>
            </a:r>
            <a:r>
              <a:rPr lang="en-US" sz="2000" dirty="0"/>
              <a:t>drops of sample are taken to a porcelain crucible and the sample solution is evaporated to dryness on wire gauze. </a:t>
            </a:r>
            <a:endParaRPr lang="tr-TR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At </a:t>
            </a:r>
            <a:r>
              <a:rPr lang="en-US" sz="2000" dirty="0"/>
              <a:t>the end of the dissolution, the suspension is continued by the addition of 10 drops of concentrated </a:t>
            </a:r>
            <a:r>
              <a:rPr lang="en-US" sz="2000" dirty="0" err="1"/>
              <a:t>HCl</a:t>
            </a:r>
            <a:r>
              <a:rPr lang="en-US" sz="2000" dirty="0"/>
              <a:t>. </a:t>
            </a:r>
            <a:endParaRPr lang="tr-TR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wire gauze is removed after a while, the crucible is taken to the triangle and the naked flame heating is done. </a:t>
            </a:r>
            <a:endParaRPr lang="tr-TR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This </a:t>
            </a:r>
            <a:r>
              <a:rPr lang="en-US" sz="2000" dirty="0"/>
              <a:t>process is continued until the output of white NH</a:t>
            </a:r>
            <a:r>
              <a:rPr lang="en-US" sz="2000" baseline="-25000" dirty="0"/>
              <a:t>4</a:t>
            </a:r>
            <a:r>
              <a:rPr lang="en-US" sz="2000" dirty="0"/>
              <a:t>Cl vapors is exhausted. </a:t>
            </a:r>
            <a:endParaRPr lang="tr-TR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After </a:t>
            </a:r>
            <a:r>
              <a:rPr lang="en-US" sz="2000" dirty="0"/>
              <a:t>the crucible is cooled, add 50 drops of distilled water onto the residue and completely dissolve. </a:t>
            </a:r>
            <a:endParaRPr lang="tr-TR" sz="2000" dirty="0" smtClean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solution obtained is used for the analysis of Mg</a:t>
            </a:r>
            <a:r>
              <a:rPr lang="en-US" sz="2000" baseline="30000" dirty="0"/>
              <a:t>2+</a:t>
            </a:r>
            <a:r>
              <a:rPr lang="en-US" sz="2000" dirty="0"/>
              <a:t>, Na</a:t>
            </a:r>
            <a:r>
              <a:rPr lang="en-US" sz="2000" baseline="30000" dirty="0"/>
              <a:t>+</a:t>
            </a:r>
            <a:r>
              <a:rPr lang="en-US" sz="2000" dirty="0"/>
              <a:t> and K</a:t>
            </a:r>
            <a:r>
              <a:rPr lang="en-US" sz="2000" baseline="30000" dirty="0"/>
              <a:t>+</a:t>
            </a:r>
            <a:r>
              <a:rPr lang="en-US" sz="2000" dirty="0"/>
              <a:t> ions.</a:t>
            </a:r>
          </a:p>
        </p:txBody>
      </p:sp>
    </p:spTree>
    <p:extLst>
      <p:ext uri="{BB962C8B-B14F-4D97-AF65-F5344CB8AC3E}">
        <p14:creationId xmlns:p14="http://schemas.microsoft.com/office/powerpoint/2010/main" val="67552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E92B76DC-CE82-4550-AE97-4014B7302EB4}" vid="{3497AB95-8E18-441D-A0F2-241C3C6FB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analytical chemistry presentation template</Template>
  <TotalTime>606</TotalTime>
  <Words>828</Words>
  <Application>Microsoft Office PowerPoint</Application>
  <PresentationFormat>Özel</PresentationFormat>
  <Paragraphs>63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(Body)</vt:lpstr>
      <vt:lpstr>Calibri Light</vt:lpstr>
      <vt:lpstr>Times New Roman</vt:lpstr>
      <vt:lpstr>Wingdings</vt:lpstr>
      <vt:lpstr>Office Teması</vt:lpstr>
      <vt:lpstr>GROUP V CATIONS (Mg2+, Na+, K+, NH4+)</vt:lpstr>
      <vt:lpstr>PowerPoint Sunusu</vt:lpstr>
      <vt:lpstr>PowerPoint Sunusu</vt:lpstr>
      <vt:lpstr>PowerPoint Sunusu</vt:lpstr>
      <vt:lpstr>NH4+ ions assay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GROUP OF CATIONS (Ag+,〖Hg〗_2^(2+) ve Pb2+)</dc:title>
  <dc:creator>Engin</dc:creator>
  <cp:lastModifiedBy>Windows Kullanıcısı</cp:lastModifiedBy>
  <cp:revision>29</cp:revision>
  <dcterms:created xsi:type="dcterms:W3CDTF">2017-06-30T11:14:09Z</dcterms:created>
  <dcterms:modified xsi:type="dcterms:W3CDTF">2017-10-02T14:34:56Z</dcterms:modified>
</cp:coreProperties>
</file>