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0D31C54-F585-425F-86DB-3659B27E5075}"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1089295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0D31C54-F585-425F-86DB-3659B27E5075}"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135289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0D31C54-F585-425F-86DB-3659B27E5075}"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3481311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0D31C54-F585-425F-86DB-3659B27E5075}"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987362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0D31C54-F585-425F-86DB-3659B27E5075}"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2782174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0D31C54-F585-425F-86DB-3659B27E5075}"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2476328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0D31C54-F585-425F-86DB-3659B27E5075}" type="datetimeFigureOut">
              <a:rPr lang="tr-TR" smtClean="0"/>
              <a:t>18.05.2019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347023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0D31C54-F585-425F-86DB-3659B27E5075}" type="datetimeFigureOut">
              <a:rPr lang="tr-TR" smtClean="0"/>
              <a:t>18.05.2019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3083448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0D31C54-F585-425F-86DB-3659B27E5075}" type="datetimeFigureOut">
              <a:rPr lang="tr-TR" smtClean="0"/>
              <a:t>18.05.2019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238840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0D31C54-F585-425F-86DB-3659B27E5075}"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3275291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0D31C54-F585-425F-86DB-3659B27E5075}"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AD2AD2E-EC18-457A-8658-AE71642869DF}" type="slidenum">
              <a:rPr lang="tr-TR" smtClean="0"/>
              <a:t>‹#›</a:t>
            </a:fld>
            <a:endParaRPr lang="tr-TR"/>
          </a:p>
        </p:txBody>
      </p:sp>
    </p:spTree>
    <p:extLst>
      <p:ext uri="{BB962C8B-B14F-4D97-AF65-F5344CB8AC3E}">
        <p14:creationId xmlns:p14="http://schemas.microsoft.com/office/powerpoint/2010/main" val="2799816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D31C54-F585-425F-86DB-3659B27E5075}" type="datetimeFigureOut">
              <a:rPr lang="tr-TR" smtClean="0"/>
              <a:t>18.05.2019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D2AD2E-EC18-457A-8658-AE71642869DF}" type="slidenum">
              <a:rPr lang="tr-TR" smtClean="0"/>
              <a:t>‹#›</a:t>
            </a:fld>
            <a:endParaRPr lang="tr-TR"/>
          </a:p>
        </p:txBody>
      </p:sp>
    </p:spTree>
    <p:extLst>
      <p:ext uri="{BB962C8B-B14F-4D97-AF65-F5344CB8AC3E}">
        <p14:creationId xmlns:p14="http://schemas.microsoft.com/office/powerpoint/2010/main" val="9692160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288328"/>
          </a:xfrm>
        </p:spPr>
        <p:txBody>
          <a:bodyPr>
            <a:normAutofit fontScale="90000"/>
          </a:bodyPr>
          <a:lstStyle/>
          <a:p>
            <a:pPr algn="l"/>
            <a:r>
              <a:rPr lang="tr-TR" sz="4400" dirty="0" smtClean="0"/>
              <a:t>Tarihte determinizm ya da tarihe anlam atfetmek</a:t>
            </a:r>
            <a:endParaRPr lang="tr-TR" sz="4400" dirty="0"/>
          </a:p>
        </p:txBody>
      </p:sp>
      <p:sp>
        <p:nvSpPr>
          <p:cNvPr id="3" name="Alt Başlık 2"/>
          <p:cNvSpPr>
            <a:spLocks noGrp="1"/>
          </p:cNvSpPr>
          <p:nvPr>
            <p:ph type="subTitle" idx="1"/>
          </p:nvPr>
        </p:nvSpPr>
        <p:spPr>
          <a:xfrm>
            <a:off x="1524000" y="2626822"/>
            <a:ext cx="9144000" cy="3823854"/>
          </a:xfrm>
        </p:spPr>
        <p:txBody>
          <a:bodyPr>
            <a:normAutofit/>
          </a:bodyPr>
          <a:lstStyle/>
          <a:p>
            <a:pPr algn="l"/>
            <a:r>
              <a:rPr lang="tr-TR" sz="2800" dirty="0" smtClean="0"/>
              <a:t>«Önce </a:t>
            </a:r>
            <a:r>
              <a:rPr lang="tr-TR" sz="2800" dirty="0"/>
              <a:t>determinizmi ele alayım, onu—umarım tartışılması gerekmeksizin—olmuş olan her şeyin neden ya da nedenleri bulunduğu ve neden ya da nedenler değişik olmadıkça farklı (bir şeyin) olamayacağı inancı diye tanımlayacağım. Determinizm tarihin değil bütün insan davranışlarının bir sorunudur. Eylemlerinin nedeni olmayan ve bu yüzden de belirlenmiş olmayan insan, önceki konuşmada söz ettiğimiz toplum dışındaki </a:t>
            </a:r>
            <a:r>
              <a:rPr lang="tr-TR" sz="2800" dirty="0" smtClean="0"/>
              <a:t>birey </a:t>
            </a:r>
            <a:r>
              <a:rPr lang="tr-TR" sz="2800" dirty="0"/>
              <a:t>kadar bir soyutlamadır</a:t>
            </a:r>
            <a:r>
              <a:rPr lang="tr-TR" sz="2800" dirty="0" smtClean="0"/>
              <a:t>.» (</a:t>
            </a:r>
            <a:r>
              <a:rPr lang="tr-TR" sz="2800" dirty="0" err="1" smtClean="0"/>
              <a:t>Carr</a:t>
            </a:r>
            <a:r>
              <a:rPr lang="tr-TR" sz="2800" dirty="0" smtClean="0"/>
              <a:t>) </a:t>
            </a:r>
            <a:endParaRPr lang="tr-TR" sz="2800" dirty="0"/>
          </a:p>
        </p:txBody>
      </p:sp>
    </p:spTree>
    <p:extLst>
      <p:ext uri="{BB962C8B-B14F-4D97-AF65-F5344CB8AC3E}">
        <p14:creationId xmlns:p14="http://schemas.microsoft.com/office/powerpoint/2010/main" val="3377113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Tarih ve kamu maliyesine bakış </a:t>
            </a:r>
            <a:endParaRPr lang="tr-TR" dirty="0"/>
          </a:p>
        </p:txBody>
      </p:sp>
      <p:sp>
        <p:nvSpPr>
          <p:cNvPr id="3" name="İçerik Yer Tutucusu 2"/>
          <p:cNvSpPr>
            <a:spLocks noGrp="1"/>
          </p:cNvSpPr>
          <p:nvPr>
            <p:ph idx="1"/>
          </p:nvPr>
        </p:nvSpPr>
        <p:spPr/>
        <p:txBody>
          <a:bodyPr/>
          <a:lstStyle/>
          <a:p>
            <a:pPr marL="0" indent="0">
              <a:buNone/>
            </a:pPr>
            <a:r>
              <a:rPr lang="tr-TR" dirty="0" smtClean="0"/>
              <a:t>Kamu maliyesi</a:t>
            </a:r>
            <a:r>
              <a:rPr lang="tr-TR" dirty="0"/>
              <a:t>;</a:t>
            </a:r>
            <a:r>
              <a:rPr lang="tr-TR" dirty="0" smtClean="0"/>
              <a:t> ekonomi, siyaset, tarih </a:t>
            </a:r>
            <a:r>
              <a:rPr lang="tr-TR" dirty="0" err="1" smtClean="0"/>
              <a:t>kesişiminde</a:t>
            </a:r>
            <a:r>
              <a:rPr lang="tr-TR" dirty="0" smtClean="0"/>
              <a:t> tanımlı bir alandır </a:t>
            </a:r>
          </a:p>
          <a:p>
            <a:pPr marL="0" indent="0">
              <a:buNone/>
            </a:pPr>
            <a:endParaRPr lang="tr-TR" dirty="0"/>
          </a:p>
          <a:p>
            <a:pPr marL="0" indent="0">
              <a:buNone/>
            </a:pPr>
            <a:r>
              <a:rPr lang="tr-TR" dirty="0" smtClean="0"/>
              <a:t>Kamu maliyesinin evrensel ilkeleri yoktur </a:t>
            </a:r>
          </a:p>
          <a:p>
            <a:pPr marL="0" indent="0">
              <a:buNone/>
            </a:pPr>
            <a:endParaRPr lang="tr-TR" dirty="0"/>
          </a:p>
          <a:p>
            <a:pPr marL="0" indent="0">
              <a:buNone/>
            </a:pPr>
            <a:r>
              <a:rPr lang="tr-TR" dirty="0" smtClean="0"/>
              <a:t>Kamu maliyesinin işleyiş kuralları, açıklayıcı olduğu kadar, toplumsal ilişkiler içinde açıklanan olmalıdır </a:t>
            </a:r>
          </a:p>
          <a:p>
            <a:pPr marL="0" indent="0">
              <a:buNone/>
            </a:pPr>
            <a:endParaRPr lang="tr-TR" dirty="0"/>
          </a:p>
          <a:p>
            <a:pPr marL="0" indent="0">
              <a:buNone/>
            </a:pPr>
            <a:r>
              <a:rPr lang="tr-TR" dirty="0" smtClean="0"/>
              <a:t>Açıklayıcı oluşu, onu ortaya çıkaran toplumsal dinamikleri sergilemesi </a:t>
            </a:r>
            <a:r>
              <a:rPr lang="tr-TR" smtClean="0"/>
              <a:t>temelinde tanımlıdır </a:t>
            </a:r>
            <a:endParaRPr lang="tr-TR" dirty="0"/>
          </a:p>
        </p:txBody>
      </p:sp>
    </p:spTree>
    <p:extLst>
      <p:ext uri="{BB962C8B-B14F-4D97-AF65-F5344CB8AC3E}">
        <p14:creationId xmlns:p14="http://schemas.microsoft.com/office/powerpoint/2010/main" val="2393055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İnsan eyleminin doğası </a:t>
            </a:r>
            <a:endParaRPr lang="tr-TR" dirty="0"/>
          </a:p>
        </p:txBody>
      </p:sp>
      <p:sp>
        <p:nvSpPr>
          <p:cNvPr id="3" name="İçerik Yer Tutucusu 2"/>
          <p:cNvSpPr>
            <a:spLocks noGrp="1"/>
          </p:cNvSpPr>
          <p:nvPr>
            <p:ph idx="1"/>
          </p:nvPr>
        </p:nvSpPr>
        <p:spPr/>
        <p:txBody>
          <a:bodyPr/>
          <a:lstStyle/>
          <a:p>
            <a:pPr marL="0" indent="0">
              <a:buNone/>
            </a:pPr>
            <a:r>
              <a:rPr lang="tr-TR" dirty="0" smtClean="0"/>
              <a:t>İnsan eylemi, belirli toplumsal ilişkiler içinde gerçekleşir; bu onun belirlenmiş doğasını ifade eder </a:t>
            </a:r>
          </a:p>
          <a:p>
            <a:pPr marL="0" indent="0">
              <a:buNone/>
            </a:pPr>
            <a:endParaRPr lang="tr-TR" dirty="0"/>
          </a:p>
          <a:p>
            <a:pPr marL="0" indent="0">
              <a:buNone/>
            </a:pPr>
            <a:r>
              <a:rPr lang="tr-TR" dirty="0" smtClean="0"/>
              <a:t>Toplumsal ilişkiler değişim gösterir, tarihseldir. </a:t>
            </a:r>
          </a:p>
          <a:p>
            <a:pPr marL="0" indent="0">
              <a:buNone/>
            </a:pPr>
            <a:r>
              <a:rPr lang="tr-TR" dirty="0" smtClean="0"/>
              <a:t>Değişim dinamikleri, toplumsal unsurlarda, dolayısıyla birey davranış ve bilincinde ifade bulur </a:t>
            </a:r>
          </a:p>
          <a:p>
            <a:pPr marL="0" indent="0">
              <a:buNone/>
            </a:pPr>
            <a:endParaRPr lang="tr-TR" dirty="0"/>
          </a:p>
          <a:p>
            <a:pPr marL="0" indent="0">
              <a:buNone/>
            </a:pPr>
            <a:r>
              <a:rPr lang="tr-TR" dirty="0" smtClean="0"/>
              <a:t>Toplumsal değişme, aynı zamanda bilişsel bir olgudur; insanın kendini ve toplumu değişen biçimlerde tanımlaması </a:t>
            </a:r>
            <a:endParaRPr lang="tr-TR" dirty="0"/>
          </a:p>
        </p:txBody>
      </p:sp>
    </p:spTree>
    <p:extLst>
      <p:ext uri="{BB962C8B-B14F-4D97-AF65-F5344CB8AC3E}">
        <p14:creationId xmlns:p14="http://schemas.microsoft.com/office/powerpoint/2010/main" val="131229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Tarih kaçınılmaz mıdır? </a:t>
            </a:r>
            <a:endParaRPr lang="tr-TR" dirty="0"/>
          </a:p>
        </p:txBody>
      </p:sp>
      <p:sp>
        <p:nvSpPr>
          <p:cNvPr id="3" name="İçerik Yer Tutucusu 2"/>
          <p:cNvSpPr>
            <a:spLocks noGrp="1"/>
          </p:cNvSpPr>
          <p:nvPr>
            <p:ph idx="1"/>
          </p:nvPr>
        </p:nvSpPr>
        <p:spPr/>
        <p:txBody>
          <a:bodyPr/>
          <a:lstStyle/>
          <a:p>
            <a:pPr marL="0" indent="0">
              <a:buNone/>
            </a:pPr>
            <a:r>
              <a:rPr lang="tr-TR" dirty="0" smtClean="0"/>
              <a:t>Tarih, bir yönüyle, ‘olabilecek olanlar içinde olmuş olandır’ </a:t>
            </a:r>
          </a:p>
          <a:p>
            <a:pPr marL="0" indent="0">
              <a:buNone/>
            </a:pPr>
            <a:r>
              <a:rPr lang="tr-TR" dirty="0" smtClean="0"/>
              <a:t>Bu, basit bir </a:t>
            </a:r>
            <a:r>
              <a:rPr lang="tr-TR" dirty="0" err="1" smtClean="0"/>
              <a:t>indirgemecilik</a:t>
            </a:r>
            <a:r>
              <a:rPr lang="tr-TR" dirty="0" smtClean="0"/>
              <a:t> değil; bir yöntem meselesidir </a:t>
            </a:r>
          </a:p>
          <a:p>
            <a:pPr marL="0" indent="0">
              <a:buNone/>
            </a:pPr>
            <a:endParaRPr lang="tr-TR" dirty="0"/>
          </a:p>
          <a:p>
            <a:pPr marL="0" indent="0">
              <a:buNone/>
            </a:pPr>
            <a:r>
              <a:rPr lang="tr-TR" dirty="0" smtClean="0"/>
              <a:t>Mevcut toplum, tersine, olabilecek olanlar arasında tanımlı bir dinamik süreçtir </a:t>
            </a:r>
          </a:p>
          <a:p>
            <a:pPr marL="0" indent="0">
              <a:buNone/>
            </a:pPr>
            <a:r>
              <a:rPr lang="tr-TR" dirty="0" smtClean="0"/>
              <a:t>Bunu reddeden bir anlayış, tarihi yorumlarken determinizm tuzağına düşer </a:t>
            </a:r>
            <a:endParaRPr lang="tr-TR" dirty="0"/>
          </a:p>
          <a:p>
            <a:pPr marL="0" indent="0">
              <a:buNone/>
            </a:pPr>
            <a:endParaRPr lang="tr-TR" dirty="0"/>
          </a:p>
        </p:txBody>
      </p:sp>
    </p:spTree>
    <p:extLst>
      <p:ext uri="{BB962C8B-B14F-4D97-AF65-F5344CB8AC3E}">
        <p14:creationId xmlns:p14="http://schemas.microsoft.com/office/powerpoint/2010/main" val="1710510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Bugün, geçmiş, gelecek </a:t>
            </a:r>
            <a:endParaRPr lang="tr-TR" dirty="0"/>
          </a:p>
        </p:txBody>
      </p:sp>
      <p:sp>
        <p:nvSpPr>
          <p:cNvPr id="3" name="İçerik Yer Tutucusu 2"/>
          <p:cNvSpPr>
            <a:spLocks noGrp="1"/>
          </p:cNvSpPr>
          <p:nvPr>
            <p:ph idx="1"/>
          </p:nvPr>
        </p:nvSpPr>
        <p:spPr/>
        <p:txBody>
          <a:bodyPr/>
          <a:lstStyle/>
          <a:p>
            <a:pPr marL="0" indent="0">
              <a:buNone/>
            </a:pPr>
            <a:r>
              <a:rPr lang="tr-TR" dirty="0" smtClean="0"/>
              <a:t>Tarih, bugün ile geçmiş arasında diyalogdur, denmişti. </a:t>
            </a:r>
          </a:p>
          <a:p>
            <a:pPr marL="0" indent="0">
              <a:buNone/>
            </a:pPr>
            <a:endParaRPr lang="tr-TR" dirty="0"/>
          </a:p>
          <a:p>
            <a:pPr marL="0" indent="0">
              <a:buNone/>
            </a:pPr>
            <a:r>
              <a:rPr lang="tr-TR" dirty="0" smtClean="0"/>
              <a:t>Tarih, geçmiş ile gelecek arasında bugün yapılan diyalogdur. </a:t>
            </a:r>
          </a:p>
          <a:p>
            <a:pPr marL="0" indent="0">
              <a:buNone/>
            </a:pPr>
            <a:endParaRPr lang="tr-TR" dirty="0"/>
          </a:p>
          <a:p>
            <a:pPr marL="0" indent="0">
              <a:buNone/>
            </a:pPr>
            <a:r>
              <a:rPr lang="tr-TR" dirty="0" smtClean="0"/>
              <a:t>Geçmiş ve gelecek fikri, bugünü yaşayan insana içkindir </a:t>
            </a:r>
          </a:p>
          <a:p>
            <a:pPr marL="0" indent="0">
              <a:buNone/>
            </a:pPr>
            <a:endParaRPr lang="tr-TR" dirty="0"/>
          </a:p>
          <a:p>
            <a:pPr marL="0" indent="0">
              <a:buNone/>
            </a:pPr>
            <a:r>
              <a:rPr lang="tr-TR" dirty="0" smtClean="0"/>
              <a:t>Geçmiş fikri kadar, gelecek fikri de bilincin yapıcı bir unsudur </a:t>
            </a:r>
            <a:endParaRPr lang="tr-TR" dirty="0"/>
          </a:p>
        </p:txBody>
      </p:sp>
    </p:spTree>
    <p:extLst>
      <p:ext uri="{BB962C8B-B14F-4D97-AF65-F5344CB8AC3E}">
        <p14:creationId xmlns:p14="http://schemas.microsoft.com/office/powerpoint/2010/main" val="340884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Geleceği kavramak? </a:t>
            </a:r>
            <a:endParaRPr lang="tr-TR" dirty="0"/>
          </a:p>
        </p:txBody>
      </p:sp>
      <p:sp>
        <p:nvSpPr>
          <p:cNvPr id="3" name="İçerik Yer Tutucusu 2"/>
          <p:cNvSpPr>
            <a:spLocks noGrp="1"/>
          </p:cNvSpPr>
          <p:nvPr>
            <p:ph idx="1"/>
          </p:nvPr>
        </p:nvSpPr>
        <p:spPr/>
        <p:txBody>
          <a:bodyPr/>
          <a:lstStyle/>
          <a:p>
            <a:pPr marL="0" indent="0">
              <a:buNone/>
            </a:pPr>
            <a:r>
              <a:rPr lang="tr-TR" dirty="0" smtClean="0"/>
              <a:t>Gelecek düşüncesinin doğrusal içeriği: kronolojik zaman </a:t>
            </a:r>
          </a:p>
          <a:p>
            <a:pPr marL="0" indent="0">
              <a:buNone/>
            </a:pPr>
            <a:endParaRPr lang="tr-TR" dirty="0"/>
          </a:p>
          <a:p>
            <a:pPr marL="0" indent="0">
              <a:buNone/>
            </a:pPr>
            <a:r>
              <a:rPr lang="tr-TR" dirty="0" smtClean="0"/>
              <a:t>Tarih de, geleceği yönelim de doğrusal bir süreç değildir. </a:t>
            </a:r>
          </a:p>
          <a:p>
            <a:pPr marL="0" indent="0">
              <a:buNone/>
            </a:pPr>
            <a:endParaRPr lang="tr-TR" dirty="0"/>
          </a:p>
          <a:p>
            <a:pPr marL="0" indent="0">
              <a:buNone/>
            </a:pPr>
            <a:r>
              <a:rPr lang="tr-TR" dirty="0" smtClean="0"/>
              <a:t>Toplumsal ilişkileri kendi çelişkili, dinamik yapısı ile ele almak, zorunludur </a:t>
            </a:r>
          </a:p>
          <a:p>
            <a:pPr marL="0" indent="0">
              <a:buNone/>
            </a:pPr>
            <a:endParaRPr lang="tr-TR" dirty="0"/>
          </a:p>
          <a:p>
            <a:pPr marL="0" indent="0">
              <a:buNone/>
            </a:pPr>
            <a:r>
              <a:rPr lang="tr-TR" dirty="0" smtClean="0"/>
              <a:t>Bugünü sadece bugün olarak kavramak, onu var eden yapılar kadar, yok olmaya sürükleyecek dinamikleriyle de ele almak, esastır </a:t>
            </a:r>
            <a:endParaRPr lang="tr-TR" dirty="0"/>
          </a:p>
        </p:txBody>
      </p:sp>
    </p:spTree>
    <p:extLst>
      <p:ext uri="{BB962C8B-B14F-4D97-AF65-F5344CB8AC3E}">
        <p14:creationId xmlns:p14="http://schemas.microsoft.com/office/powerpoint/2010/main" val="3508222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İlerleme? </a:t>
            </a:r>
            <a:endParaRPr lang="tr-TR" dirty="0"/>
          </a:p>
        </p:txBody>
      </p:sp>
      <p:sp>
        <p:nvSpPr>
          <p:cNvPr id="3" name="İçerik Yer Tutucusu 2"/>
          <p:cNvSpPr>
            <a:spLocks noGrp="1"/>
          </p:cNvSpPr>
          <p:nvPr>
            <p:ph idx="1"/>
          </p:nvPr>
        </p:nvSpPr>
        <p:spPr/>
        <p:txBody>
          <a:bodyPr/>
          <a:lstStyle/>
          <a:p>
            <a:pPr marL="0" indent="0">
              <a:buNone/>
            </a:pPr>
            <a:r>
              <a:rPr lang="tr-TR" dirty="0" smtClean="0"/>
              <a:t>İlerleme fikri, değişim fikriyle ilişkilidir; ama her değişim ilerleme anlamına gelmez </a:t>
            </a:r>
          </a:p>
          <a:p>
            <a:pPr marL="0" indent="0">
              <a:buNone/>
            </a:pPr>
            <a:endParaRPr lang="tr-TR" dirty="0"/>
          </a:p>
          <a:p>
            <a:pPr marL="0" indent="0">
              <a:buNone/>
            </a:pPr>
            <a:r>
              <a:rPr lang="tr-TR" dirty="0" smtClean="0"/>
              <a:t>İlerleme, belirli bir bağlamda tanımlıdır </a:t>
            </a:r>
          </a:p>
          <a:p>
            <a:pPr marL="0" indent="0">
              <a:buNone/>
            </a:pPr>
            <a:endParaRPr lang="tr-TR" dirty="0"/>
          </a:p>
          <a:p>
            <a:pPr marL="0" indent="0">
              <a:buNone/>
            </a:pPr>
            <a:r>
              <a:rPr lang="tr-TR" dirty="0" smtClean="0"/>
              <a:t>İlerleme görülen yerde, gerilemenin görülmesi de mümkündür; bir tanım meselesidir </a:t>
            </a:r>
          </a:p>
          <a:p>
            <a:pPr marL="0" indent="0">
              <a:buNone/>
            </a:pPr>
            <a:endParaRPr lang="tr-TR" dirty="0"/>
          </a:p>
          <a:p>
            <a:pPr marL="0" indent="0">
              <a:buNone/>
            </a:pPr>
            <a:r>
              <a:rPr lang="tr-TR" dirty="0" smtClean="0"/>
              <a:t>Tarihe bir ilerleme olarak bakmak, öznel bir yaklaşımdır </a:t>
            </a:r>
            <a:endParaRPr lang="tr-TR" dirty="0"/>
          </a:p>
        </p:txBody>
      </p:sp>
    </p:spTree>
    <p:extLst>
      <p:ext uri="{BB962C8B-B14F-4D97-AF65-F5344CB8AC3E}">
        <p14:creationId xmlns:p14="http://schemas.microsoft.com/office/powerpoint/2010/main" val="1922416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Tarihin hedefi? </a:t>
            </a:r>
            <a:endParaRPr lang="tr-TR" dirty="0"/>
          </a:p>
        </p:txBody>
      </p:sp>
      <p:sp>
        <p:nvSpPr>
          <p:cNvPr id="3" name="İçerik Yer Tutucusu 2"/>
          <p:cNvSpPr>
            <a:spLocks noGrp="1"/>
          </p:cNvSpPr>
          <p:nvPr>
            <p:ph idx="1"/>
          </p:nvPr>
        </p:nvSpPr>
        <p:spPr/>
        <p:txBody>
          <a:bodyPr/>
          <a:lstStyle/>
          <a:p>
            <a:pPr marL="0" indent="0">
              <a:buNone/>
            </a:pPr>
            <a:r>
              <a:rPr lang="tr-TR" dirty="0" smtClean="0"/>
              <a:t>Tarihe hedef kazandırmak, tarihin sonu demektir </a:t>
            </a:r>
          </a:p>
          <a:p>
            <a:pPr marL="0" indent="0">
              <a:buNone/>
            </a:pPr>
            <a:endParaRPr lang="tr-TR" dirty="0"/>
          </a:p>
          <a:p>
            <a:pPr marL="0" indent="0">
              <a:buNone/>
            </a:pPr>
            <a:r>
              <a:rPr lang="tr-TR" dirty="0" smtClean="0"/>
              <a:t>Nedensellik, neden ve sonuç ilişkisi bağlamında tanımlıdır; ama her sonuç aynı zamanda bir nedendir </a:t>
            </a:r>
          </a:p>
          <a:p>
            <a:pPr marL="0" indent="0">
              <a:buNone/>
            </a:pPr>
            <a:endParaRPr lang="tr-TR" dirty="0"/>
          </a:p>
          <a:p>
            <a:pPr marL="0" indent="0">
              <a:buNone/>
            </a:pPr>
            <a:r>
              <a:rPr lang="tr-TR" dirty="0" smtClean="0"/>
              <a:t>Tarihsel çözümleme, farklı zaman birimlerini gerektirir: neden sonuç ilişkisini bir ‘yeniden üretim’ süreci olarak görmek ile ‘yapısal değişim’ süreci olarak görmek, farklı ‘zaman birimleri’ ile ilgilidir </a:t>
            </a:r>
            <a:endParaRPr lang="tr-TR" dirty="0"/>
          </a:p>
        </p:txBody>
      </p:sp>
    </p:spTree>
    <p:extLst>
      <p:ext uri="{BB962C8B-B14F-4D97-AF65-F5344CB8AC3E}">
        <p14:creationId xmlns:p14="http://schemas.microsoft.com/office/powerpoint/2010/main" val="3465682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Her şeye rağmen ilerleme? </a:t>
            </a:r>
            <a:endParaRPr lang="tr-TR" dirty="0"/>
          </a:p>
        </p:txBody>
      </p:sp>
      <p:sp>
        <p:nvSpPr>
          <p:cNvPr id="3" name="İçerik Yer Tutucusu 2"/>
          <p:cNvSpPr>
            <a:spLocks noGrp="1"/>
          </p:cNvSpPr>
          <p:nvPr>
            <p:ph idx="1"/>
          </p:nvPr>
        </p:nvSpPr>
        <p:spPr/>
        <p:txBody>
          <a:bodyPr/>
          <a:lstStyle/>
          <a:p>
            <a:pPr marL="0" indent="0">
              <a:buNone/>
            </a:pPr>
            <a:r>
              <a:rPr lang="tr-TR" dirty="0" smtClean="0"/>
              <a:t>İlerleme varsayımını yadsımak, aynı zamanda bir tutum almaktır </a:t>
            </a:r>
          </a:p>
          <a:p>
            <a:pPr marL="0" indent="0">
              <a:buNone/>
            </a:pPr>
            <a:endParaRPr lang="tr-TR" dirty="0"/>
          </a:p>
          <a:p>
            <a:pPr marL="0" indent="0">
              <a:buNone/>
            </a:pPr>
            <a:r>
              <a:rPr lang="tr-TR" dirty="0" smtClean="0"/>
              <a:t>İnsan aklı, kendi tarihselliği içinde belirlenmiştir; ama insan aklı, kendini belirleyen koşulları, kavramsal ve yöntemsel olarak tanımlama çabasını, ‘kendi </a:t>
            </a:r>
            <a:r>
              <a:rPr lang="tr-TR" dirty="0" err="1" smtClean="0"/>
              <a:t>belirlenmişliğini</a:t>
            </a:r>
            <a:r>
              <a:rPr lang="tr-TR" dirty="0" smtClean="0"/>
              <a:t> aşan’ bir temelde </a:t>
            </a:r>
            <a:endParaRPr lang="tr-TR" dirty="0"/>
          </a:p>
        </p:txBody>
      </p:sp>
    </p:spTree>
    <p:extLst>
      <p:ext uri="{BB962C8B-B14F-4D97-AF65-F5344CB8AC3E}">
        <p14:creationId xmlns:p14="http://schemas.microsoft.com/office/powerpoint/2010/main" val="2194128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Tarihten bugüne </a:t>
            </a:r>
            <a:endParaRPr lang="tr-TR" dirty="0"/>
          </a:p>
        </p:txBody>
      </p:sp>
      <p:sp>
        <p:nvSpPr>
          <p:cNvPr id="3" name="İçerik Yer Tutucusu 2"/>
          <p:cNvSpPr>
            <a:spLocks noGrp="1"/>
          </p:cNvSpPr>
          <p:nvPr>
            <p:ph idx="1"/>
          </p:nvPr>
        </p:nvSpPr>
        <p:spPr/>
        <p:txBody>
          <a:bodyPr/>
          <a:lstStyle/>
          <a:p>
            <a:pPr marL="0" indent="0">
              <a:buNone/>
            </a:pPr>
            <a:r>
              <a:rPr lang="tr-TR" dirty="0" smtClean="0"/>
              <a:t>Bugünde gerçekleşenleri ‘ilerleme’ olarak yorumlamak? </a:t>
            </a:r>
          </a:p>
          <a:p>
            <a:pPr marL="0" indent="0">
              <a:buNone/>
            </a:pPr>
            <a:endParaRPr lang="tr-TR" dirty="0"/>
          </a:p>
          <a:p>
            <a:pPr marL="0" indent="0">
              <a:buNone/>
            </a:pPr>
            <a:r>
              <a:rPr lang="tr-TR" dirty="0" smtClean="0"/>
              <a:t>Toplum, çelişkilerle yüklüdür </a:t>
            </a:r>
          </a:p>
          <a:p>
            <a:pPr marL="0" indent="0">
              <a:buNone/>
            </a:pPr>
            <a:endParaRPr lang="tr-TR" dirty="0"/>
          </a:p>
          <a:p>
            <a:pPr marL="0" indent="0">
              <a:buNone/>
            </a:pPr>
            <a:r>
              <a:rPr lang="tr-TR" dirty="0" smtClean="0"/>
              <a:t>Bugünün toplumu, tarihin kapsamında ele alınmalıdır </a:t>
            </a:r>
          </a:p>
          <a:p>
            <a:pPr marL="0" indent="0">
              <a:buNone/>
            </a:pPr>
            <a:r>
              <a:rPr lang="tr-TR" dirty="0" smtClean="0"/>
              <a:t/>
            </a:r>
            <a:br>
              <a:rPr lang="tr-TR" dirty="0" smtClean="0"/>
            </a:br>
            <a:r>
              <a:rPr lang="tr-TR" dirty="0" smtClean="0"/>
              <a:t>Bugünü, geleceğin olasılıkları içinde ele almak </a:t>
            </a:r>
            <a:endParaRPr lang="tr-TR" dirty="0"/>
          </a:p>
        </p:txBody>
      </p:sp>
    </p:spTree>
    <p:extLst>
      <p:ext uri="{BB962C8B-B14F-4D97-AF65-F5344CB8AC3E}">
        <p14:creationId xmlns:p14="http://schemas.microsoft.com/office/powerpoint/2010/main" val="20934105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491</Words>
  <Application>Microsoft Office PowerPoint</Application>
  <PresentationFormat>Geniş ekran</PresentationFormat>
  <Paragraphs>64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Tarihte determinizm ya da tarihe anlam atfetmek</vt:lpstr>
      <vt:lpstr>İnsan eyleminin doğası </vt:lpstr>
      <vt:lpstr>Tarih kaçınılmaz mıdır? </vt:lpstr>
      <vt:lpstr>Bugün, geçmiş, gelecek </vt:lpstr>
      <vt:lpstr>Geleceği kavramak? </vt:lpstr>
      <vt:lpstr>İlerleme? </vt:lpstr>
      <vt:lpstr>Tarihin hedefi? </vt:lpstr>
      <vt:lpstr>Her şeye rağmen ilerleme? </vt:lpstr>
      <vt:lpstr>Tarihten bugüne </vt:lpstr>
      <vt:lpstr>Tarih ve kamu maliyesine bakış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5</cp:revision>
  <dcterms:created xsi:type="dcterms:W3CDTF">2019-05-16T14:26:42Z</dcterms:created>
  <dcterms:modified xsi:type="dcterms:W3CDTF">2019-05-18T08:46:02Z</dcterms:modified>
</cp:coreProperties>
</file>