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5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59188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160017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470780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B3F2D4-B9F4-4416-AEC3-9239F0F2622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689469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8B3F2D4-B9F4-4416-AEC3-9239F0F2622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342226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8B3F2D4-B9F4-4416-AEC3-9239F0F2622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249682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8B3F2D4-B9F4-4416-AEC3-9239F0F2622E}"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93185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8B3F2D4-B9F4-4416-AEC3-9239F0F2622E}"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109733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B3F2D4-B9F4-4416-AEC3-9239F0F2622E}"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380661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3F2D4-B9F4-4416-AEC3-9239F0F2622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415889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3F2D4-B9F4-4416-AEC3-9239F0F2622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DBA820-CEC8-4214-BD8B-35C51999D4B1}" type="slidenum">
              <a:rPr lang="tr-TR" smtClean="0"/>
              <a:t>‹#›</a:t>
            </a:fld>
            <a:endParaRPr lang="tr-TR"/>
          </a:p>
        </p:txBody>
      </p:sp>
    </p:spTree>
    <p:extLst>
      <p:ext uri="{BB962C8B-B14F-4D97-AF65-F5344CB8AC3E}">
        <p14:creationId xmlns:p14="http://schemas.microsoft.com/office/powerpoint/2010/main" val="1259366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3F2D4-B9F4-4416-AEC3-9239F0F2622E}"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BA820-CEC8-4214-BD8B-35C51999D4B1}" type="slidenum">
              <a:rPr lang="tr-TR" smtClean="0"/>
              <a:t>‹#›</a:t>
            </a:fld>
            <a:endParaRPr lang="tr-TR"/>
          </a:p>
        </p:txBody>
      </p:sp>
    </p:spTree>
    <p:extLst>
      <p:ext uri="{BB962C8B-B14F-4D97-AF65-F5344CB8AC3E}">
        <p14:creationId xmlns:p14="http://schemas.microsoft.com/office/powerpoint/2010/main" val="3155430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Language#cite_note-60" TargetMode="External"/><Relationship Id="rId3" Type="http://schemas.openxmlformats.org/officeDocument/2006/relationships/hyperlink" Target="https://en.wikipedia.org/wiki/Inferior_frontal_gyrus" TargetMode="External"/><Relationship Id="rId7" Type="http://schemas.openxmlformats.org/officeDocument/2006/relationships/hyperlink" Target="https://en.wikipedia.org/wiki/Language#cite_note-59" TargetMode="External"/><Relationship Id="rId2" Type="http://schemas.openxmlformats.org/officeDocument/2006/relationships/hyperlink" Target="https://en.wikipedia.org/wiki/Broca's_area" TargetMode="External"/><Relationship Id="rId1" Type="http://schemas.openxmlformats.org/officeDocument/2006/relationships/slideLayout" Target="../slideLayouts/slideLayout2.xml"/><Relationship Id="rId6" Type="http://schemas.openxmlformats.org/officeDocument/2006/relationships/hyperlink" Target="https://en.wikipedia.org/wiki/Word_repetition" TargetMode="External"/><Relationship Id="rId5" Type="http://schemas.openxmlformats.org/officeDocument/2006/relationships/hyperlink" Target="https://en.wikipedia.org/wiki/Language#cite_note-58" TargetMode="External"/><Relationship Id="rId10" Type="http://schemas.openxmlformats.org/officeDocument/2006/relationships/hyperlink" Target="https://en.wikipedia.org/wiki/Electrophysiology" TargetMode="External"/><Relationship Id="rId4" Type="http://schemas.openxmlformats.org/officeDocument/2006/relationships/hyperlink" Target="https://en.wikipedia.org/wiki/Expressive_aphasia" TargetMode="External"/><Relationship Id="rId9" Type="http://schemas.openxmlformats.org/officeDocument/2006/relationships/hyperlink" Target="https://en.wikipedia.org/wiki/Functional_magnetic_resonance_imagin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thoughtco.com/what-is-a-language-1691218" TargetMode="External"/><Relationship Id="rId2" Type="http://schemas.openxmlformats.org/officeDocument/2006/relationships/hyperlink" Target="https://www.uio.no/studier/emner/hf/ikos/EXFAC03-AAS/h05/larestoff/linguistics/Chapter%201.(H05).pdf" TargetMode="External"/><Relationship Id="rId1" Type="http://schemas.openxmlformats.org/officeDocument/2006/relationships/slideLayout" Target="../slideLayouts/slideLayout2.xml"/><Relationship Id="rId4" Type="http://schemas.openxmlformats.org/officeDocument/2006/relationships/hyperlink" Target="https://en.wikipedia.org/wiki/Languag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Noam_Chomsk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Language#cite_note-43" TargetMode="External"/><Relationship Id="rId13" Type="http://schemas.openxmlformats.org/officeDocument/2006/relationships/hyperlink" Target="https://en.wikipedia.org/wiki/Anatomically_modern_humans" TargetMode="External"/><Relationship Id="rId3" Type="http://schemas.openxmlformats.org/officeDocument/2006/relationships/hyperlink" Target="https://en.wikipedia.org/wiki/Larynx" TargetMode="External"/><Relationship Id="rId7" Type="http://schemas.openxmlformats.org/officeDocument/2006/relationships/hyperlink" Target="https://en.wikipedia.org/wiki/Origin_of_language#Ardipithecus_ramidus" TargetMode="External"/><Relationship Id="rId12" Type="http://schemas.openxmlformats.org/officeDocument/2006/relationships/hyperlink" Target="https://en.wikipedia.org/wiki/Homo_heidelbergensis" TargetMode="External"/><Relationship Id="rId2" Type="http://schemas.openxmlformats.org/officeDocument/2006/relationships/hyperlink" Target="https://en.wikipedia.org/wiki/Prehistory" TargetMode="External"/><Relationship Id="rId1" Type="http://schemas.openxmlformats.org/officeDocument/2006/relationships/slideLayout" Target="../slideLayouts/slideLayout2.xml"/><Relationship Id="rId6" Type="http://schemas.openxmlformats.org/officeDocument/2006/relationships/hyperlink" Target="https://en.wikipedia.org/wiki/Great_ape" TargetMode="External"/><Relationship Id="rId11" Type="http://schemas.openxmlformats.org/officeDocument/2006/relationships/hyperlink" Target="https://en.wikipedia.org/wiki/Homo_erectus" TargetMode="External"/><Relationship Id="rId5" Type="http://schemas.openxmlformats.org/officeDocument/2006/relationships/hyperlink" Target="https://en.wikipedia.org/wiki/Australopithecine" TargetMode="External"/><Relationship Id="rId10" Type="http://schemas.openxmlformats.org/officeDocument/2006/relationships/hyperlink" Target="https://en.wikipedia.org/wiki/Homo_habilis" TargetMode="External"/><Relationship Id="rId4" Type="http://schemas.openxmlformats.org/officeDocument/2006/relationships/hyperlink" Target="https://en.wikipedia.org/wiki/Language#cite_note-FOOTNOTEFitch2010250%E2%80%9392-42" TargetMode="External"/><Relationship Id="rId9" Type="http://schemas.openxmlformats.org/officeDocument/2006/relationships/hyperlink" Target="https://en.wikipedia.org/wiki/Homo" TargetMode="External"/><Relationship Id="rId14" Type="http://schemas.openxmlformats.org/officeDocument/2006/relationships/hyperlink" Target="https://en.wikipedia.org/wiki/Behavioral_modernity"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Sociolinguistics" TargetMode="External"/><Relationship Id="rId3" Type="http://schemas.openxmlformats.org/officeDocument/2006/relationships/hyperlink" Target="https://en.wikipedia.org/wiki/India" TargetMode="External"/><Relationship Id="rId7" Type="http://schemas.openxmlformats.org/officeDocument/2006/relationships/hyperlink" Target="https://en.wikipedia.org/wiki/Theoretical_linguistics" TargetMode="External"/><Relationship Id="rId12" Type="http://schemas.openxmlformats.org/officeDocument/2006/relationships/hyperlink" Target="https://en.wikipedia.org/wiki/Comparative_method" TargetMode="External"/><Relationship Id="rId2" Type="http://schemas.openxmlformats.org/officeDocument/2006/relationships/hyperlink" Target="https://en.wikipedia.org/wiki/Linguistics" TargetMode="External"/><Relationship Id="rId1" Type="http://schemas.openxmlformats.org/officeDocument/2006/relationships/slideLayout" Target="../slideLayouts/slideLayout2.xml"/><Relationship Id="rId6" Type="http://schemas.openxmlformats.org/officeDocument/2006/relationships/hyperlink" Target="https://en.wikipedia.org/wiki/Descriptive_linguistics" TargetMode="External"/><Relationship Id="rId11" Type="http://schemas.openxmlformats.org/officeDocument/2006/relationships/hyperlink" Target="https://en.wikipedia.org/wiki/Historical_linguistics" TargetMode="External"/><Relationship Id="rId5" Type="http://schemas.openxmlformats.org/officeDocument/2006/relationships/hyperlink" Target="https://en.wikipedia.org/wiki/Language#cite_note-46" TargetMode="External"/><Relationship Id="rId10" Type="http://schemas.openxmlformats.org/officeDocument/2006/relationships/hyperlink" Target="https://en.wikipedia.org/wiki/Computational_linguistics" TargetMode="External"/><Relationship Id="rId4" Type="http://schemas.openxmlformats.org/officeDocument/2006/relationships/hyperlink" Target="https://en.wikipedia.org/wiki/Brahmi_script" TargetMode="External"/><Relationship Id="rId9" Type="http://schemas.openxmlformats.org/officeDocument/2006/relationships/hyperlink" Target="https://en.wikipedia.org/wiki/Neurolinguistic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FOXP2" TargetMode="External"/><Relationship Id="rId2" Type="http://schemas.openxmlformats.org/officeDocument/2006/relationships/hyperlink" Target="https://en.wikipedia.org/wiki/Genetics" TargetMode="External"/><Relationship Id="rId1" Type="http://schemas.openxmlformats.org/officeDocument/2006/relationships/slideLayout" Target="../slideLayouts/slideLayout2.xml"/><Relationship Id="rId5" Type="http://schemas.openxmlformats.org/officeDocument/2006/relationships/hyperlink" Target="https://en.wikipedia.org/wiki/Mutation" TargetMode="External"/><Relationship Id="rId4" Type="http://schemas.openxmlformats.org/officeDocument/2006/relationships/hyperlink" Target="https://en.wikipedia.org/wiki/Developmental_verbal_dyspraxia"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Language#cite_note-Lesser205-57" TargetMode="External"/><Relationship Id="rId7" Type="http://schemas.openxmlformats.org/officeDocument/2006/relationships/hyperlink" Target="https://en.wikipedia.org/wiki/Syntax" TargetMode="External"/><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 Id="rId6" Type="http://schemas.openxmlformats.org/officeDocument/2006/relationships/hyperlink" Target="https://en.wikipedia.org/wiki/Receptive_aphasia" TargetMode="External"/><Relationship Id="rId5" Type="http://schemas.openxmlformats.org/officeDocument/2006/relationships/hyperlink" Target="https://en.wikipedia.org/wiki/Superior_temporal_gyrus" TargetMode="External"/><Relationship Id="rId4" Type="http://schemas.openxmlformats.org/officeDocument/2006/relationships/hyperlink" Target="https://en.wikipedia.org/wiki/Wernicke%27s_are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91" y="228601"/>
            <a:ext cx="11201399" cy="748144"/>
          </a:xfrm>
        </p:spPr>
        <p:txBody>
          <a:bodyPr>
            <a:normAutofit fontScale="90000"/>
          </a:bodyPr>
          <a:lstStyle/>
          <a:p>
            <a:r>
              <a:rPr lang="tr-TR" sz="4800" b="1" dirty="0" err="1" smtClean="0">
                <a:solidFill>
                  <a:srgbClr val="C00000"/>
                </a:solidFill>
                <a:latin typeface="Times New Roman" panose="02020603050405020304" pitchFamily="18" charset="0"/>
                <a:cs typeface="Times New Roman" panose="02020603050405020304" pitchFamily="18" charset="0"/>
              </a:rPr>
              <a:t>Unique</a:t>
            </a:r>
            <a:r>
              <a:rPr lang="tr-TR" sz="4800" b="1" dirty="0" smtClean="0">
                <a:solidFill>
                  <a:srgbClr val="C00000"/>
                </a:solidFill>
                <a:latin typeface="Times New Roman" panose="02020603050405020304" pitchFamily="18" charset="0"/>
                <a:cs typeface="Times New Roman" panose="02020603050405020304" pitchFamily="18" charset="0"/>
              </a:rPr>
              <a:t> </a:t>
            </a:r>
            <a:r>
              <a:rPr lang="tr-TR" sz="4800" b="1" dirty="0" err="1" smtClean="0">
                <a:solidFill>
                  <a:srgbClr val="C00000"/>
                </a:solidFill>
                <a:latin typeface="Times New Roman" panose="02020603050405020304" pitchFamily="18" charset="0"/>
                <a:cs typeface="Times New Roman" panose="02020603050405020304" pitchFamily="18" charset="0"/>
              </a:rPr>
              <a:t>position</a:t>
            </a:r>
            <a:r>
              <a:rPr lang="tr-TR" sz="4800" b="1" dirty="0" smtClean="0">
                <a:solidFill>
                  <a:srgbClr val="C00000"/>
                </a:solidFill>
                <a:latin typeface="Times New Roman" panose="02020603050405020304" pitchFamily="18" charset="0"/>
                <a:cs typeface="Times New Roman" panose="02020603050405020304" pitchFamily="18" charset="0"/>
              </a:rPr>
              <a:t> of </a:t>
            </a:r>
            <a:r>
              <a:rPr lang="tr-TR" sz="4800" b="1" dirty="0" err="1" smtClean="0">
                <a:solidFill>
                  <a:srgbClr val="C00000"/>
                </a:solidFill>
                <a:latin typeface="Times New Roman" panose="02020603050405020304" pitchFamily="18" charset="0"/>
                <a:cs typeface="Times New Roman" panose="02020603050405020304" pitchFamily="18" charset="0"/>
              </a:rPr>
              <a:t>human</a:t>
            </a:r>
            <a:r>
              <a:rPr lang="tr-TR" sz="4800" b="1" dirty="0" smtClean="0">
                <a:solidFill>
                  <a:srgbClr val="C00000"/>
                </a:solidFill>
                <a:latin typeface="Times New Roman" panose="02020603050405020304" pitchFamily="18" charset="0"/>
                <a:cs typeface="Times New Roman" panose="02020603050405020304" pitchFamily="18" charset="0"/>
              </a:rPr>
              <a:t> </a:t>
            </a:r>
            <a:r>
              <a:rPr lang="tr-TR" sz="4800" b="1" dirty="0" err="1" smtClean="0">
                <a:solidFill>
                  <a:srgbClr val="C00000"/>
                </a:solidFill>
                <a:latin typeface="Times New Roman" panose="02020603050405020304" pitchFamily="18" charset="0"/>
                <a:cs typeface="Times New Roman" panose="02020603050405020304" pitchFamily="18" charset="0"/>
              </a:rPr>
              <a:t>language</a:t>
            </a:r>
            <a:endParaRPr lang="tr-TR" sz="48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467591" y="1059873"/>
            <a:ext cx="11430000" cy="5538354"/>
          </a:xfrm>
        </p:spPr>
        <p:txBody>
          <a:bodyPr>
            <a:normAutofit fontScale="92500" lnSpcReduction="20000"/>
          </a:bodyPr>
          <a:lstStyle/>
          <a:p>
            <a:pPr algn="l"/>
            <a:r>
              <a:rPr lang="en-US" dirty="0"/>
              <a:t>A number of features, many of which were described by Charles </a:t>
            </a:r>
            <a:r>
              <a:rPr lang="en-US" dirty="0" err="1"/>
              <a:t>Hockett</a:t>
            </a:r>
            <a:r>
              <a:rPr lang="en-US" dirty="0"/>
              <a:t> and called design </a:t>
            </a:r>
            <a:r>
              <a:rPr lang="en-US" dirty="0" smtClean="0"/>
              <a:t>features </a:t>
            </a:r>
            <a:r>
              <a:rPr lang="en-US" dirty="0"/>
              <a:t>set human language apart from other known systems of communication, such as those used by non-human animals</a:t>
            </a:r>
            <a:r>
              <a:rPr lang="en-US" dirty="0" smtClean="0"/>
              <a:t>.</a:t>
            </a:r>
            <a:endParaRPr lang="en-US" dirty="0"/>
          </a:p>
          <a:p>
            <a:pPr algn="l"/>
            <a:r>
              <a:rPr lang="en-US" dirty="0"/>
              <a:t>Communication systems used by other animals such as bees or apes are closed systems that consist of a finite, usually very limited, number of possible ideas that can be expressed</a:t>
            </a:r>
            <a:r>
              <a:rPr lang="en-US" dirty="0" smtClean="0"/>
              <a:t>. </a:t>
            </a:r>
            <a:r>
              <a:rPr lang="en-US" dirty="0"/>
              <a:t>In contrast, human language is open-ended and productive, meaning that it allows humans to produce a vast range of utterances from a finite set of elements, and to create new words and sentences. This is possible because human language is based on a dual code, in which a finite number of elements which are meaningless in themselves (e.g. sounds, letters or gestures) can be combined to form an infinite number of larger units of meaning (words and sentences</a:t>
            </a:r>
            <a:r>
              <a:rPr lang="en-US" dirty="0" smtClean="0"/>
              <a:t>). </a:t>
            </a:r>
            <a:r>
              <a:rPr lang="en-US" dirty="0"/>
              <a:t>However, one study has demonstrated that an Australian bird, the chestnut-crowned babbler, is capable of using the same acoustic elements in different arrangements to create two functionally distinct vocalizations</a:t>
            </a:r>
            <a:r>
              <a:rPr lang="en-US" dirty="0" smtClean="0"/>
              <a:t>. </a:t>
            </a:r>
            <a:r>
              <a:rPr lang="en-US" dirty="0"/>
              <a:t>Additionally, pied babblers have demonstrated the ability to generate two functionally distinct </a:t>
            </a:r>
            <a:r>
              <a:rPr lang="en-US" dirty="0" err="1"/>
              <a:t>vocalisations</a:t>
            </a:r>
            <a:r>
              <a:rPr lang="en-US" dirty="0"/>
              <a:t> composed of the same sound type, which can only be distinguished by the number of repeated elements</a:t>
            </a:r>
            <a:r>
              <a:rPr lang="en-US" dirty="0" smtClean="0"/>
              <a:t>.</a:t>
            </a:r>
            <a:endParaRPr lang="en-US" dirty="0"/>
          </a:p>
          <a:p>
            <a:pPr algn="l"/>
            <a:r>
              <a:rPr lang="en-US" dirty="0"/>
              <a:t>Several species of animals have proved to be able to acquire forms of communication through social learning: for instance a bonobo named </a:t>
            </a:r>
            <a:r>
              <a:rPr lang="en-US" dirty="0" err="1"/>
              <a:t>Kanzi</a:t>
            </a:r>
            <a:r>
              <a:rPr lang="en-US" dirty="0"/>
              <a:t> learned to express itself using a set of symbolic </a:t>
            </a:r>
            <a:r>
              <a:rPr lang="en-US" dirty="0" err="1"/>
              <a:t>lexigrams</a:t>
            </a:r>
            <a:r>
              <a:rPr lang="en-US" dirty="0"/>
              <a:t>. Similarly, many species of birds and whales learn their songs by imitating other members of their species. However, while some animals may acquire large numbers of words and symbols</a:t>
            </a:r>
            <a:r>
              <a:rPr lang="en-US" dirty="0" smtClean="0"/>
              <a:t>, </a:t>
            </a:r>
            <a:r>
              <a:rPr lang="en-US" dirty="0"/>
              <a:t>none have been able to learn as many different signs as are generally known by an average 4 year old human, nor have any acquired anything resembling the complex grammar of human language</a:t>
            </a:r>
            <a:endParaRPr lang="tr-TR" dirty="0"/>
          </a:p>
        </p:txBody>
      </p:sp>
    </p:spTree>
    <p:extLst>
      <p:ext uri="{BB962C8B-B14F-4D97-AF65-F5344CB8AC3E}">
        <p14:creationId xmlns:p14="http://schemas.microsoft.com/office/powerpoint/2010/main" val="1441174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4748"/>
          </a:xfrm>
        </p:spPr>
        <p:txBody>
          <a:bodyPr>
            <a:normAutofit fontScale="90000"/>
          </a:bodyPr>
          <a:lstStyle/>
          <a:p>
            <a:pPr algn="ctr"/>
            <a:r>
              <a:rPr lang="tr-TR" b="1" dirty="0" err="1">
                <a:solidFill>
                  <a:srgbClr val="C00000"/>
                </a:solidFill>
              </a:rPr>
              <a:t>The</a:t>
            </a:r>
            <a:r>
              <a:rPr lang="tr-TR" b="1" dirty="0">
                <a:solidFill>
                  <a:srgbClr val="C00000"/>
                </a:solidFill>
              </a:rPr>
              <a:t> Brain</a:t>
            </a:r>
            <a:endParaRPr lang="tr-TR" dirty="0"/>
          </a:p>
        </p:txBody>
      </p:sp>
      <p:sp>
        <p:nvSpPr>
          <p:cNvPr id="3" name="İçerik Yer Tutucusu 2"/>
          <p:cNvSpPr>
            <a:spLocks noGrp="1"/>
          </p:cNvSpPr>
          <p:nvPr>
            <p:ph idx="1"/>
          </p:nvPr>
        </p:nvSpPr>
        <p:spPr>
          <a:xfrm>
            <a:off x="838200" y="1059874"/>
            <a:ext cx="10515600" cy="5117089"/>
          </a:xfrm>
        </p:spPr>
        <p:txBody>
          <a:bodyPr>
            <a:normAutofit fontScale="85000" lnSpcReduction="20000"/>
          </a:bodyPr>
          <a:lstStyle/>
          <a:p>
            <a:pPr marL="0" indent="0">
              <a:buNone/>
            </a:pPr>
            <a:r>
              <a:rPr lang="en-US" dirty="0"/>
              <a:t>The second area is </a:t>
            </a:r>
            <a:r>
              <a:rPr lang="en-US" dirty="0" err="1">
                <a:hlinkClick r:id="rId2" tooltip="Broca's area"/>
              </a:rPr>
              <a:t>Broca's</a:t>
            </a:r>
            <a:r>
              <a:rPr lang="en-US" dirty="0">
                <a:hlinkClick r:id="rId2" tooltip="Broca's area"/>
              </a:rPr>
              <a:t> area</a:t>
            </a:r>
            <a:r>
              <a:rPr lang="en-US" dirty="0"/>
              <a:t>, in the posterior </a:t>
            </a:r>
            <a:r>
              <a:rPr lang="en-US" dirty="0">
                <a:hlinkClick r:id="rId3" tooltip="Inferior frontal gyrus"/>
              </a:rPr>
              <a:t>inferior frontal gyrus</a:t>
            </a:r>
            <a:r>
              <a:rPr lang="en-US" dirty="0"/>
              <a:t> of the dominant hemisphere. People with a lesion to this area develop </a:t>
            </a:r>
            <a:r>
              <a:rPr lang="en-US" dirty="0">
                <a:hlinkClick r:id="rId4" tooltip="Expressive aphasia"/>
              </a:rPr>
              <a:t>expressive aphasia</a:t>
            </a:r>
            <a:r>
              <a:rPr lang="en-US" dirty="0"/>
              <a:t>, meaning that they know what they want to say, they just cannot get it out.</a:t>
            </a:r>
            <a:r>
              <a:rPr lang="en-US" baseline="30000" dirty="0">
                <a:hlinkClick r:id="rId5"/>
              </a:rPr>
              <a:t>[56]</a:t>
            </a:r>
            <a:r>
              <a:rPr lang="en-US" dirty="0"/>
              <a:t> They are typically able to understand what is being said to them, but unable to speak fluently. Other symptoms that may be present in expressive aphasia include problems with fluency, articulation, word-finding, </a:t>
            </a:r>
            <a:r>
              <a:rPr lang="en-US" dirty="0">
                <a:hlinkClick r:id="rId6" tooltip="Word repetition"/>
              </a:rPr>
              <a:t>word repetition</a:t>
            </a:r>
            <a:r>
              <a:rPr lang="en-US" dirty="0"/>
              <a:t>, and producing and comprehending complex grammatical sentences, both orally and in writing. Those with this aphasia also exhibit ungrammatical speech and show inability to use syntactic information to determine the meaning of sentences. Both expressive and receptive aphasia also affect the use of sign language, in analogous ways to how they affect speech, with expressive aphasia causing signers to sign slowly and with incorrect grammar, whereas a signer with receptive aphasia will sign fluently, but make little sense to others and have difficulties comprehending others' signs. This shows that the impairment is specific to the ability to use language, not to the physiology used for speech production.</a:t>
            </a:r>
            <a:r>
              <a:rPr lang="en-US" baseline="30000" dirty="0">
                <a:hlinkClick r:id="rId7"/>
              </a:rPr>
              <a:t>[57]</a:t>
            </a:r>
            <a:r>
              <a:rPr lang="en-US" baseline="30000" dirty="0">
                <a:hlinkClick r:id="rId8"/>
              </a:rPr>
              <a:t>[58]</a:t>
            </a:r>
            <a:endParaRPr lang="en-US" dirty="0"/>
          </a:p>
          <a:p>
            <a:pPr marL="0" indent="0">
              <a:buNone/>
            </a:pPr>
            <a:r>
              <a:rPr lang="en-US" dirty="0"/>
              <a:t>With technological advances in the late 20th century, </a:t>
            </a:r>
            <a:r>
              <a:rPr lang="en-US" dirty="0" err="1"/>
              <a:t>neurolinguists</a:t>
            </a:r>
            <a:r>
              <a:rPr lang="en-US" dirty="0"/>
              <a:t> have also incorporated non-invasive techniques such as </a:t>
            </a:r>
            <a:r>
              <a:rPr lang="en-US" dirty="0">
                <a:hlinkClick r:id="rId9" tooltip="Functional magnetic resonance imaging"/>
              </a:rPr>
              <a:t>functional magnetic resonance imaging</a:t>
            </a:r>
            <a:r>
              <a:rPr lang="en-US" dirty="0"/>
              <a:t> (fMRI) and </a:t>
            </a:r>
            <a:r>
              <a:rPr lang="en-US" dirty="0">
                <a:hlinkClick r:id="rId10" tooltip="Electrophysiology"/>
              </a:rPr>
              <a:t>electrophysiology</a:t>
            </a:r>
            <a:r>
              <a:rPr lang="en-US" dirty="0"/>
              <a:t> to study language processing in individuals without impairments.</a:t>
            </a:r>
          </a:p>
          <a:p>
            <a:endParaRPr lang="tr-TR" dirty="0"/>
          </a:p>
        </p:txBody>
      </p:sp>
    </p:spTree>
    <p:extLst>
      <p:ext uri="{BB962C8B-B14F-4D97-AF65-F5344CB8AC3E}">
        <p14:creationId xmlns:p14="http://schemas.microsoft.com/office/powerpoint/2010/main" val="2518414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2028"/>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smtClean="0">
                <a:solidFill>
                  <a:srgbClr val="C00000"/>
                </a:solidFill>
                <a:latin typeface="Times New Roman" panose="02020603050405020304" pitchFamily="18" charset="0"/>
                <a:cs typeface="Times New Roman" panose="02020603050405020304" pitchFamily="18" charset="0"/>
              </a:rPr>
              <a:t>:</a:t>
            </a:r>
            <a:endParaRPr lang="tr-TR" dirty="0">
              <a:solidFill>
                <a:srgbClr val="C00000"/>
              </a:solidFill>
            </a:endParaRPr>
          </a:p>
        </p:txBody>
      </p:sp>
      <p:sp>
        <p:nvSpPr>
          <p:cNvPr id="3" name="İçerik Yer Tutucusu 2"/>
          <p:cNvSpPr>
            <a:spLocks noGrp="1"/>
          </p:cNvSpPr>
          <p:nvPr>
            <p:ph idx="1"/>
          </p:nvPr>
        </p:nvSpPr>
        <p:spPr>
          <a:xfrm>
            <a:off x="838200" y="1138518"/>
            <a:ext cx="10515600" cy="5038445"/>
          </a:xfrm>
        </p:spPr>
        <p:txBody>
          <a:bodyPr/>
          <a:lstStyle/>
          <a:p>
            <a:r>
              <a:rPr lang="tr-TR" dirty="0" smtClean="0">
                <a:latin typeface="Times New Roman" panose="02020603050405020304" pitchFamily="18" charset="0"/>
                <a:cs typeface="Times New Roman" panose="02020603050405020304" pitchFamily="18" charset="0"/>
              </a:rPr>
              <a:t>Aksan</a:t>
            </a:r>
            <a:r>
              <a:rPr lang="tr-TR" dirty="0">
                <a:latin typeface="Times New Roman" panose="02020603050405020304" pitchFamily="18" charset="0"/>
                <a:cs typeface="Times New Roman" panose="02020603050405020304" pitchFamily="18" charset="0"/>
              </a:rPr>
              <a:t>, Doğan. 1982. </a:t>
            </a:r>
            <a:r>
              <a:rPr lang="tr-TR" i="1" dirty="0">
                <a:latin typeface="Times New Roman" panose="02020603050405020304" pitchFamily="18" charset="0"/>
                <a:cs typeface="Times New Roman" panose="02020603050405020304" pitchFamily="18" charset="0"/>
              </a:rPr>
              <a:t>Her Yönüyle Dil-Ana Çizgileriyle Dilbilim</a:t>
            </a:r>
            <a:r>
              <a:rPr lang="tr-TR" dirty="0">
                <a:latin typeface="Times New Roman" panose="02020603050405020304" pitchFamily="18" charset="0"/>
                <a:cs typeface="Times New Roman" panose="02020603050405020304" pitchFamily="18" charset="0"/>
              </a:rPr>
              <a:t>. Ankara: TDK Yayınları.</a:t>
            </a:r>
          </a:p>
          <a:p>
            <a:r>
              <a:rPr lang="tr-TR" dirty="0" err="1">
                <a:latin typeface="Times New Roman" panose="02020603050405020304" pitchFamily="18" charset="0"/>
                <a:cs typeface="Times New Roman" panose="02020603050405020304" pitchFamily="18" charset="0"/>
              </a:rPr>
              <a:t>Appel</a:t>
            </a:r>
            <a:r>
              <a:rPr lang="tr-TR" dirty="0">
                <a:latin typeface="Times New Roman" panose="02020603050405020304" pitchFamily="18" charset="0"/>
                <a:cs typeface="Times New Roman" panose="02020603050405020304" pitchFamily="18" charset="0"/>
              </a:rPr>
              <a:t> R. </a:t>
            </a:r>
            <a:r>
              <a:rPr lang="tr-TR" i="1" dirty="0">
                <a:latin typeface="Times New Roman" panose="02020603050405020304" pitchFamily="18" charset="0"/>
                <a:cs typeface="Times New Roman" panose="02020603050405020304" pitchFamily="18" charset="0"/>
              </a:rPr>
              <a:t>et al.</a:t>
            </a:r>
            <a:r>
              <a:rPr lang="tr-TR" dirty="0">
                <a:latin typeface="Times New Roman" panose="02020603050405020304" pitchFamily="18" charset="0"/>
                <a:cs typeface="Times New Roman" panose="02020603050405020304" pitchFamily="18" charset="0"/>
              </a:rPr>
              <a:t> 1992. </a:t>
            </a:r>
            <a:r>
              <a:rPr lang="tr-TR" i="1" dirty="0" err="1">
                <a:latin typeface="Times New Roman" panose="02020603050405020304" pitchFamily="18" charset="0"/>
                <a:cs typeface="Times New Roman" panose="02020603050405020304" pitchFamily="18" charset="0"/>
              </a:rPr>
              <a:t>Inleiding</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Algemene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Taalwetenschap</a:t>
            </a:r>
            <a:r>
              <a:rPr lang="tr-TR" dirty="0">
                <a:latin typeface="Times New Roman" panose="02020603050405020304" pitchFamily="18" charset="0"/>
                <a:cs typeface="Times New Roman" panose="02020603050405020304" pitchFamily="18" charset="0"/>
              </a:rPr>
              <a:t>. Dordrecht: ICG Publications.</a:t>
            </a:r>
          </a:p>
          <a:p>
            <a:r>
              <a:rPr lang="tr-TR" dirty="0">
                <a:latin typeface="Times New Roman" panose="02020603050405020304" pitchFamily="18" charset="0"/>
                <a:cs typeface="Times New Roman" panose="02020603050405020304" pitchFamily="18" charset="0"/>
              </a:rPr>
              <a:t>Toklu, Osman. 2007.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a:t>
            </a:r>
            <a:r>
              <a:rPr lang="tr-TR" dirty="0" err="1">
                <a:latin typeface="Times New Roman" panose="02020603050405020304" pitchFamily="18" charset="0"/>
                <a:cs typeface="Times New Roman" panose="02020603050405020304" pitchFamily="18" charset="0"/>
              </a:rPr>
              <a:t>Akçağ</a:t>
            </a:r>
            <a:r>
              <a:rPr lang="tr-TR" dirty="0">
                <a:latin typeface="Times New Roman" panose="02020603050405020304" pitchFamily="18" charset="0"/>
                <a:cs typeface="Times New Roman" panose="02020603050405020304" pitchFamily="18" charset="0"/>
              </a:rPr>
              <a:t> Yayınları.</a:t>
            </a:r>
          </a:p>
          <a:p>
            <a:r>
              <a:rPr lang="tr-TR" dirty="0">
                <a:latin typeface="Times New Roman" panose="02020603050405020304" pitchFamily="18" charset="0"/>
                <a:cs typeface="Times New Roman" panose="02020603050405020304" pitchFamily="18" charset="0"/>
              </a:rPr>
              <a:t>Kıran, Zeynel &amp; Ayşe Kıran.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Seçkin Yayınları</a:t>
            </a:r>
          </a:p>
          <a:p>
            <a:r>
              <a:rPr lang="tr-TR" dirty="0">
                <a:latin typeface="Times New Roman" panose="02020603050405020304" pitchFamily="18" charset="0"/>
                <a:cs typeface="Times New Roman" panose="02020603050405020304" pitchFamily="18" charset="0"/>
                <a:hlinkClick r:id="rId2"/>
              </a:rPr>
              <a:t>https://www.uio.no/studier/emner/hf/ikos/EXFAC03-AAS/h05/larestoff/linguistics/Chapter%201.(H05).</a:t>
            </a:r>
            <a:r>
              <a:rPr lang="tr-TR" dirty="0" smtClean="0">
                <a:latin typeface="Times New Roman" panose="02020603050405020304" pitchFamily="18" charset="0"/>
                <a:cs typeface="Times New Roman" panose="02020603050405020304" pitchFamily="18" charset="0"/>
                <a:hlinkClick r:id="rId2"/>
              </a:rPr>
              <a:t>pdf</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3"/>
              </a:rPr>
              <a:t>https://</a:t>
            </a:r>
            <a:r>
              <a:rPr lang="tr-TR" dirty="0" smtClean="0">
                <a:latin typeface="Times New Roman" panose="02020603050405020304" pitchFamily="18" charset="0"/>
                <a:cs typeface="Times New Roman" panose="02020603050405020304" pitchFamily="18" charset="0"/>
                <a:hlinkClick r:id="rId3"/>
              </a:rPr>
              <a:t>www.thoughtco.com/what-is-a-language-1691218</a:t>
            </a:r>
            <a:endParaRPr lang="tr-TR" dirty="0">
              <a:latin typeface="Times New Roman" panose="02020603050405020304" pitchFamily="18" charset="0"/>
              <a:cs typeface="Times New Roman" panose="02020603050405020304" pitchFamily="18" charset="0"/>
            </a:endParaRPr>
          </a:p>
          <a:p>
            <a:r>
              <a:rPr lang="tr-TR" dirty="0">
                <a:hlinkClick r:id="rId4"/>
              </a:rPr>
              <a:t>https://en.wikipedia.org/wiki/Language</a:t>
            </a:r>
            <a:endParaRPr lang="tr-TR" dirty="0"/>
          </a:p>
        </p:txBody>
      </p:sp>
    </p:spTree>
    <p:extLst>
      <p:ext uri="{BB962C8B-B14F-4D97-AF65-F5344CB8AC3E}">
        <p14:creationId xmlns:p14="http://schemas.microsoft.com/office/powerpoint/2010/main" val="10918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84357"/>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Unique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position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human</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language</a:t>
            </a:r>
            <a:endParaRPr lang="tr-TR" dirty="0"/>
          </a:p>
        </p:txBody>
      </p:sp>
      <p:sp>
        <p:nvSpPr>
          <p:cNvPr id="3" name="İçerik Yer Tutucusu 2"/>
          <p:cNvSpPr>
            <a:spLocks noGrp="1"/>
          </p:cNvSpPr>
          <p:nvPr>
            <p:ph idx="1"/>
          </p:nvPr>
        </p:nvSpPr>
        <p:spPr>
          <a:xfrm>
            <a:off x="384464" y="1049482"/>
            <a:ext cx="10969336" cy="5548745"/>
          </a:xfrm>
        </p:spPr>
        <p:txBody>
          <a:bodyPr>
            <a:normAutofit fontScale="85000" lnSpcReduction="10000"/>
          </a:bodyPr>
          <a:lstStyle/>
          <a:p>
            <a:pPr marL="0" indent="0">
              <a:buNone/>
            </a:pPr>
            <a:r>
              <a:rPr lang="en-US" dirty="0"/>
              <a:t>Human languages also differ from animal communication systems in that they employ grammatical and semantic categories, such as noun and verb, present and past, which may be used to express exceedingly complex meanings</a:t>
            </a:r>
            <a:r>
              <a:rPr lang="en-US" dirty="0" smtClean="0"/>
              <a:t>. </a:t>
            </a:r>
            <a:r>
              <a:rPr lang="en-US" dirty="0"/>
              <a:t>Human language is also unique in having the property of </a:t>
            </a:r>
            <a:r>
              <a:rPr lang="en-US" dirty="0" err="1"/>
              <a:t>recursivity</a:t>
            </a:r>
            <a:r>
              <a:rPr lang="en-US" dirty="0"/>
              <a:t>: for example, a noun phrase can contain another noun phrase (as in "[[the chimpanzee]'s lips]") or a clause can contain another clause (as in "[I see [the dog is running</a:t>
            </a:r>
            <a:r>
              <a:rPr lang="en-US" dirty="0" smtClean="0"/>
              <a:t>]]").Human </a:t>
            </a:r>
            <a:r>
              <a:rPr lang="en-US" dirty="0"/>
              <a:t>language is also the only known natural communication system whose adaptability may be referred to as modality independent. This means that it can be used not only for communication through one channel or medium, but through several. For example, spoken language uses the </a:t>
            </a:r>
            <a:r>
              <a:rPr lang="en-US" dirty="0" err="1"/>
              <a:t>auditive</a:t>
            </a:r>
            <a:r>
              <a:rPr lang="en-US" dirty="0"/>
              <a:t> modality, whereas sign languages and writing use the visual modality, and braille writing uses the tactile modality</a:t>
            </a:r>
            <a:r>
              <a:rPr lang="en-US" dirty="0" smtClean="0"/>
              <a:t>.</a:t>
            </a:r>
            <a:endParaRPr lang="en-US" dirty="0"/>
          </a:p>
          <a:p>
            <a:pPr marL="0" indent="0">
              <a:buNone/>
            </a:pPr>
            <a:r>
              <a:rPr lang="en-US" dirty="0" smtClean="0"/>
              <a:t>Human </a:t>
            </a:r>
            <a:r>
              <a:rPr lang="en-US" dirty="0"/>
              <a:t>language is also unique in being able to refer to abstract concepts and to imagined or hypothetical events as well as events that took place in the past or may happen in the future. This ability to refer to events that are not at the same time or place as the speech event is called displacement, and while some animal communication systems can use displacement (such as the communication of bees that can communicate the location of sources of nectar that are out of sight), the degree to which it is used in human language is also considered unique.</a:t>
            </a:r>
            <a:endParaRPr lang="tr-TR" dirty="0"/>
          </a:p>
        </p:txBody>
      </p:sp>
    </p:spTree>
    <p:extLst>
      <p:ext uri="{BB962C8B-B14F-4D97-AF65-F5344CB8AC3E}">
        <p14:creationId xmlns:p14="http://schemas.microsoft.com/office/powerpoint/2010/main" val="2845840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53184"/>
          </a:xfrm>
        </p:spPr>
        <p:txBody>
          <a:bodyPr>
            <a:normAutofit fontScale="90000"/>
          </a:bodyPr>
          <a:lstStyle/>
          <a:p>
            <a:pPr algn="ctr"/>
            <a:r>
              <a:rPr lang="tr-TR" b="1" dirty="0" err="1" smtClean="0">
                <a:solidFill>
                  <a:srgbClr val="C00000"/>
                </a:solidFill>
              </a:rPr>
              <a:t>Origin</a:t>
            </a:r>
            <a:r>
              <a:rPr lang="tr-TR" b="1" dirty="0" smtClean="0">
                <a:solidFill>
                  <a:srgbClr val="C00000"/>
                </a:solidFill>
              </a:rPr>
              <a:t> of Language</a:t>
            </a:r>
            <a:endParaRPr lang="tr-TR" b="1" dirty="0">
              <a:solidFill>
                <a:srgbClr val="C00000"/>
              </a:solidFill>
            </a:endParaRPr>
          </a:p>
        </p:txBody>
      </p:sp>
      <p:sp>
        <p:nvSpPr>
          <p:cNvPr id="3" name="İçerik Yer Tutucusu 2"/>
          <p:cNvSpPr>
            <a:spLocks noGrp="1"/>
          </p:cNvSpPr>
          <p:nvPr>
            <p:ph idx="1"/>
          </p:nvPr>
        </p:nvSpPr>
        <p:spPr>
          <a:xfrm>
            <a:off x="436417" y="1153391"/>
            <a:ext cx="11170227" cy="5309754"/>
          </a:xfrm>
        </p:spPr>
        <p:txBody>
          <a:bodyPr>
            <a:normAutofit fontScale="85000" lnSpcReduction="20000"/>
          </a:bodyPr>
          <a:lstStyle/>
          <a:p>
            <a:pPr marL="0" indent="0">
              <a:buNone/>
            </a:pPr>
            <a:r>
              <a:rPr lang="en-US" dirty="0"/>
              <a:t>Theories about the origin of language differ in regard to their basic assumptions about what language is. Some theories are based on the idea that language is so complex that one cannot imagine it simply appearing from nothing in its final form, but that it must have evolved from earlier pre-linguistic systems among our pre-human ancestors. These theories can be called continuity-based theories. The opposite viewpoint is that language is such a unique human trait that it cannot be compared to anything found among non-humans and that it must therefore have appeared suddenly in the transition from pre-hominids to early man. These theories can be defined as discontinuity-based. Similarly, theories based on the generative view of language pioneered by </a:t>
            </a:r>
            <a:r>
              <a:rPr lang="en-US" dirty="0">
                <a:hlinkClick r:id="rId2" tooltip="Noam Chomsky"/>
              </a:rPr>
              <a:t>Noam Chomsky</a:t>
            </a:r>
            <a:r>
              <a:rPr lang="en-US" dirty="0"/>
              <a:t> see language mostly as an innate faculty that is largely genetically encoded, whereas functionalist theories see it as a system that is largely cultural, learned through social interaction</a:t>
            </a:r>
            <a:r>
              <a:rPr lang="en-US" dirty="0" smtClean="0"/>
              <a:t>.</a:t>
            </a:r>
            <a:endParaRPr lang="en-US" dirty="0"/>
          </a:p>
          <a:p>
            <a:pPr marL="0" indent="0">
              <a:buNone/>
            </a:pPr>
            <a:r>
              <a:rPr lang="en-US" dirty="0"/>
              <a:t>Chomsky is one prominent proponent of a discontinuity-based theory of human language origins</a:t>
            </a:r>
            <a:r>
              <a:rPr lang="en-US" dirty="0" smtClean="0"/>
              <a:t>.</a:t>
            </a:r>
            <a:r>
              <a:rPr lang="en-US" dirty="0"/>
              <a:t> He suggests that for scholars interested in the nature of language, "talk about the evolution of the language capacity is beside the </a:t>
            </a:r>
            <a:r>
              <a:rPr lang="en-US" dirty="0" err="1"/>
              <a:t>point</a:t>
            </a:r>
            <a:r>
              <a:rPr lang="en-US" dirty="0" err="1" smtClean="0"/>
              <a:t>."Chomsky</a:t>
            </a:r>
            <a:r>
              <a:rPr lang="en-US" dirty="0" smtClean="0"/>
              <a:t> </a:t>
            </a:r>
            <a:r>
              <a:rPr lang="en-US" dirty="0"/>
              <a:t>proposes that perhaps "some random mutation took place [...] and it reorganized the brain, implanting a language organ in an otherwise primate </a:t>
            </a:r>
            <a:r>
              <a:rPr lang="en-US" dirty="0" err="1"/>
              <a:t>brain</a:t>
            </a:r>
            <a:r>
              <a:rPr lang="en-US" dirty="0" err="1" smtClean="0"/>
              <a:t>."Though</a:t>
            </a:r>
            <a:r>
              <a:rPr lang="en-US" dirty="0" smtClean="0"/>
              <a:t> </a:t>
            </a:r>
            <a:r>
              <a:rPr lang="en-US" dirty="0"/>
              <a:t>cautioning against taking this story literally, Chomsky insists that "it may be closer to reality than many other fairy tales that are told about evolutionary processes, including language</a:t>
            </a:r>
          </a:p>
          <a:p>
            <a:endParaRPr lang="tr-TR" dirty="0"/>
          </a:p>
        </p:txBody>
      </p:sp>
    </p:spTree>
    <p:extLst>
      <p:ext uri="{BB962C8B-B14F-4D97-AF65-F5344CB8AC3E}">
        <p14:creationId xmlns:p14="http://schemas.microsoft.com/office/powerpoint/2010/main" val="3913990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4748"/>
          </a:xfrm>
        </p:spPr>
        <p:txBody>
          <a:bodyPr>
            <a:normAutofit fontScale="90000"/>
          </a:bodyPr>
          <a:lstStyle/>
          <a:p>
            <a:pPr algn="ctr"/>
            <a:r>
              <a:rPr lang="tr-TR" b="1" dirty="0" err="1">
                <a:solidFill>
                  <a:srgbClr val="C00000"/>
                </a:solidFill>
              </a:rPr>
              <a:t>Origin</a:t>
            </a:r>
            <a:r>
              <a:rPr lang="tr-TR" b="1" dirty="0">
                <a:solidFill>
                  <a:srgbClr val="C00000"/>
                </a:solidFill>
              </a:rPr>
              <a:t> of Language</a:t>
            </a:r>
            <a:endParaRPr lang="tr-TR" dirty="0"/>
          </a:p>
        </p:txBody>
      </p:sp>
      <p:sp>
        <p:nvSpPr>
          <p:cNvPr id="3" name="İçerik Yer Tutucusu 2"/>
          <p:cNvSpPr>
            <a:spLocks noGrp="1"/>
          </p:cNvSpPr>
          <p:nvPr>
            <p:ph idx="1"/>
          </p:nvPr>
        </p:nvSpPr>
        <p:spPr>
          <a:xfrm>
            <a:off x="353291" y="1059874"/>
            <a:ext cx="11388436" cy="5496790"/>
          </a:xfrm>
        </p:spPr>
        <p:txBody>
          <a:bodyPr>
            <a:normAutofit fontScale="70000" lnSpcReduction="20000"/>
          </a:bodyPr>
          <a:lstStyle/>
          <a:p>
            <a:pPr marL="0" indent="0">
              <a:buNone/>
            </a:pPr>
            <a:r>
              <a:rPr lang="en-US" sz="2600" dirty="0"/>
              <a:t>Continuity-based theories are held by a majority of scholars, but they vary in how they envision this development. Those who see language as being mostly innate, for example psychologist Steven Pinker, hold the precedents to be animal </a:t>
            </a:r>
            <a:r>
              <a:rPr lang="en-US" sz="2600" dirty="0" err="1" smtClean="0"/>
              <a:t>cognition,whereas</a:t>
            </a:r>
            <a:r>
              <a:rPr lang="en-US" sz="2600" dirty="0" smtClean="0"/>
              <a:t> </a:t>
            </a:r>
            <a:r>
              <a:rPr lang="en-US" sz="2600" dirty="0"/>
              <a:t>those who see language as a socially learned tool of communication, such as psychologist Michael </a:t>
            </a:r>
            <a:r>
              <a:rPr lang="en-US" sz="2600" dirty="0" err="1"/>
              <a:t>Tomasello</a:t>
            </a:r>
            <a:r>
              <a:rPr lang="en-US" sz="2600" dirty="0"/>
              <a:t>, see it as having developed from animal communication in primates: either gestural or vocal communication to assist in cooperation.[37] Other continuity-based models see language as having developed from music, a view already espoused by Rousseau, Herder, Humboldt, and Charles Darwin. A prominent proponent of this view is archaeologist Steven </a:t>
            </a:r>
            <a:r>
              <a:rPr lang="en-US" sz="2600" dirty="0" err="1"/>
              <a:t>Mithen</a:t>
            </a:r>
            <a:r>
              <a:rPr lang="en-US" sz="2600" dirty="0" smtClean="0"/>
              <a:t>. </a:t>
            </a:r>
            <a:r>
              <a:rPr lang="en-US" sz="2600" dirty="0"/>
              <a:t>Stephen Anderson states that the age of spoken languages is estimated at 60,000 to 100,000 </a:t>
            </a:r>
            <a:r>
              <a:rPr lang="en-US" sz="2600" dirty="0" smtClean="0"/>
              <a:t>years </a:t>
            </a:r>
            <a:r>
              <a:rPr lang="en-US" sz="2600" dirty="0"/>
              <a:t>and that</a:t>
            </a:r>
            <a:r>
              <a:rPr lang="en-US" sz="2600" dirty="0" smtClean="0"/>
              <a:t>:</a:t>
            </a:r>
            <a:endParaRPr lang="en-US" sz="2600" dirty="0"/>
          </a:p>
          <a:p>
            <a:pPr marL="0" indent="0">
              <a:buNone/>
            </a:pPr>
            <a:r>
              <a:rPr lang="en-US" sz="2600" dirty="0"/>
              <a:t>Researchers on the evolutionary origin of language generally find it plausible to suggest that language was invented only once, and that all modern spoken languages are thus in some way related, even if that relation can no longer be recovered ... because of limitations on the methods available for </a:t>
            </a:r>
            <a:r>
              <a:rPr lang="en-US" sz="2600" dirty="0" smtClean="0"/>
              <a:t>reconstruction</a:t>
            </a:r>
            <a:endParaRPr lang="tr-TR" sz="2600" dirty="0" smtClean="0"/>
          </a:p>
          <a:p>
            <a:pPr marL="0" indent="0">
              <a:buNone/>
            </a:pPr>
            <a:r>
              <a:rPr lang="en-US" sz="2600" dirty="0"/>
              <a:t>Because language emerged in the early </a:t>
            </a:r>
            <a:r>
              <a:rPr lang="en-US" sz="2600" dirty="0">
                <a:hlinkClick r:id="rId2" tooltip="Prehistory"/>
              </a:rPr>
              <a:t>prehistory</a:t>
            </a:r>
            <a:r>
              <a:rPr lang="en-US" sz="2600" dirty="0"/>
              <a:t> of man, before the existence of any written records, its early development has left no historical traces, and it is believed that no comparable processes can be observed today. Theories that stress continuity often look at animals to see if, for example, primates display any traits that can be seen as analogous to what pre-human language must have been like. And early human fossils can be inspected for traces of physical adaptation to language use or pre-linguistic forms of symbolic </a:t>
            </a:r>
            <a:r>
              <a:rPr lang="en-US" sz="2600" dirty="0" err="1"/>
              <a:t>behaviour</a:t>
            </a:r>
            <a:r>
              <a:rPr lang="en-US" sz="2600" dirty="0"/>
              <a:t>. Among the signs in human fossils that may suggest linguistic abilities are: the size of the brain relative to body mass, the presence of a </a:t>
            </a:r>
            <a:r>
              <a:rPr lang="en-US" sz="2600" dirty="0">
                <a:hlinkClick r:id="rId3" tooltip="Larynx"/>
              </a:rPr>
              <a:t>larynx</a:t>
            </a:r>
            <a:r>
              <a:rPr lang="en-US" sz="2600" dirty="0"/>
              <a:t> capable of advanced sound production and the nature of tools and other manufactured artifacts.</a:t>
            </a:r>
            <a:r>
              <a:rPr lang="en-US" sz="2600" baseline="30000" dirty="0">
                <a:hlinkClick r:id="rId4"/>
              </a:rPr>
              <a:t>[41]</a:t>
            </a:r>
            <a:endParaRPr lang="en-US" sz="2600" dirty="0"/>
          </a:p>
          <a:p>
            <a:pPr marL="0" indent="0">
              <a:buNone/>
            </a:pPr>
            <a:r>
              <a:rPr lang="en-US" sz="2600" dirty="0"/>
              <a:t>It was mostly undisputed that pre-human </a:t>
            </a:r>
            <a:r>
              <a:rPr lang="en-US" sz="2600" dirty="0">
                <a:hlinkClick r:id="rId5" tooltip="Australopithecine"/>
              </a:rPr>
              <a:t>australopithecines</a:t>
            </a:r>
            <a:r>
              <a:rPr lang="en-US" sz="2600" dirty="0"/>
              <a:t> did not have communication systems significantly different from those found in </a:t>
            </a:r>
            <a:r>
              <a:rPr lang="en-US" sz="2600" dirty="0">
                <a:hlinkClick r:id="rId6" tooltip="Great ape"/>
              </a:rPr>
              <a:t>great apes</a:t>
            </a:r>
            <a:r>
              <a:rPr lang="en-US" sz="2600" dirty="0"/>
              <a:t> in general. However, a 2017 study on </a:t>
            </a:r>
            <a:r>
              <a:rPr lang="en-US" sz="2600" dirty="0" err="1">
                <a:hlinkClick r:id="rId7" tooltip="Origin of language"/>
              </a:rPr>
              <a:t>Ardipithecus</a:t>
            </a:r>
            <a:r>
              <a:rPr lang="en-US" sz="2600" dirty="0">
                <a:hlinkClick r:id="rId7" tooltip="Origin of language"/>
              </a:rPr>
              <a:t> </a:t>
            </a:r>
            <a:r>
              <a:rPr lang="en-US" sz="2600" dirty="0" err="1">
                <a:hlinkClick r:id="rId7" tooltip="Origin of language"/>
              </a:rPr>
              <a:t>ramidus</a:t>
            </a:r>
            <a:r>
              <a:rPr lang="en-US" sz="2600" dirty="0"/>
              <a:t> challenges this belief.</a:t>
            </a:r>
            <a:r>
              <a:rPr lang="en-US" sz="2600" baseline="30000" dirty="0">
                <a:hlinkClick r:id="rId8"/>
              </a:rPr>
              <a:t>[42]</a:t>
            </a:r>
            <a:r>
              <a:rPr lang="en-US" sz="2600" dirty="0"/>
              <a:t> Scholarly opinions vary as to the developments since the appearance of the genus </a:t>
            </a:r>
            <a:r>
              <a:rPr lang="en-US" sz="2600" i="1" dirty="0">
                <a:hlinkClick r:id="rId9" tooltip="Homo"/>
              </a:rPr>
              <a:t>Homo</a:t>
            </a:r>
            <a:r>
              <a:rPr lang="en-US" sz="2600" dirty="0"/>
              <a:t> some 2.5 million years ago. Some scholars assume the development of primitive language-like systems (proto-language) as early as </a:t>
            </a:r>
            <a:r>
              <a:rPr lang="en-US" sz="2600" i="1" dirty="0">
                <a:hlinkClick r:id="rId10" tooltip="Homo habilis"/>
              </a:rPr>
              <a:t>Homo </a:t>
            </a:r>
            <a:r>
              <a:rPr lang="en-US" sz="2600" i="1" dirty="0" err="1">
                <a:hlinkClick r:id="rId10" tooltip="Homo habilis"/>
              </a:rPr>
              <a:t>habilis</a:t>
            </a:r>
            <a:r>
              <a:rPr lang="en-US" sz="2600" dirty="0"/>
              <a:t> (2.3 million years ago) while others place the development of primitive symbolic communication only with </a:t>
            </a:r>
            <a:r>
              <a:rPr lang="en-US" sz="2600" i="1" dirty="0">
                <a:hlinkClick r:id="rId11" tooltip="Homo erectus"/>
              </a:rPr>
              <a:t>Homo erectus</a:t>
            </a:r>
            <a:r>
              <a:rPr lang="en-US" sz="2600" dirty="0"/>
              <a:t> (1.8 million years ago) or </a:t>
            </a:r>
            <a:r>
              <a:rPr lang="en-US" sz="2600" i="1" dirty="0">
                <a:hlinkClick r:id="rId12" tooltip="Homo heidelbergensis"/>
              </a:rPr>
              <a:t>Homo </a:t>
            </a:r>
            <a:r>
              <a:rPr lang="en-US" sz="2600" i="1" dirty="0" err="1">
                <a:hlinkClick r:id="rId12" tooltip="Homo heidelbergensis"/>
              </a:rPr>
              <a:t>heidelbergensis</a:t>
            </a:r>
            <a:r>
              <a:rPr lang="en-US" sz="2600" dirty="0"/>
              <a:t> (0.6 million years ago), and the development of language proper with </a:t>
            </a:r>
            <a:r>
              <a:rPr lang="en-US" sz="2600" dirty="0">
                <a:hlinkClick r:id="rId13" tooltip="Anatomically modern humans"/>
              </a:rPr>
              <a:t>Anatomically Modern </a:t>
            </a:r>
            <a:r>
              <a:rPr lang="en-US" sz="2600" i="1" dirty="0">
                <a:hlinkClick r:id="rId13" tooltip="Anatomically modern humans"/>
              </a:rPr>
              <a:t>Homo sapiens</a:t>
            </a:r>
            <a:r>
              <a:rPr lang="en-US" sz="2600" dirty="0"/>
              <a:t> with the </a:t>
            </a:r>
            <a:r>
              <a:rPr lang="en-US" sz="2600" dirty="0">
                <a:hlinkClick r:id="rId14" tooltip="Behavioral modernity"/>
              </a:rPr>
              <a:t>Upper Paleolithic revolution</a:t>
            </a:r>
            <a:r>
              <a:rPr lang="en-US" sz="2600" dirty="0"/>
              <a:t> less than 100,000 years ago</a:t>
            </a:r>
          </a:p>
          <a:p>
            <a:pPr marL="0" indent="0">
              <a:buNone/>
            </a:pPr>
            <a:endParaRPr lang="tr-TR" dirty="0"/>
          </a:p>
        </p:txBody>
      </p:sp>
    </p:spTree>
    <p:extLst>
      <p:ext uri="{BB962C8B-B14F-4D97-AF65-F5344CB8AC3E}">
        <p14:creationId xmlns:p14="http://schemas.microsoft.com/office/powerpoint/2010/main" val="710232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0448"/>
          </a:xfrm>
        </p:spPr>
        <p:txBody>
          <a:bodyPr>
            <a:normAutofit fontScale="90000"/>
          </a:bodyPr>
          <a:lstStyle/>
          <a:p>
            <a:pPr algn="ctr"/>
            <a:r>
              <a:rPr lang="tr-TR" b="1" dirty="0" err="1" smtClean="0">
                <a:solidFill>
                  <a:srgbClr val="C00000"/>
                </a:solidFill>
              </a:rPr>
              <a:t>Study</a:t>
            </a:r>
            <a:r>
              <a:rPr lang="tr-TR" b="1" dirty="0" smtClean="0">
                <a:solidFill>
                  <a:srgbClr val="C00000"/>
                </a:solidFill>
              </a:rPr>
              <a:t> of Language</a:t>
            </a:r>
            <a:endParaRPr lang="tr-TR" b="1" dirty="0">
              <a:solidFill>
                <a:srgbClr val="C00000"/>
              </a:solidFill>
            </a:endParaRPr>
          </a:p>
        </p:txBody>
      </p:sp>
      <p:sp>
        <p:nvSpPr>
          <p:cNvPr id="3" name="İçerik Yer Tutucusu 2"/>
          <p:cNvSpPr>
            <a:spLocks noGrp="1"/>
          </p:cNvSpPr>
          <p:nvPr>
            <p:ph idx="1"/>
          </p:nvPr>
        </p:nvSpPr>
        <p:spPr>
          <a:xfrm>
            <a:off x="311727" y="945574"/>
            <a:ext cx="11710555" cy="5631871"/>
          </a:xfrm>
        </p:spPr>
        <p:txBody>
          <a:bodyPr>
            <a:normAutofit fontScale="85000" lnSpcReduction="10000"/>
          </a:bodyPr>
          <a:lstStyle/>
          <a:p>
            <a:pPr marL="0" indent="0">
              <a:buNone/>
            </a:pPr>
            <a:r>
              <a:rPr lang="en-US" dirty="0"/>
              <a:t>The study of language, </a:t>
            </a:r>
            <a:r>
              <a:rPr lang="en-US" dirty="0">
                <a:hlinkClick r:id="rId2" tooltip="Linguistics"/>
              </a:rPr>
              <a:t>linguistics</a:t>
            </a:r>
            <a:r>
              <a:rPr lang="en-US" dirty="0"/>
              <a:t>, has been developing into a science since the first grammatical descriptions of particular languages in </a:t>
            </a:r>
            <a:r>
              <a:rPr lang="en-US" dirty="0">
                <a:hlinkClick r:id="rId3" tooltip="India"/>
              </a:rPr>
              <a:t>India</a:t>
            </a:r>
            <a:r>
              <a:rPr lang="en-US" dirty="0"/>
              <a:t> more than 2000 years ago, after the development of the </a:t>
            </a:r>
            <a:r>
              <a:rPr lang="en-US" dirty="0">
                <a:hlinkClick r:id="rId4" tooltip="Brahmi script"/>
              </a:rPr>
              <a:t>Brahmi script</a:t>
            </a:r>
            <a:r>
              <a:rPr lang="en-US" dirty="0"/>
              <a:t>. Modern linguistics is a science that concerns itself with all aspects of language, examining it from all of the theoretical viewpoints described above.</a:t>
            </a:r>
            <a:r>
              <a:rPr lang="en-US" baseline="30000" dirty="0">
                <a:hlinkClick r:id="rId5"/>
              </a:rPr>
              <a:t>[45]</a:t>
            </a:r>
            <a:endParaRPr lang="en-US" dirty="0"/>
          </a:p>
          <a:p>
            <a:pPr marL="0" indent="0">
              <a:buNone/>
            </a:pPr>
            <a:r>
              <a:rPr lang="en-US" b="1" dirty="0" err="1"/>
              <a:t>Subdisciplines</a:t>
            </a:r>
            <a:endParaRPr lang="en-US" b="1" dirty="0"/>
          </a:p>
          <a:p>
            <a:pPr marL="0" indent="0">
              <a:buNone/>
            </a:pPr>
            <a:r>
              <a:rPr lang="en-US" dirty="0"/>
              <a:t>The academic study of language is conducted within many different disciplinary areas and from different theoretical angles, all of which inform modern approaches to linguistics. For example, </a:t>
            </a:r>
            <a:r>
              <a:rPr lang="en-US" dirty="0">
                <a:hlinkClick r:id="rId6" tooltip="Descriptive linguistics"/>
              </a:rPr>
              <a:t>descriptive linguistics</a:t>
            </a:r>
            <a:r>
              <a:rPr lang="en-US" dirty="0"/>
              <a:t> examines the grammar of single languages, </a:t>
            </a:r>
            <a:r>
              <a:rPr lang="en-US" dirty="0">
                <a:hlinkClick r:id="rId7" tooltip="Theoretical linguistics"/>
              </a:rPr>
              <a:t>theoretical linguistics</a:t>
            </a:r>
            <a:r>
              <a:rPr lang="en-US" dirty="0"/>
              <a:t> develops theories on how best to conceptualize and define the nature of language based on data from the various extant human languages, </a:t>
            </a:r>
            <a:r>
              <a:rPr lang="en-US" dirty="0">
                <a:hlinkClick r:id="rId8" tooltip="Sociolinguistics"/>
              </a:rPr>
              <a:t>sociolinguistics</a:t>
            </a:r>
            <a:r>
              <a:rPr lang="en-US" dirty="0"/>
              <a:t> studies how languages are used for social purposes informing in turn the study of the social functions of language and grammatical description, </a:t>
            </a:r>
            <a:r>
              <a:rPr lang="en-US" dirty="0">
                <a:hlinkClick r:id="rId9" tooltip="Neurolinguistics"/>
              </a:rPr>
              <a:t>neurolinguistics</a:t>
            </a:r>
            <a:r>
              <a:rPr lang="en-US" dirty="0"/>
              <a:t> studies how language is processed in the human brain and allows the experimental testing of theories, </a:t>
            </a:r>
            <a:r>
              <a:rPr lang="en-US" dirty="0">
                <a:hlinkClick r:id="rId10" tooltip="Computational linguistics"/>
              </a:rPr>
              <a:t>computational linguistics</a:t>
            </a:r>
            <a:r>
              <a:rPr lang="en-US" dirty="0"/>
              <a:t> builds on theoretical and descriptive linguistics to construct computational models of language often aimed at processing natural language or at testing linguistic hypotheses, and </a:t>
            </a:r>
            <a:r>
              <a:rPr lang="en-US" dirty="0">
                <a:hlinkClick r:id="rId11" tooltip="Historical linguistics"/>
              </a:rPr>
              <a:t>historical linguistics</a:t>
            </a:r>
            <a:r>
              <a:rPr lang="en-US" dirty="0"/>
              <a:t> relies on grammatical and lexical descriptions of languages to trace their individual histories and reconstruct trees of language families by using the </a:t>
            </a:r>
            <a:r>
              <a:rPr lang="en-US" dirty="0">
                <a:hlinkClick r:id="rId12" tooltip="Comparative method"/>
              </a:rPr>
              <a:t>comparative method</a:t>
            </a:r>
            <a:endParaRPr lang="en-US" dirty="0"/>
          </a:p>
          <a:p>
            <a:endParaRPr lang="tr-TR" dirty="0"/>
          </a:p>
        </p:txBody>
      </p:sp>
    </p:spTree>
    <p:extLst>
      <p:ext uri="{BB962C8B-B14F-4D97-AF65-F5344CB8AC3E}">
        <p14:creationId xmlns:p14="http://schemas.microsoft.com/office/powerpoint/2010/main" val="497569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84357"/>
          </a:xfrm>
        </p:spPr>
        <p:txBody>
          <a:bodyPr>
            <a:normAutofit fontScale="90000"/>
          </a:bodyPr>
          <a:lstStyle/>
          <a:p>
            <a:pPr algn="ctr"/>
            <a:r>
              <a:rPr lang="tr-TR" b="1" dirty="0" err="1">
                <a:solidFill>
                  <a:srgbClr val="C00000"/>
                </a:solidFill>
              </a:rPr>
              <a:t>Early</a:t>
            </a:r>
            <a:r>
              <a:rPr lang="tr-TR" b="1" dirty="0">
                <a:solidFill>
                  <a:srgbClr val="C00000"/>
                </a:solidFill>
              </a:rPr>
              <a:t> </a:t>
            </a:r>
            <a:r>
              <a:rPr lang="tr-TR" b="1" dirty="0" err="1" smtClean="0">
                <a:solidFill>
                  <a:srgbClr val="C00000"/>
                </a:solidFill>
              </a:rPr>
              <a:t>history</a:t>
            </a:r>
            <a:endParaRPr lang="tr-TR" b="1" dirty="0">
              <a:solidFill>
                <a:srgbClr val="C00000"/>
              </a:solidFill>
            </a:endParaRPr>
          </a:p>
        </p:txBody>
      </p:sp>
      <p:sp>
        <p:nvSpPr>
          <p:cNvPr id="3" name="İçerik Yer Tutucusu 2"/>
          <p:cNvSpPr>
            <a:spLocks noGrp="1"/>
          </p:cNvSpPr>
          <p:nvPr>
            <p:ph idx="1"/>
          </p:nvPr>
        </p:nvSpPr>
        <p:spPr>
          <a:xfrm>
            <a:off x="280556" y="1153390"/>
            <a:ext cx="11793680" cy="5455227"/>
          </a:xfrm>
        </p:spPr>
        <p:txBody>
          <a:bodyPr>
            <a:normAutofit fontScale="77500" lnSpcReduction="20000"/>
          </a:bodyPr>
          <a:lstStyle/>
          <a:p>
            <a:pPr marL="0" indent="0">
              <a:buNone/>
            </a:pPr>
            <a:r>
              <a:rPr lang="tr-TR" dirty="0" smtClean="0"/>
              <a:t>T</a:t>
            </a:r>
            <a:r>
              <a:rPr lang="en-US" dirty="0" smtClean="0"/>
              <a:t>he </a:t>
            </a:r>
            <a:r>
              <a:rPr lang="en-US" dirty="0"/>
              <a:t>formal study of language is often considered to have started in India with </a:t>
            </a:r>
            <a:r>
              <a:rPr lang="en-US" dirty="0" err="1"/>
              <a:t>Pāṇini</a:t>
            </a:r>
            <a:r>
              <a:rPr lang="en-US" dirty="0"/>
              <a:t>, the 5th century BC grammarian who formulated 3,959 rules of Sanskrit morphology. However, Sumerian scribes already studied the differences between Sumerian and Akkadian grammar around 1900 BC. Subsequent grammatical traditions developed in all of the ancient cultures that adopted writing</a:t>
            </a:r>
            <a:r>
              <a:rPr lang="en-US" dirty="0" smtClean="0"/>
              <a:t>.</a:t>
            </a:r>
            <a:endParaRPr lang="en-US" dirty="0"/>
          </a:p>
          <a:p>
            <a:pPr marL="0" indent="0">
              <a:buNone/>
            </a:pPr>
            <a:endParaRPr lang="en-US" dirty="0"/>
          </a:p>
          <a:p>
            <a:pPr marL="0" indent="0">
              <a:buNone/>
            </a:pPr>
            <a:r>
              <a:rPr lang="en-US" dirty="0"/>
              <a:t>In the 17th century AD, the French Port-Royal Grammarians developed the idea that the grammars of all languages were a reflection of the universal basics of thought, and therefore that grammar was universal. In the 18th century, the first use of the comparative method by British philologist and expert on ancient India William Jones sparked the rise of comparative linguistics</a:t>
            </a:r>
            <a:r>
              <a:rPr lang="en-US" dirty="0" smtClean="0"/>
              <a:t>. </a:t>
            </a:r>
            <a:r>
              <a:rPr lang="en-US" dirty="0"/>
              <a:t>The scientific study of language was broadened from Indo-European to language in general by Wilhelm von Humboldt. Early in the 20th century, Ferdinand de Saussure introduced the idea of language as a static system of interconnected units, defined through the oppositions between them</a:t>
            </a:r>
            <a:r>
              <a:rPr lang="en-US" dirty="0" smtClean="0"/>
              <a:t>.</a:t>
            </a:r>
            <a:endParaRPr lang="en-US" dirty="0"/>
          </a:p>
          <a:p>
            <a:pPr marL="0" indent="0">
              <a:buNone/>
            </a:pPr>
            <a:endParaRPr lang="en-US" dirty="0"/>
          </a:p>
          <a:p>
            <a:pPr marL="0" indent="0">
              <a:buNone/>
            </a:pPr>
            <a:r>
              <a:rPr lang="en-US" dirty="0"/>
              <a:t>By introducing a distinction between diachronic and synchronic analyses of language, he laid the foundation of the modern discipline of linguistics. Saussure also introduced several basic dimensions of linguistic analysis that are still fundamental in many contemporary linguistic theories, such as the distinctions between </a:t>
            </a:r>
            <a:r>
              <a:rPr lang="en-US" dirty="0" err="1"/>
              <a:t>syntagm</a:t>
            </a:r>
            <a:r>
              <a:rPr lang="en-US" dirty="0"/>
              <a:t> and paradigm, and the Langue-parole distinction, distinguishing language as an abstract system (langue), from language as a concrete manifestation of this system (parole)</a:t>
            </a:r>
            <a:endParaRPr lang="tr-TR" dirty="0"/>
          </a:p>
        </p:txBody>
      </p:sp>
    </p:spTree>
    <p:extLst>
      <p:ext uri="{BB962C8B-B14F-4D97-AF65-F5344CB8AC3E}">
        <p14:creationId xmlns:p14="http://schemas.microsoft.com/office/powerpoint/2010/main" val="114245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fontScale="90000"/>
          </a:bodyPr>
          <a:lstStyle/>
          <a:p>
            <a:pPr algn="ctr"/>
            <a:r>
              <a:rPr lang="tr-TR" b="1" dirty="0">
                <a:solidFill>
                  <a:srgbClr val="C00000"/>
                </a:solidFill>
              </a:rPr>
              <a:t>Modern </a:t>
            </a:r>
            <a:r>
              <a:rPr lang="tr-TR" b="1" dirty="0" err="1" smtClean="0">
                <a:solidFill>
                  <a:srgbClr val="C00000"/>
                </a:solidFill>
              </a:rPr>
              <a:t>linguistics</a:t>
            </a:r>
            <a:endParaRPr lang="tr-TR" b="1" dirty="0">
              <a:solidFill>
                <a:srgbClr val="C00000"/>
              </a:solidFill>
            </a:endParaRPr>
          </a:p>
        </p:txBody>
      </p:sp>
      <p:sp>
        <p:nvSpPr>
          <p:cNvPr id="3" name="İçerik Yer Tutucusu 2"/>
          <p:cNvSpPr>
            <a:spLocks noGrp="1"/>
          </p:cNvSpPr>
          <p:nvPr>
            <p:ph idx="1"/>
          </p:nvPr>
        </p:nvSpPr>
        <p:spPr>
          <a:xfrm>
            <a:off x="384464" y="1153390"/>
            <a:ext cx="11523518" cy="5340927"/>
          </a:xfrm>
        </p:spPr>
        <p:txBody>
          <a:bodyPr>
            <a:normAutofit fontScale="85000" lnSpcReduction="20000"/>
          </a:bodyPr>
          <a:lstStyle/>
          <a:p>
            <a:pPr marL="0" indent="0">
              <a:buNone/>
            </a:pPr>
            <a:r>
              <a:rPr lang="en-US" dirty="0"/>
              <a:t>In the 1960s, Noam Chomsky formulated the generative theory of language. According to this theory, the most basic form of language is a set of syntactic rules that is universal for all humans and which underlies the grammars of all human languages. This set of rules is called Universal Grammar; for Chomsky, describing it is the primary objective of the discipline of linguistics. Thus, he considered that the grammars of individual languages are only of importance to linguistics insofar as they allow us to deduce the universal underlying rules from which the observable linguistic variability is generated</a:t>
            </a:r>
            <a:r>
              <a:rPr lang="en-US" dirty="0" smtClean="0"/>
              <a:t>.</a:t>
            </a:r>
            <a:endParaRPr lang="en-US" dirty="0"/>
          </a:p>
          <a:p>
            <a:pPr marL="0" indent="0">
              <a:buNone/>
            </a:pPr>
            <a:endParaRPr lang="en-US" dirty="0"/>
          </a:p>
          <a:p>
            <a:pPr marL="0" indent="0">
              <a:buNone/>
            </a:pPr>
            <a:r>
              <a:rPr lang="en-US" dirty="0"/>
              <a:t>In opposition to the formal theories of the generative school, functional theories of language propose that since language is fundamentally a tool, its structures are best analyzed and understood by reference to their functions. Formal theories of grammar seek to define the different elements of language and describe the way they relate to each other as systems of formal rules or operations, while functional theories seek to define the functions performed by language and then relate them to the linguistic elements that carry them out</a:t>
            </a:r>
            <a:r>
              <a:rPr lang="en-US" dirty="0" smtClean="0"/>
              <a:t>. </a:t>
            </a:r>
            <a:r>
              <a:rPr lang="en-US" dirty="0"/>
              <a:t>The framework of cognitive linguistics interprets language in terms of the concepts (which are sometimes universal, and sometimes specific to a particular language) which underlie its forms. Cognitive linguistics is primarily concerned with how the mind creates meaning through </a:t>
            </a:r>
            <a:r>
              <a:rPr lang="en-US" dirty="0" smtClean="0"/>
              <a:t>language</a:t>
            </a:r>
            <a:r>
              <a:rPr lang="tr-TR" dirty="0" smtClean="0"/>
              <a:t>.</a:t>
            </a:r>
            <a:endParaRPr lang="tr-TR" dirty="0"/>
          </a:p>
        </p:txBody>
      </p:sp>
    </p:spTree>
    <p:extLst>
      <p:ext uri="{BB962C8B-B14F-4D97-AF65-F5344CB8AC3E}">
        <p14:creationId xmlns:p14="http://schemas.microsoft.com/office/powerpoint/2010/main" val="341728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27257"/>
          </a:xfrm>
        </p:spPr>
        <p:txBody>
          <a:bodyPr>
            <a:normAutofit fontScale="90000"/>
          </a:bodyPr>
          <a:lstStyle/>
          <a:p>
            <a:pPr algn="ctr"/>
            <a:r>
              <a:rPr lang="tr-TR" b="1" dirty="0" smtClean="0">
                <a:solidFill>
                  <a:srgbClr val="C00000"/>
                </a:solidFill>
              </a:rPr>
              <a:t>P</a:t>
            </a:r>
            <a:r>
              <a:rPr lang="en-US" b="1" dirty="0" err="1" smtClean="0">
                <a:solidFill>
                  <a:srgbClr val="C00000"/>
                </a:solidFill>
              </a:rPr>
              <a:t>hysiological</a:t>
            </a:r>
            <a:r>
              <a:rPr lang="en-US" b="1" dirty="0" smtClean="0">
                <a:solidFill>
                  <a:srgbClr val="C00000"/>
                </a:solidFill>
              </a:rPr>
              <a:t> </a:t>
            </a:r>
            <a:r>
              <a:rPr lang="en-US" b="1" dirty="0">
                <a:solidFill>
                  <a:srgbClr val="C00000"/>
                </a:solidFill>
              </a:rPr>
              <a:t>and neural architecture of language and speech</a:t>
            </a:r>
            <a:endParaRPr lang="tr-TR" b="1" dirty="0">
              <a:solidFill>
                <a:srgbClr val="C00000"/>
              </a:solidFill>
            </a:endParaRPr>
          </a:p>
        </p:txBody>
      </p:sp>
      <p:sp>
        <p:nvSpPr>
          <p:cNvPr id="3" name="İçerik Yer Tutucusu 2"/>
          <p:cNvSpPr>
            <a:spLocks noGrp="1"/>
          </p:cNvSpPr>
          <p:nvPr>
            <p:ph idx="1"/>
          </p:nvPr>
        </p:nvSpPr>
        <p:spPr>
          <a:xfrm>
            <a:off x="238991" y="1392382"/>
            <a:ext cx="11720945" cy="5247409"/>
          </a:xfrm>
        </p:spPr>
        <p:txBody>
          <a:bodyPr/>
          <a:lstStyle/>
          <a:p>
            <a:pPr marL="0" indent="0">
              <a:buNone/>
            </a:pPr>
            <a:r>
              <a:rPr lang="en-US" sz="3600" dirty="0"/>
              <a:t>Speaking is the default modality for language in all cultures. The production of spoken language depends on sophisticated capacities for controlling the lips, tongue and other components of the vocal apparatus, the ability to acoustically decode speech sounds, and the neurological apparatus required for acquiring and producing </a:t>
            </a:r>
            <a:r>
              <a:rPr lang="en-US" sz="3600" dirty="0" smtClean="0"/>
              <a:t>language.</a:t>
            </a:r>
            <a:r>
              <a:rPr lang="tr-TR" sz="3600" baseline="30000" dirty="0"/>
              <a:t> </a:t>
            </a:r>
            <a:endParaRPr lang="tr-TR" sz="3600" baseline="30000" dirty="0" smtClean="0"/>
          </a:p>
          <a:p>
            <a:pPr marL="0" indent="0">
              <a:buNone/>
            </a:pPr>
            <a:r>
              <a:rPr lang="en-US" sz="3600" dirty="0" smtClean="0"/>
              <a:t>The </a:t>
            </a:r>
            <a:r>
              <a:rPr lang="en-US" sz="3600" dirty="0"/>
              <a:t>study of the </a:t>
            </a:r>
            <a:r>
              <a:rPr lang="en-US" sz="3600" dirty="0">
                <a:hlinkClick r:id="rId2" tooltip="Genetics"/>
              </a:rPr>
              <a:t>genetic</a:t>
            </a:r>
            <a:r>
              <a:rPr lang="en-US" sz="3600" dirty="0"/>
              <a:t> bases for human language is at an early stage: the only gene that has definitely been implicated in language production is </a:t>
            </a:r>
            <a:r>
              <a:rPr lang="en-US" sz="3600" dirty="0">
                <a:hlinkClick r:id="rId3" tooltip="FOXP2"/>
              </a:rPr>
              <a:t>FOXP2</a:t>
            </a:r>
            <a:r>
              <a:rPr lang="en-US" sz="3600" dirty="0"/>
              <a:t>, which may cause a kind of </a:t>
            </a:r>
            <a:r>
              <a:rPr lang="en-US" sz="3600" dirty="0">
                <a:hlinkClick r:id="rId4" tooltip="Developmental verbal dyspraxia"/>
              </a:rPr>
              <a:t>congenital language disorder</a:t>
            </a:r>
            <a:r>
              <a:rPr lang="en-US" sz="3600" dirty="0"/>
              <a:t> if affected by </a:t>
            </a:r>
            <a:r>
              <a:rPr lang="en-US" sz="3600" dirty="0">
                <a:hlinkClick r:id="rId5" tooltip="Mutation"/>
              </a:rPr>
              <a:t>mutations</a:t>
            </a:r>
            <a:r>
              <a:rPr lang="en-US" sz="3600" dirty="0"/>
              <a:t>.</a:t>
            </a:r>
            <a:endParaRPr lang="tr-TR" sz="3600" dirty="0"/>
          </a:p>
        </p:txBody>
      </p:sp>
    </p:spTree>
    <p:extLst>
      <p:ext uri="{BB962C8B-B14F-4D97-AF65-F5344CB8AC3E}">
        <p14:creationId xmlns:p14="http://schemas.microsoft.com/office/powerpoint/2010/main" val="2962273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63575"/>
          </a:xfrm>
        </p:spPr>
        <p:txBody>
          <a:bodyPr>
            <a:normAutofit fontScale="90000"/>
          </a:bodyPr>
          <a:lstStyle/>
          <a:p>
            <a:pPr algn="ctr"/>
            <a:r>
              <a:rPr lang="tr-TR" b="1" dirty="0" err="1" smtClean="0">
                <a:solidFill>
                  <a:srgbClr val="C00000"/>
                </a:solidFill>
              </a:rPr>
              <a:t>The</a:t>
            </a:r>
            <a:r>
              <a:rPr lang="tr-TR" b="1" dirty="0" smtClean="0">
                <a:solidFill>
                  <a:srgbClr val="C00000"/>
                </a:solidFill>
              </a:rPr>
              <a:t> Brain</a:t>
            </a:r>
            <a:endParaRPr lang="tr-TR" b="1" dirty="0">
              <a:solidFill>
                <a:srgbClr val="C00000"/>
              </a:solidFill>
            </a:endParaRPr>
          </a:p>
        </p:txBody>
      </p:sp>
      <p:sp>
        <p:nvSpPr>
          <p:cNvPr id="3" name="İçerik Yer Tutucusu 2"/>
          <p:cNvSpPr>
            <a:spLocks noGrp="1"/>
          </p:cNvSpPr>
          <p:nvPr>
            <p:ph idx="1"/>
          </p:nvPr>
        </p:nvSpPr>
        <p:spPr>
          <a:xfrm>
            <a:off x="384463" y="1028700"/>
            <a:ext cx="11305309" cy="5569527"/>
          </a:xfrm>
        </p:spPr>
        <p:txBody>
          <a:bodyPr>
            <a:normAutofit lnSpcReduction="10000"/>
          </a:bodyPr>
          <a:lstStyle/>
          <a:p>
            <a:pPr marL="0" indent="0">
              <a:buNone/>
            </a:pPr>
            <a:r>
              <a:rPr lang="en-US" dirty="0"/>
              <a:t>The brain is the coordinating center of all linguistic activity; it controls both the production of linguistic cognition and of meaning and the mechanics of speech production. Nonetheless, our knowledge of the neurological bases for language is quite limited, though it has advanced considerably with the use of modern imaging techniques. The discipline of linguistics dedicated to studying the neurological aspects of language is called </a:t>
            </a:r>
            <a:r>
              <a:rPr lang="en-US" dirty="0">
                <a:hlinkClick r:id="rId2" tooltip="Neurolinguistics"/>
              </a:rPr>
              <a:t>neurolinguistics</a:t>
            </a:r>
            <a:r>
              <a:rPr lang="en-US" dirty="0"/>
              <a:t>.</a:t>
            </a:r>
            <a:r>
              <a:rPr lang="en-US" baseline="30000" dirty="0">
                <a:hlinkClick r:id="rId3"/>
              </a:rPr>
              <a:t>[55]</a:t>
            </a:r>
            <a:endParaRPr lang="en-US" dirty="0"/>
          </a:p>
          <a:p>
            <a:pPr marL="0" indent="0">
              <a:buNone/>
            </a:pPr>
            <a:r>
              <a:rPr lang="en-US" dirty="0"/>
              <a:t>Early work in neurolinguistics involved the study of language in people with brain lesions, to see how lesions in specific areas affect language and speech. In this way, neuroscientists in the 19th century discovered that two areas in the brain are crucially implicated in language processing. The first area is </a:t>
            </a:r>
            <a:r>
              <a:rPr lang="en-US" dirty="0">
                <a:hlinkClick r:id="rId4" tooltip="Wernicke's area"/>
              </a:rPr>
              <a:t>Wernicke's area</a:t>
            </a:r>
            <a:r>
              <a:rPr lang="en-US" dirty="0"/>
              <a:t>, which is in the posterior section of the </a:t>
            </a:r>
            <a:r>
              <a:rPr lang="en-US" u="sng" dirty="0">
                <a:hlinkClick r:id="rId5"/>
              </a:rPr>
              <a:t>superior temporal gyrus</a:t>
            </a:r>
            <a:r>
              <a:rPr lang="en-US" dirty="0"/>
              <a:t> in the dominant cerebral hemisphere. People with a lesion in this area of the brain develop </a:t>
            </a:r>
            <a:r>
              <a:rPr lang="en-US" dirty="0">
                <a:hlinkClick r:id="rId6" tooltip="Receptive aphasia"/>
              </a:rPr>
              <a:t>receptive aphasia</a:t>
            </a:r>
            <a:r>
              <a:rPr lang="en-US" dirty="0"/>
              <a:t>, a condition in which there is a major impairment of language comprehension, while speech retains a natural-sounding rhythm and a relatively normal </a:t>
            </a:r>
            <a:r>
              <a:rPr lang="en-US" dirty="0">
                <a:hlinkClick r:id="rId7" tooltip="Syntax"/>
              </a:rPr>
              <a:t>sentence structure</a:t>
            </a:r>
            <a:r>
              <a:rPr lang="en-US" dirty="0"/>
              <a:t>. </a:t>
            </a:r>
            <a:endParaRPr lang="tr-TR" dirty="0"/>
          </a:p>
        </p:txBody>
      </p:sp>
    </p:spTree>
    <p:extLst>
      <p:ext uri="{BB962C8B-B14F-4D97-AF65-F5344CB8AC3E}">
        <p14:creationId xmlns:p14="http://schemas.microsoft.com/office/powerpoint/2010/main" val="36938533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1652</Words>
  <Application>Microsoft Office PowerPoint</Application>
  <PresentationFormat>Geniş ekran</PresentationFormat>
  <Paragraphs>46</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Teması</vt:lpstr>
      <vt:lpstr>Unique position of human language</vt:lpstr>
      <vt:lpstr>Unique position of human language</vt:lpstr>
      <vt:lpstr>Origin of Language</vt:lpstr>
      <vt:lpstr>Origin of Language</vt:lpstr>
      <vt:lpstr>Study of Language</vt:lpstr>
      <vt:lpstr>Early history</vt:lpstr>
      <vt:lpstr>Modern linguistics</vt:lpstr>
      <vt:lpstr>Physiological and neural architecture of language and speech</vt:lpstr>
      <vt:lpstr>The Brain</vt:lpstr>
      <vt:lpstr>The Brain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18</cp:revision>
  <dcterms:created xsi:type="dcterms:W3CDTF">2018-02-15T15:30:48Z</dcterms:created>
  <dcterms:modified xsi:type="dcterms:W3CDTF">2020-02-07T13:15:28Z</dcterms:modified>
</cp:coreProperties>
</file>