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37"/>
  </p:notesMasterIdLst>
  <p:handoutMasterIdLst>
    <p:handoutMasterId r:id="rId38"/>
  </p:handoutMasterIdLst>
  <p:sldIdLst>
    <p:sldId id="256" r:id="rId2"/>
    <p:sldId id="307" r:id="rId3"/>
    <p:sldId id="258" r:id="rId4"/>
    <p:sldId id="346" r:id="rId5"/>
    <p:sldId id="257" r:id="rId6"/>
    <p:sldId id="348" r:id="rId7"/>
    <p:sldId id="350" r:id="rId8"/>
    <p:sldId id="349" r:id="rId9"/>
    <p:sldId id="376" r:id="rId10"/>
    <p:sldId id="354" r:id="rId11"/>
    <p:sldId id="336" r:id="rId12"/>
    <p:sldId id="377" r:id="rId13"/>
    <p:sldId id="303" r:id="rId14"/>
    <p:sldId id="355" r:id="rId15"/>
    <p:sldId id="356" r:id="rId16"/>
    <p:sldId id="357" r:id="rId17"/>
    <p:sldId id="359" r:id="rId18"/>
    <p:sldId id="379" r:id="rId19"/>
    <p:sldId id="380" r:id="rId20"/>
    <p:sldId id="360" r:id="rId21"/>
    <p:sldId id="361" r:id="rId22"/>
    <p:sldId id="363" r:id="rId23"/>
    <p:sldId id="277" r:id="rId24"/>
    <p:sldId id="370" r:id="rId25"/>
    <p:sldId id="276" r:id="rId26"/>
    <p:sldId id="384" r:id="rId27"/>
    <p:sldId id="383" r:id="rId28"/>
    <p:sldId id="381" r:id="rId29"/>
    <p:sldId id="318" r:id="rId30"/>
    <p:sldId id="371" r:id="rId31"/>
    <p:sldId id="320" r:id="rId32"/>
    <p:sldId id="319" r:id="rId33"/>
    <p:sldId id="372" r:id="rId34"/>
    <p:sldId id="373" r:id="rId35"/>
    <p:sldId id="382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1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notesMaster" Target="notesMasters/notesMaster1.xml"/><Relationship Id="rId38" Type="http://schemas.openxmlformats.org/officeDocument/2006/relationships/handoutMaster" Target="handoutMasters/handout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12EF85E9-1E61-7447-A180-CE498AB5CD80}" type="datetimeFigureOut">
              <a:rPr lang="en-US"/>
              <a:pPr>
                <a:defRPr/>
              </a:pPr>
              <a:t>13.01.20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9FB8782-4642-B74B-84C1-A4D2A01C9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33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4AB92961-068A-A843-8FD6-AC914EBC8631}" type="datetimeFigureOut">
              <a:rPr lang="en-US"/>
              <a:pPr>
                <a:defRPr/>
              </a:pPr>
              <a:t>13.01.20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0C644360-254B-594B-8B81-DEDA152F4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1814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D8B8552-0364-5A49-97BB-0079E8DAA6FB}" type="slidenum">
              <a:rPr lang="en-US" sz="1200"/>
              <a:pPr eaLnBrk="1" hangingPunct="1"/>
              <a:t>2</a:t>
            </a:fld>
            <a:endParaRPr 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BA41CD0-528C-1D40-8951-D9A20DDE22D6}" type="slidenum">
              <a:rPr lang="en-US" sz="1200"/>
              <a:pPr eaLnBrk="1" hangingPunct="1"/>
              <a:t>12</a:t>
            </a:fld>
            <a:endParaRPr 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532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8FED2F8-4BE1-3049-B68C-8F92815D57C0}" type="slidenum">
              <a:rPr lang="en-US" sz="1200"/>
              <a:pPr eaLnBrk="1" hangingPunct="1"/>
              <a:t>14</a:t>
            </a:fld>
            <a:endParaRPr 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A39E7AE-B11B-044C-BE51-8E1CBEB6D690}" type="slidenum">
              <a:rPr lang="en-US" sz="1200"/>
              <a:pPr eaLnBrk="1" hangingPunct="1"/>
              <a:t>16</a:t>
            </a:fld>
            <a:endParaRPr 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EFFE19C-CC29-2A48-87F9-2146C00C8821}" type="slidenum">
              <a:rPr lang="en-US" sz="1200"/>
              <a:pPr eaLnBrk="1" hangingPunct="1"/>
              <a:t>17</a:t>
            </a:fld>
            <a:endParaRPr 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93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C8371C5-4119-2F44-AA40-E3489D49B8F8}" type="slidenum">
              <a:rPr lang="en-US" sz="1200">
                <a:cs typeface="Arial" charset="0"/>
              </a:rPr>
              <a:pPr eaLnBrk="1" hangingPunct="1"/>
              <a:t>18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96BAC32-DB0F-2C4B-8C0B-A34302F3C160}" type="slidenum">
              <a:rPr lang="en-US" sz="1200"/>
              <a:pPr eaLnBrk="1" hangingPunct="1"/>
              <a:t>21</a:t>
            </a:fld>
            <a:endParaRPr 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16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716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591F491-0D36-2B48-A8D0-6B1892709726}" type="slidenum">
              <a:rPr lang="en-US" sz="1200"/>
              <a:pPr eaLnBrk="1" hangingPunct="1"/>
              <a:t>23</a:t>
            </a:fld>
            <a:endParaRPr 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C87B4F4-A2FD-C242-B088-D12ED102E7C3}" type="slidenum">
              <a:rPr lang="en-US" sz="1200"/>
              <a:pPr eaLnBrk="1" hangingPunct="1"/>
              <a:t>25</a:t>
            </a:fld>
            <a:endParaRPr 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D6AAE79-0E9D-7440-B5D9-B69E6D1106BD}" type="slidenum">
              <a:rPr lang="en-US" sz="1200"/>
              <a:pPr eaLnBrk="1" hangingPunct="1"/>
              <a:t>31</a:t>
            </a:fld>
            <a:endParaRPr 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03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003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82DD9D-B351-1B40-947A-F8B4D3353CA4}" type="slidenum">
              <a:rPr lang="en-US" sz="1200">
                <a:cs typeface="Arial" charset="0"/>
              </a:rPr>
              <a:pPr eaLnBrk="1" hangingPunct="1"/>
              <a:t>32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CA6CB9AD-6B26-8B48-8215-5A5DF3D6F912}" type="slidenum">
              <a:rPr lang="en-US" sz="1200"/>
              <a:pPr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21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921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76D8B5B-0368-B349-B72B-68FF5B240A03}" type="slidenum">
              <a:rPr lang="en-US" sz="1200"/>
              <a:pPr eaLnBrk="1" hangingPunct="1"/>
              <a:t>34</a:t>
            </a:fld>
            <a:endParaRPr 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13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>
              <a:latin typeface="Calibri" charset="0"/>
            </a:endParaRPr>
          </a:p>
        </p:txBody>
      </p:sp>
      <p:sp>
        <p:nvSpPr>
          <p:cNvPr id="1013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00AF0CE-C49C-C541-84AE-1A441EECE391}" type="slidenum">
              <a:rPr lang="en-US" sz="1200">
                <a:cs typeface="Arial" charset="0"/>
              </a:rPr>
              <a:pPr eaLnBrk="1" hangingPunct="1"/>
              <a:t>35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A1A5095-FC99-1147-A6B2-FC9D0B61D313}" type="slidenum">
              <a:rPr lang="en-US" sz="1200"/>
              <a:pPr eaLnBrk="1" hangingPunct="1"/>
              <a:t>5</a:t>
            </a:fld>
            <a:endParaRPr 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19D7815-B069-714C-9DD6-DD5333DB424D}" type="slidenum">
              <a:rPr lang="en-US" sz="1200"/>
              <a:pPr eaLnBrk="1" hangingPunct="1"/>
              <a:t>6</a:t>
            </a:fld>
            <a:endParaRPr 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973FA93-60C7-0B4D-A08A-C9D68E7DD7CE}" type="slidenum">
              <a:rPr lang="en-US" sz="1200"/>
              <a:pPr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057A23F-398F-B44F-AB3E-82F597974E57}" type="slidenum">
              <a:rPr lang="en-US" sz="1200"/>
              <a:pPr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Calibri" charset="0"/>
            </a:endParaRPr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AFB5803-60F1-944A-8DA4-32192AD85C0A}" type="slidenum">
              <a:rPr lang="en-US" sz="1200"/>
              <a:pPr eaLnBrk="1" hangingPunct="1"/>
              <a:t>9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983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983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CFFB789-E130-6440-A748-ECA6574BBA70}" type="slidenum">
              <a:rPr lang="en-US" sz="1200">
                <a:cs typeface="Arial" charset="0"/>
              </a:rPr>
              <a:pPr eaLnBrk="1" hangingPunct="1"/>
              <a:t>10</a:t>
            </a:fld>
            <a:endParaRPr lang="en-US" sz="1200"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8712321-D5D3-3D40-8D98-E2A7FF5FCAE0}" type="slidenum">
              <a:rPr lang="en-US" sz="1200"/>
              <a:pPr eaLnBrk="1" hangingPunct="1"/>
              <a:t>11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D8B5F-EDDE-EC45-9864-8433D42CB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13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E60F6-E94E-4F46-A20B-67791D417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61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6C8F8-DD77-5941-926A-041D7ED50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95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E571E6-73AE-5F49-A024-EF1312A22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399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A1641C-BE49-9B42-A517-9E086E3C0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84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5D3D36-87AF-3644-96AA-B78E65093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68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6E178-DD03-5542-B43A-78D100F28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569DD-0DF0-EE40-BB1D-2D4A9047F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55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EA814-9242-ED46-BE62-7DACAB2311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190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48AF6-A9F0-1846-8F99-585ADB18B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92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r-TR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14076-7543-2E45-A78B-4421CD8E3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90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  <a:cs typeface="Arial" charset="0"/>
              </a:defRPr>
            </a:lvl1pPr>
          </a:lstStyle>
          <a:p>
            <a:pPr>
              <a:defRPr/>
            </a:pPr>
            <a:fld id="{0135A65A-6903-5941-A471-8E6985434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charset="0"/>
          <a:ea typeface="ＭＳ Ｐゴシック" charset="0"/>
          <a:cs typeface="ＭＳ Ｐゴシック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D2CB6C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95A39D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C89F5D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5613" y="1920875"/>
            <a:ext cx="8226425" cy="10509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>
                <a:latin typeface="Arial" charset="0"/>
                <a:ea typeface="+mj-ea"/>
                <a:cs typeface="Arial" charset="0"/>
              </a:rPr>
              <a:t>Karbohidrat</a:t>
            </a:r>
            <a:r>
              <a:rPr lang="tr-TR" dirty="0">
                <a:latin typeface="Arial" charset="0"/>
                <a:ea typeface="+mj-ea"/>
                <a:cs typeface="Arial" charset="0"/>
              </a:rPr>
              <a:t> Kimyası</a:t>
            </a:r>
            <a:endParaRPr lang="en-US" dirty="0">
              <a:latin typeface="Arial" charset="0"/>
              <a:ea typeface="+mj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20000" cy="846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Aldoz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ketoz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izomerizmi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7620000" cy="2743200"/>
          </a:xfrm>
        </p:spPr>
        <p:txBody>
          <a:bodyPr/>
          <a:lstStyle/>
          <a:p>
            <a:pPr eaLnBrk="1" hangingPunct="1"/>
            <a:r>
              <a:rPr lang="tr-TR">
                <a:latin typeface="Calibri" charset="0"/>
              </a:rPr>
              <a:t>Biri aldoheksoz olan glukoz ile ketoheksoz olan fruktoz arasındaki izomerizm türüdür </a:t>
            </a:r>
            <a:endParaRPr lang="en-US">
              <a:latin typeface="Calibri" charset="0"/>
            </a:endParaRPr>
          </a:p>
          <a:p>
            <a:pPr eaLnBrk="1" hangingPunct="1"/>
            <a:r>
              <a:rPr lang="en-US">
                <a:latin typeface="Calibri" charset="0"/>
              </a:rPr>
              <a:t>Fruktoz ve glukozun molekül formüllerinin aynı olmasına karşın glukozun anomerik karbonu olan 1.konumunda potansiyel bir aldehid, fruktozun anomerik karbonu olan 2.konumunda potansiyel bir keton grubu bulunduğundan yapı formülleri birbirinen farklıdır.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Piranoz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ve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furanoz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halka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yapısı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7772400" cy="3429000"/>
          </a:xfrm>
        </p:spPr>
        <p:txBody>
          <a:bodyPr/>
          <a:lstStyle/>
          <a:p>
            <a:pPr eaLnBrk="1" hangingPunct="1"/>
            <a:r>
              <a:rPr lang="en-US" sz="2000">
                <a:latin typeface="Calibri" charset="0"/>
              </a:rPr>
              <a:t>Monosakkaritlerin kararlı halka yapıları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piran</a:t>
            </a:r>
            <a:r>
              <a:rPr lang="en-US" sz="2000">
                <a:latin typeface="Calibri" charset="0"/>
              </a:rPr>
              <a:t> yada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furan</a:t>
            </a:r>
            <a:r>
              <a:rPr lang="en-US" sz="2000">
                <a:latin typeface="Calibri" charset="0"/>
              </a:rPr>
              <a:t> halka yapılarına benzemektedir.</a:t>
            </a:r>
          </a:p>
          <a:p>
            <a:pPr eaLnBrk="1" hangingPunct="1"/>
            <a:r>
              <a:rPr lang="en-US" sz="2000">
                <a:latin typeface="Calibri" charset="0"/>
              </a:rPr>
              <a:t>Bir aldozun halka yapısı bir aldehid ve bir alkol grubunun birleşiminden oluştuğundan bir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hemiasetaldir</a:t>
            </a:r>
            <a:r>
              <a:rPr lang="en-US" sz="2000">
                <a:latin typeface="Calibri" charset="0"/>
              </a:rPr>
              <a:t>. Aynı şekilde bir ketozun halka yapısı bir </a:t>
            </a:r>
            <a:r>
              <a:rPr lang="en-US" sz="2000">
                <a:solidFill>
                  <a:srgbClr val="FF0000"/>
                </a:solidFill>
                <a:latin typeface="Calibri" charset="0"/>
              </a:rPr>
              <a:t>hemiketaldir.</a:t>
            </a:r>
          </a:p>
          <a:p>
            <a:pPr eaLnBrk="1" hangingPunct="1"/>
            <a:r>
              <a:rPr lang="tr-TR" sz="2000">
                <a:latin typeface="Calibri" charset="0"/>
              </a:rPr>
              <a:t>6C’lu glukoz bünyesinde hemiasetal, 1. karbondaki aldehid grubu ile çoğu kez 5.karbon bünyesindeki sekonder alkol grubu arasında oluşur. </a:t>
            </a:r>
          </a:p>
          <a:p>
            <a:pPr eaLnBrk="1" hangingPunct="1"/>
            <a:r>
              <a:rPr lang="tr-TR" sz="2000">
                <a:latin typeface="Calibri" charset="0"/>
              </a:rPr>
              <a:t>Böylece 6 elemanlı  bir halka oluşur ki bu yapıya </a:t>
            </a:r>
            <a:r>
              <a:rPr lang="tr-TR" sz="2000" b="1">
                <a:solidFill>
                  <a:srgbClr val="FF0000"/>
                </a:solidFill>
                <a:latin typeface="Calibri" charset="0"/>
              </a:rPr>
              <a:t>piranoz halkası</a:t>
            </a:r>
            <a:r>
              <a:rPr lang="tr-TR" sz="200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tr-TR" sz="2000">
                <a:latin typeface="Calibri" charset="0"/>
              </a:rPr>
              <a:t>denir. 6C’lu fruktoz ise beş elemanlı </a:t>
            </a:r>
            <a:r>
              <a:rPr lang="tr-TR" sz="2000" b="1">
                <a:solidFill>
                  <a:srgbClr val="FF0000"/>
                </a:solidFill>
                <a:latin typeface="Calibri" charset="0"/>
              </a:rPr>
              <a:t>furanoz halkası</a:t>
            </a:r>
            <a:r>
              <a:rPr lang="tr-TR" sz="200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tr-TR" sz="2000">
                <a:latin typeface="Calibri" charset="0"/>
              </a:rPr>
              <a:t>oluşturur.</a:t>
            </a:r>
          </a:p>
          <a:p>
            <a:pPr eaLnBrk="1" hangingPunct="1"/>
            <a:endParaRPr lang="en-US">
              <a:solidFill>
                <a:srgbClr val="FF0000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Anomerik</a:t>
            </a:r>
            <a:r>
              <a:rPr lang="en-US" dirty="0" smtClean="0">
                <a:ea typeface="+mj-ea"/>
                <a:cs typeface="+mj-cs"/>
              </a:rPr>
              <a:t> </a:t>
            </a:r>
            <a:r>
              <a:rPr lang="en-US" dirty="0" err="1" smtClean="0">
                <a:ea typeface="+mj-ea"/>
                <a:cs typeface="+mj-cs"/>
              </a:rPr>
              <a:t>karbon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7620000" cy="4800600"/>
          </a:xfrm>
        </p:spPr>
        <p:txBody>
          <a:bodyPr/>
          <a:lstStyle/>
          <a:p>
            <a:pPr eaLnBrk="1" hangingPunct="1"/>
            <a:r>
              <a:rPr lang="en-US" sz="2400">
                <a:latin typeface="Calibri" charset="0"/>
              </a:rPr>
              <a:t>Hemiasetal veya hemiketal halkanın oluşumu aldozların 1, ketozların 2.karbonunda </a:t>
            </a:r>
            <a:r>
              <a:rPr lang="en-US" sz="2400">
                <a:solidFill>
                  <a:srgbClr val="FF0000"/>
                </a:solidFill>
                <a:latin typeface="Calibri" charset="0"/>
              </a:rPr>
              <a:t>anomerik karbon</a:t>
            </a:r>
            <a:r>
              <a:rPr lang="en-US" sz="2400">
                <a:latin typeface="Calibri" charset="0"/>
              </a:rPr>
              <a:t> oluşmasıyla sonuçlanır.</a:t>
            </a:r>
          </a:p>
          <a:p>
            <a:pPr eaLnBrk="1" hangingPunct="1"/>
            <a:r>
              <a:rPr lang="en-US" sz="2400">
                <a:latin typeface="Calibri" charset="0"/>
              </a:rPr>
              <a:t>Bu yapılar </a:t>
            </a:r>
            <a:r>
              <a:rPr lang="tr-TR" sz="2400">
                <a:latin typeface="Calibri" charset="0"/>
                <a:sym typeface="Symbol" charset="0"/>
              </a:rPr>
              <a:t></a:t>
            </a:r>
            <a:r>
              <a:rPr lang="tr-TR" sz="2400">
                <a:latin typeface="Calibri" charset="0"/>
              </a:rPr>
              <a:t> ve </a:t>
            </a:r>
            <a:r>
              <a:rPr lang="tr-TR" sz="2400">
                <a:latin typeface="Calibri" charset="0"/>
                <a:sym typeface="Symbol" charset="0"/>
              </a:rPr>
              <a:t></a:t>
            </a:r>
            <a:r>
              <a:rPr lang="tr-TR" sz="2400">
                <a:latin typeface="Calibri" charset="0"/>
              </a:rPr>
              <a:t> konfigürasyonu diye adlandırılırlar.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5" name="Rectangle 7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226425" cy="11890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ea typeface="+mj-ea"/>
                <a:cs typeface="+mj-cs"/>
              </a:rPr>
              <a:t>   </a:t>
            </a:r>
            <a:r>
              <a:rPr lang="tr-TR" dirty="0" err="1" smtClean="0">
                <a:ea typeface="+mj-ea"/>
                <a:cs typeface="+mj-cs"/>
              </a:rPr>
              <a:t>Mutarotasyon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95400"/>
            <a:ext cx="7467600" cy="3416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tr-TR" dirty="0" err="1">
                <a:latin typeface="+mn-lt"/>
                <a:cs typeface="Arial" charset="0"/>
              </a:rPr>
              <a:t>Mutarotasyon</a:t>
            </a:r>
            <a:r>
              <a:rPr lang="tr-TR" dirty="0">
                <a:latin typeface="+mn-lt"/>
                <a:cs typeface="Arial" charset="0"/>
              </a:rPr>
              <a:t>, </a:t>
            </a:r>
            <a:r>
              <a:rPr lang="tr-TR" dirty="0" err="1">
                <a:latin typeface="+mn-lt"/>
                <a:cs typeface="Arial" charset="0"/>
              </a:rPr>
              <a:t>aldehid</a:t>
            </a:r>
            <a:r>
              <a:rPr lang="tr-TR" dirty="0">
                <a:latin typeface="+mn-lt"/>
                <a:cs typeface="Arial" charset="0"/>
              </a:rPr>
              <a:t> grubuna sahip bileşiklerin </a:t>
            </a:r>
            <a:r>
              <a:rPr lang="tr-TR" dirty="0" err="1">
                <a:solidFill>
                  <a:srgbClr val="FF0000"/>
                </a:solidFill>
                <a:latin typeface="+mn-lt"/>
                <a:cs typeface="Arial" charset="0"/>
              </a:rPr>
              <a:t>hemiasetal</a:t>
            </a:r>
            <a:r>
              <a:rPr lang="tr-TR" dirty="0">
                <a:solidFill>
                  <a:srgbClr val="FF0000"/>
                </a:solidFill>
                <a:latin typeface="+mn-lt"/>
                <a:cs typeface="Arial" charset="0"/>
              </a:rPr>
              <a:t> </a:t>
            </a:r>
            <a:r>
              <a:rPr lang="tr-TR" dirty="0">
                <a:latin typeface="+mn-lt"/>
                <a:cs typeface="Arial" charset="0"/>
              </a:rPr>
              <a:t>oluşturma özellikleri nedeniyle ortaya çıkan bir durumdur. </a:t>
            </a:r>
          </a:p>
          <a:p>
            <a:pPr>
              <a:defRPr/>
            </a:pPr>
            <a:endParaRPr lang="tr-TR" dirty="0">
              <a:latin typeface="+mn-lt"/>
              <a:cs typeface="Arial" charset="0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en-US" dirty="0" err="1">
                <a:latin typeface="+mn-lt"/>
                <a:cs typeface="Arial" charset="0"/>
              </a:rPr>
              <a:t>Taze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hazırlanmış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glikoz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çözeltisi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polarimetrede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incelendiğinde</a:t>
            </a:r>
            <a:r>
              <a:rPr lang="en-US" dirty="0">
                <a:latin typeface="+mn-lt"/>
                <a:cs typeface="Arial" charset="0"/>
              </a:rPr>
              <a:t>, </a:t>
            </a:r>
            <a:r>
              <a:rPr lang="en-US" dirty="0" err="1">
                <a:latin typeface="+mn-lt"/>
                <a:cs typeface="Arial" charset="0"/>
              </a:rPr>
              <a:t>optik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rotasyonunun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sabit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olmadığı</a:t>
            </a:r>
            <a:r>
              <a:rPr lang="en-US" dirty="0">
                <a:latin typeface="+mn-lt"/>
                <a:cs typeface="Arial" charset="0"/>
              </a:rPr>
              <a:t>, </a:t>
            </a:r>
            <a:r>
              <a:rPr lang="en-US" dirty="0" err="1">
                <a:latin typeface="+mn-lt"/>
                <a:cs typeface="Arial" charset="0"/>
              </a:rPr>
              <a:t>zamanla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değiştiği</a:t>
            </a:r>
            <a:r>
              <a:rPr lang="en-US" dirty="0">
                <a:latin typeface="+mn-lt"/>
                <a:cs typeface="Arial" charset="0"/>
              </a:rPr>
              <a:t>, </a:t>
            </a:r>
            <a:r>
              <a:rPr lang="en-US" dirty="0" err="1">
                <a:latin typeface="+mn-lt"/>
                <a:cs typeface="Arial" charset="0"/>
              </a:rPr>
              <a:t>değişimin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belirli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bir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süre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sonra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durduğu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ve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açının</a:t>
            </a:r>
            <a:r>
              <a:rPr lang="en-US" dirty="0">
                <a:latin typeface="+mn-lt"/>
                <a:cs typeface="Arial" charset="0"/>
              </a:rPr>
              <a:t> da </a:t>
            </a:r>
            <a:r>
              <a:rPr lang="en-US" dirty="0" err="1">
                <a:latin typeface="+mn-lt"/>
                <a:cs typeface="Arial" charset="0"/>
              </a:rPr>
              <a:t>sabit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bir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hal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aldığı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gözlenmektedir</a:t>
            </a:r>
            <a:r>
              <a:rPr lang="en-US" dirty="0">
                <a:latin typeface="+mn-lt"/>
                <a:cs typeface="Arial" charset="0"/>
              </a:rPr>
              <a:t>. Bu </a:t>
            </a:r>
            <a:r>
              <a:rPr lang="en-US" dirty="0" err="1">
                <a:latin typeface="+mn-lt"/>
                <a:cs typeface="Arial" charset="0"/>
              </a:rPr>
              <a:t>davranışı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diğer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şekerler</a:t>
            </a:r>
            <a:r>
              <a:rPr lang="en-US" dirty="0">
                <a:latin typeface="+mn-lt"/>
                <a:cs typeface="Arial" charset="0"/>
              </a:rPr>
              <a:t> de </a:t>
            </a:r>
            <a:r>
              <a:rPr lang="en-US" dirty="0" err="1">
                <a:latin typeface="+mn-lt"/>
                <a:cs typeface="Arial" charset="0"/>
              </a:rPr>
              <a:t>göstermektedir</a:t>
            </a:r>
            <a:r>
              <a:rPr lang="en-US" dirty="0">
                <a:latin typeface="+mn-lt"/>
                <a:cs typeface="Arial" charset="0"/>
              </a:rPr>
              <a:t>. Bu </a:t>
            </a:r>
            <a:r>
              <a:rPr lang="en-US" dirty="0" err="1">
                <a:latin typeface="+mn-lt"/>
                <a:cs typeface="Arial" charset="0"/>
              </a:rPr>
              <a:t>olaya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+mn-lt"/>
                <a:cs typeface="Arial" charset="0"/>
              </a:rPr>
              <a:t>mutarotasyon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yani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rotasyon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değişimi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adı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verilir</a:t>
            </a:r>
            <a:r>
              <a:rPr lang="en-US" dirty="0">
                <a:latin typeface="+mn-lt"/>
                <a:cs typeface="Arial" charset="0"/>
              </a:rPr>
              <a:t>. </a:t>
            </a:r>
          </a:p>
          <a:p>
            <a:pPr>
              <a:defRPr/>
            </a:pPr>
            <a:endParaRPr lang="en-US" dirty="0">
              <a:latin typeface="+mn-lt"/>
              <a:cs typeface="Arial" charset="0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en-US" dirty="0" err="1">
                <a:latin typeface="+mn-lt"/>
                <a:cs typeface="Arial" charset="0"/>
              </a:rPr>
              <a:t>Bir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en-US" dirty="0" err="1">
                <a:latin typeface="+mn-lt"/>
                <a:cs typeface="Arial" charset="0"/>
              </a:rPr>
              <a:t>şekerin</a:t>
            </a:r>
            <a:r>
              <a:rPr lang="en-US" dirty="0">
                <a:latin typeface="+mn-lt"/>
                <a:cs typeface="Arial" charset="0"/>
              </a:rPr>
              <a:t>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</a:t>
            </a:r>
            <a:r>
              <a:rPr lang="tr-TR" dirty="0">
                <a:latin typeface="+mn-lt"/>
                <a:cs typeface="Arial" charset="0"/>
              </a:rPr>
              <a:t> ve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</a:t>
            </a:r>
            <a:r>
              <a:rPr lang="tr-TR" dirty="0">
                <a:latin typeface="+mn-lt"/>
                <a:cs typeface="Arial" charset="0"/>
              </a:rPr>
              <a:t> </a:t>
            </a:r>
            <a:r>
              <a:rPr lang="tr-TR" dirty="0" err="1">
                <a:latin typeface="+mn-lt"/>
                <a:cs typeface="Arial" charset="0"/>
              </a:rPr>
              <a:t>anomerleri</a:t>
            </a:r>
            <a:r>
              <a:rPr lang="tr-TR" dirty="0">
                <a:latin typeface="+mn-lt"/>
                <a:cs typeface="Arial" charset="0"/>
              </a:rPr>
              <a:t> bir çözeltinin içerisinde birbirleriyle denge içindedirler ve birbirlerine dönüşebilirler. Örneğin </a:t>
            </a:r>
            <a:r>
              <a:rPr lang="tr-TR" dirty="0" err="1">
                <a:latin typeface="+mn-lt"/>
                <a:cs typeface="Arial" charset="0"/>
              </a:rPr>
              <a:t>glukozun</a:t>
            </a:r>
            <a:r>
              <a:rPr lang="tr-TR" dirty="0">
                <a:latin typeface="+mn-lt"/>
                <a:cs typeface="Arial" charset="0"/>
              </a:rPr>
              <a:t>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</a:t>
            </a:r>
            <a:r>
              <a:rPr lang="tr-TR" dirty="0">
                <a:latin typeface="+mn-lt"/>
                <a:cs typeface="Arial" charset="0"/>
              </a:rPr>
              <a:t> ve </a:t>
            </a:r>
            <a:r>
              <a:rPr lang="tr-TR" dirty="0">
                <a:latin typeface="+mn-lt"/>
                <a:cs typeface="Arial" charset="0"/>
                <a:sym typeface="Symbol" charset="0"/>
              </a:rPr>
              <a:t></a:t>
            </a:r>
            <a:r>
              <a:rPr lang="tr-TR" dirty="0">
                <a:latin typeface="+mn-lt"/>
                <a:cs typeface="Arial" charset="0"/>
              </a:rPr>
              <a:t> </a:t>
            </a:r>
            <a:r>
              <a:rPr lang="tr-TR" dirty="0" err="1">
                <a:latin typeface="+mn-lt"/>
                <a:cs typeface="Arial" charset="0"/>
              </a:rPr>
              <a:t>anomerlerinin</a:t>
            </a:r>
            <a:r>
              <a:rPr lang="tr-TR" dirty="0">
                <a:latin typeface="+mn-lt"/>
                <a:cs typeface="Arial" charset="0"/>
              </a:rPr>
              <a:t> birbirine dönüşümü </a:t>
            </a:r>
            <a:r>
              <a:rPr lang="tr-TR" dirty="0" err="1">
                <a:latin typeface="+mn-lt"/>
                <a:cs typeface="Arial" charset="0"/>
              </a:rPr>
              <a:t>mutarotasyondur</a:t>
            </a:r>
            <a:r>
              <a:rPr lang="tr-TR" dirty="0">
                <a:latin typeface="+mn-lt"/>
                <a:cs typeface="Arial" charset="0"/>
              </a:rPr>
              <a:t>.</a:t>
            </a:r>
            <a:endParaRPr lang="en-US" dirty="0">
              <a:latin typeface="+mn-lt"/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Birçok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monosakkarit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fizyolojik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olarak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önem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taşır</a:t>
            </a:r>
            <a:r>
              <a:rPr lang="en-US" sz="4000" dirty="0" smtClean="0">
                <a:ea typeface="+mj-ea"/>
                <a:cs typeface="+mj-cs"/>
              </a:rPr>
              <a:t>.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Glikoz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ea typeface="+mn-ea"/>
                <a:cs typeface="+mn-cs"/>
              </a:rPr>
              <a:t>fruktoz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galaktoz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yakıt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amaçlı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kullanılır</a:t>
            </a:r>
            <a:r>
              <a:rPr lang="en-US" dirty="0" smtClean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Pentoz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şekerler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nükleotidler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nükleik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asitler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ve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birçok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koenzimin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önemli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yapıtaşıdır</a:t>
            </a:r>
            <a:r>
              <a:rPr lang="en-US" dirty="0" smtClean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Pentozlardan</a:t>
            </a:r>
            <a:r>
              <a:rPr lang="en-US" dirty="0" smtClean="0">
                <a:ea typeface="+mn-ea"/>
                <a:cs typeface="+mn-cs"/>
              </a:rPr>
              <a:t> D-</a:t>
            </a:r>
            <a:r>
              <a:rPr lang="en-US" dirty="0" err="1" smtClean="0">
                <a:ea typeface="+mn-ea"/>
                <a:cs typeface="+mn-cs"/>
              </a:rPr>
              <a:t>riboz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nükleik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asitlerin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koenzimlerin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yapısında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bulunur</a:t>
            </a:r>
            <a:r>
              <a:rPr lang="en-US" dirty="0" smtClean="0">
                <a:ea typeface="+mn-ea"/>
                <a:cs typeface="+mn-cs"/>
              </a:rPr>
              <a:t>. (ATP, NAD, NADP)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ea typeface="+mn-ea"/>
                <a:cs typeface="+mn-cs"/>
              </a:rPr>
              <a:t>Şeker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asitleri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glukuronik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asit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detoksifikasyonda</a:t>
            </a:r>
            <a:r>
              <a:rPr lang="en-US" dirty="0">
                <a:ea typeface="+mn-ea"/>
                <a:cs typeface="+mn-cs"/>
              </a:rPr>
              <a:t>, </a:t>
            </a:r>
            <a:r>
              <a:rPr lang="en-US" dirty="0" err="1">
                <a:ea typeface="+mn-ea"/>
                <a:cs typeface="+mn-cs"/>
              </a:rPr>
              <a:t>şeker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alkolleri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tatlandırıcı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olarak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kullanılır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(</a:t>
            </a:r>
            <a:r>
              <a:rPr lang="en-US" dirty="0" err="1" smtClean="0">
                <a:ea typeface="+mn-ea"/>
                <a:cs typeface="+mn-cs"/>
              </a:rPr>
              <a:t>örneğin</a:t>
            </a:r>
            <a:r>
              <a:rPr lang="en-US" dirty="0" smtClean="0">
                <a:ea typeface="+mn-ea"/>
                <a:cs typeface="+mn-cs"/>
              </a:rPr>
              <a:t> sorbitol).</a:t>
            </a:r>
            <a:endParaRPr lang="en-US" dirty="0">
              <a:ea typeface="+mn-ea"/>
              <a:cs typeface="+mn-cs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err="1" smtClean="0">
                <a:ea typeface="+mj-ea"/>
                <a:cs typeface="+mj-cs"/>
              </a:rPr>
              <a:t>Şekerler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birbirleri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ile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ve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diğer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bileşiklerle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glikozidler</a:t>
            </a:r>
            <a:r>
              <a:rPr lang="en-US" sz="3600" dirty="0" smtClean="0">
                <a:ea typeface="+mj-ea"/>
                <a:cs typeface="+mj-cs"/>
              </a:rPr>
              <a:t> </a:t>
            </a:r>
            <a:r>
              <a:rPr lang="en-US" sz="3600" dirty="0" err="1" smtClean="0">
                <a:ea typeface="+mj-ea"/>
                <a:cs typeface="+mj-cs"/>
              </a:rPr>
              <a:t>oluşturur</a:t>
            </a:r>
            <a:r>
              <a:rPr lang="en-US" sz="3600" dirty="0" smtClean="0">
                <a:ea typeface="+mj-ea"/>
                <a:cs typeface="+mj-cs"/>
              </a:rPr>
              <a:t>.</a:t>
            </a:r>
            <a:endParaRPr lang="en-US" sz="36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Glikozidler</a:t>
            </a:r>
            <a:r>
              <a:rPr lang="en-US" dirty="0" smtClean="0">
                <a:ea typeface="+mn-ea"/>
                <a:cs typeface="+mn-cs"/>
              </a:rPr>
              <a:t>, </a:t>
            </a:r>
            <a:r>
              <a:rPr lang="en-US" dirty="0" err="1" smtClean="0">
                <a:ea typeface="+mn-ea"/>
                <a:cs typeface="+mn-cs"/>
              </a:rPr>
              <a:t>bir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monosakkarit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veya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monosakkarit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kalıntısının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anomerik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ea typeface="+mn-ea"/>
                <a:cs typeface="+mn-cs"/>
              </a:rPr>
              <a:t>karbonunun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hidroksil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grubu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ile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bir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başka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monosakkarit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olan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veya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olmayabilen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ikinci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bir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bileşik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arasında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kondensasyon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olması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ile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oluşur</a:t>
            </a:r>
            <a:r>
              <a:rPr lang="en-US" dirty="0" smtClean="0">
                <a:ea typeface="+mn-ea"/>
                <a:cs typeface="+mn-cs"/>
              </a:rPr>
              <a:t>.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Kalp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glikozitleri</a:t>
            </a:r>
            <a:r>
              <a:rPr lang="en-US" dirty="0" smtClean="0">
                <a:ea typeface="+mn-ea"/>
                <a:cs typeface="+mn-cs"/>
              </a:rPr>
              <a:t> (digitalis, </a:t>
            </a:r>
            <a:r>
              <a:rPr lang="en-US" dirty="0" err="1" smtClean="0">
                <a:ea typeface="+mn-ea"/>
                <a:cs typeface="+mn-cs"/>
              </a:rPr>
              <a:t>ouabain</a:t>
            </a:r>
            <a:r>
              <a:rPr lang="en-US" dirty="0" smtClean="0">
                <a:ea typeface="+mn-ea"/>
                <a:cs typeface="+mn-cs"/>
              </a:rPr>
              <a:t>)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153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err="1" smtClean="0">
                <a:ea typeface="+mj-ea"/>
                <a:cs typeface="+mj-cs"/>
              </a:rPr>
              <a:t>Deoksi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şekerlerde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bir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oksijen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atomu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ea typeface="+mj-ea"/>
                <a:cs typeface="+mj-cs"/>
              </a:rPr>
              <a:t>eksiktir</a:t>
            </a:r>
            <a:r>
              <a:rPr lang="en-US" sz="3200" dirty="0" smtClean="0">
                <a:solidFill>
                  <a:srgbClr val="FF0000"/>
                </a:solidFill>
                <a:ea typeface="+mj-ea"/>
                <a:cs typeface="+mj-cs"/>
              </a:rPr>
              <a:t>.</a:t>
            </a:r>
            <a:endParaRPr lang="en-US" sz="3200" dirty="0">
              <a:solidFill>
                <a:srgbClr val="FF0000"/>
              </a:solidFill>
              <a:ea typeface="+mj-ea"/>
              <a:cs typeface="+mj-cs"/>
            </a:endParaRPr>
          </a:p>
        </p:txBody>
      </p:sp>
      <p:sp>
        <p:nvSpPr>
          <p:cNvPr id="55298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7620000" cy="48006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Deoksi şekerler halka yapısına bağlı bir hidroksil grubu yerine bir hidrojen atomunun geçtiği şekerlerdir. Bunların bir örneği, nükleik asitlerde görülen 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deoksiribozdur</a:t>
            </a:r>
            <a:r>
              <a:rPr lang="en-US">
                <a:latin typeface="Calibri" charset="0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ea typeface="+mj-ea"/>
                <a:cs typeface="+mj-cs"/>
              </a:rPr>
              <a:t>   </a:t>
            </a:r>
            <a:r>
              <a:rPr lang="en-US" dirty="0" err="1" smtClean="0">
                <a:ea typeface="+mj-ea"/>
                <a:cs typeface="+mj-cs"/>
              </a:rPr>
              <a:t>Disakkaritler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7620000" cy="3200400"/>
          </a:xfrm>
        </p:spPr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rgbClr val="FF0000"/>
              </a:solidFill>
              <a:latin typeface="Calibri" charset="0"/>
            </a:endParaRPr>
          </a:p>
          <a:p>
            <a:pPr marL="114300" indent="0" eaLnBrk="1" hangingPunct="1">
              <a:buFont typeface="Arial" charset="0"/>
              <a:buNone/>
              <a:defRPr/>
            </a:pPr>
            <a:endParaRPr lang="en-US" dirty="0" err="1">
              <a:latin typeface="Calibri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1447800"/>
            <a:ext cx="7924800" cy="13239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/>
              <a:buChar char="•"/>
              <a:defRPr/>
            </a:pPr>
            <a:r>
              <a:rPr lang="en-US" sz="2000" dirty="0" err="1">
                <a:latin typeface="+mn-lt"/>
              </a:rPr>
              <a:t>Fizyolojik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öneme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sahip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olan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disakkaritler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maltoz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sukroz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ve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laktozdur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.</a:t>
            </a:r>
          </a:p>
          <a:p>
            <a:pPr>
              <a:defRPr/>
            </a:pPr>
            <a:endParaRPr lang="en-US" sz="2000" dirty="0">
              <a:solidFill>
                <a:srgbClr val="FF0000"/>
              </a:solidFill>
              <a:latin typeface="+mn-lt"/>
            </a:endParaRPr>
          </a:p>
          <a:p>
            <a:pPr marL="342900" indent="-342900">
              <a:buFont typeface="Arial"/>
              <a:buChar char="•"/>
              <a:defRPr/>
            </a:pPr>
            <a:r>
              <a:rPr lang="tr-TR" sz="2000" dirty="0">
                <a:latin typeface="+mn-lt"/>
              </a:rPr>
              <a:t>Maltoz molekülünde bir </a:t>
            </a:r>
            <a:r>
              <a:rPr lang="tr-TR" sz="2000" dirty="0" err="1">
                <a:latin typeface="+mn-lt"/>
              </a:rPr>
              <a:t>hemiasetal</a:t>
            </a:r>
            <a:r>
              <a:rPr lang="tr-TR" sz="2000" dirty="0">
                <a:latin typeface="+mn-lt"/>
              </a:rPr>
              <a:t> hidroksili serbesttir. Bu nedenle  maltoz indirgeme özelliğine sahiptir</a:t>
            </a:r>
            <a:r>
              <a:rPr lang="en-US" sz="20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Sukroz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1524000"/>
            <a:ext cx="754380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/>
              <a:buChar char="•"/>
              <a:defRPr/>
            </a:pPr>
            <a:r>
              <a:rPr lang="tr-TR" sz="2000" dirty="0" err="1">
                <a:latin typeface="+mn-lt"/>
              </a:rPr>
              <a:t>Sukroz</a:t>
            </a:r>
            <a:r>
              <a:rPr lang="tr-TR" sz="2000" dirty="0">
                <a:latin typeface="+mn-lt"/>
              </a:rPr>
              <a:t> 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α(1,2) </a:t>
            </a:r>
            <a:r>
              <a:rPr lang="tr-TR" sz="2000" dirty="0" err="1">
                <a:solidFill>
                  <a:srgbClr val="FF0000"/>
                </a:solidFill>
                <a:latin typeface="+mn-lt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 bağ </a:t>
            </a:r>
            <a:r>
              <a:rPr lang="tr-TR" sz="2000" dirty="0">
                <a:latin typeface="+mn-lt"/>
              </a:rPr>
              <a:t>yapısı gösterir. </a:t>
            </a:r>
          </a:p>
          <a:p>
            <a:pPr marL="342900" indent="-342900">
              <a:buFont typeface="Arial"/>
              <a:buChar char="•"/>
              <a:defRPr/>
            </a:pPr>
            <a:r>
              <a:rPr lang="en-US" sz="2000" dirty="0" err="1">
                <a:latin typeface="+mn-lt"/>
              </a:rPr>
              <a:t>Sukroz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indirgeme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özelliğine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sahip</a:t>
            </a:r>
            <a:r>
              <a:rPr lang="en-US" sz="200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+mn-lt"/>
              </a:rPr>
              <a:t>değildir</a:t>
            </a:r>
            <a:r>
              <a:rPr lang="en-US" sz="2000" dirty="0"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Laktoz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1371600"/>
            <a:ext cx="6248400" cy="6778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tr-TR" sz="2000" dirty="0">
                <a:latin typeface="+mn-lt"/>
              </a:rPr>
              <a:t>Süt şekeri olan laktoz 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β(1,4) </a:t>
            </a:r>
            <a:r>
              <a:rPr lang="tr-TR" sz="2000" dirty="0" err="1">
                <a:solidFill>
                  <a:srgbClr val="FF0000"/>
                </a:solidFill>
                <a:latin typeface="+mn-lt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+mn-lt"/>
              </a:rPr>
              <a:t> bağ</a:t>
            </a:r>
            <a:r>
              <a:rPr lang="tr-TR" sz="2000" dirty="0">
                <a:latin typeface="+mn-lt"/>
              </a:rPr>
              <a:t> yapısı gösterir. </a:t>
            </a:r>
          </a:p>
          <a:p>
            <a:pPr>
              <a:defRPr/>
            </a:pP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ea typeface="+mj-ea"/>
                <a:cs typeface="+mj-cs"/>
              </a:rPr>
              <a:t>Karboh</a:t>
            </a:r>
            <a:r>
              <a:rPr lang="tr-TR" smtClean="0">
                <a:ea typeface="+mj-ea"/>
                <a:cs typeface="+mj-cs"/>
              </a:rPr>
              <a:t>idrat</a:t>
            </a:r>
            <a:endParaRPr lang="en-US" smtClean="0">
              <a:ea typeface="+mj-ea"/>
              <a:cs typeface="+mj-cs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7848600" cy="4800600"/>
          </a:xfrm>
        </p:spPr>
        <p:txBody>
          <a:bodyPr/>
          <a:lstStyle/>
          <a:p>
            <a:pPr eaLnBrk="1" hangingPunct="1"/>
            <a:r>
              <a:rPr lang="tr-TR" sz="2400">
                <a:latin typeface="Calibri" charset="0"/>
                <a:cs typeface="Arial" charset="0"/>
              </a:rPr>
              <a:t>Karbonhidratlar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karbon, hidrojen </a:t>
            </a:r>
            <a:r>
              <a:rPr lang="tr-TR" sz="2400">
                <a:latin typeface="Calibri" charset="0"/>
                <a:cs typeface="Arial" charset="0"/>
              </a:rPr>
              <a:t>ve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oksijenden</a:t>
            </a:r>
            <a:r>
              <a:rPr lang="tr-TR" sz="2400">
                <a:solidFill>
                  <a:srgbClr val="CC00FF"/>
                </a:solidFill>
                <a:latin typeface="Calibri" charset="0"/>
                <a:cs typeface="Arial" charset="0"/>
              </a:rPr>
              <a:t> </a:t>
            </a:r>
            <a:r>
              <a:rPr lang="tr-TR" sz="2400">
                <a:latin typeface="Calibri" charset="0"/>
                <a:cs typeface="Arial" charset="0"/>
              </a:rPr>
              <a:t>olu</a:t>
            </a:r>
            <a:r>
              <a:rPr lang="tr-TR" sz="2400">
                <a:latin typeface="Calibri" charset="0"/>
              </a:rPr>
              <a:t>ş</a:t>
            </a:r>
            <a:r>
              <a:rPr lang="tr-TR" sz="2400">
                <a:latin typeface="Calibri" charset="0"/>
                <a:cs typeface="Arial" charset="0"/>
              </a:rPr>
              <a:t>urlar. </a:t>
            </a:r>
          </a:p>
          <a:p>
            <a:pPr eaLnBrk="1" hangingPunct="1"/>
            <a:r>
              <a:rPr lang="tr-TR" sz="2400">
                <a:latin typeface="Calibri" charset="0"/>
                <a:cs typeface="Arial" charset="0"/>
              </a:rPr>
              <a:t>Karbonhidratlar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aktif aldehid veya keton grubuna sahip poli</a:t>
            </a:r>
            <a:r>
              <a:rPr lang="tr-TR" sz="2400">
                <a:solidFill>
                  <a:srgbClr val="FF0000"/>
                </a:solidFill>
                <a:latin typeface="Calibri" charset="0"/>
              </a:rPr>
              <a:t>hidroksi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alkollerin</a:t>
            </a:r>
            <a:r>
              <a:rPr lang="tr-TR" sz="2400">
                <a:latin typeface="Calibri" charset="0"/>
                <a:cs typeface="Arial" charset="0"/>
              </a:rPr>
              <a:t> olu</a:t>
            </a:r>
            <a:r>
              <a:rPr lang="tr-TR" sz="2400">
                <a:latin typeface="Calibri" charset="0"/>
              </a:rPr>
              <a:t>ş</a:t>
            </a:r>
            <a:r>
              <a:rPr lang="tr-TR" sz="2400">
                <a:latin typeface="Calibri" charset="0"/>
                <a:cs typeface="Arial" charset="0"/>
              </a:rPr>
              <a:t>turduğu maddelerdir.</a:t>
            </a:r>
          </a:p>
          <a:p>
            <a:pPr eaLnBrk="1" hangingPunct="1"/>
            <a:r>
              <a:rPr lang="tr-TR" sz="2400">
                <a:latin typeface="Calibri" charset="0"/>
                <a:cs typeface="Arial" charset="0"/>
              </a:rPr>
              <a:t>Bu nedenle karbonhidratları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aldozlar</a:t>
            </a:r>
            <a:r>
              <a:rPr lang="tr-TR" sz="2400">
                <a:latin typeface="Calibri" charset="0"/>
                <a:cs typeface="Arial" charset="0"/>
              </a:rPr>
              <a:t> ve </a:t>
            </a:r>
            <a:r>
              <a:rPr lang="tr-TR" sz="2400">
                <a:solidFill>
                  <a:srgbClr val="FF0000"/>
                </a:solidFill>
                <a:latin typeface="Calibri" charset="0"/>
                <a:cs typeface="Arial" charset="0"/>
              </a:rPr>
              <a:t>ketozlar</a:t>
            </a:r>
            <a:r>
              <a:rPr lang="tr-TR" sz="2400">
                <a:latin typeface="Calibri" charset="0"/>
                <a:cs typeface="Arial" charset="0"/>
              </a:rPr>
              <a:t> diye 2 gruba ayırıyoruz.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2286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Polisakkaritler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60418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7620000" cy="5867400"/>
          </a:xfrm>
        </p:spPr>
        <p:txBody>
          <a:bodyPr/>
          <a:lstStyle/>
          <a:p>
            <a:pPr eaLnBrk="1" hangingPunct="1"/>
            <a:r>
              <a:rPr lang="tr-TR" sz="2000" dirty="0" err="1">
                <a:latin typeface="Calibri" charset="0"/>
              </a:rPr>
              <a:t>Polisakkaritler</a:t>
            </a:r>
            <a:r>
              <a:rPr lang="tr-TR" sz="2000" dirty="0">
                <a:latin typeface="Calibri" charset="0"/>
              </a:rPr>
              <a:t> genellikle 20’den fazla </a:t>
            </a:r>
            <a:r>
              <a:rPr lang="tr-TR" sz="2000" dirty="0" err="1" smtClean="0">
                <a:latin typeface="Calibri" charset="0"/>
              </a:rPr>
              <a:t>monosakkaritin</a:t>
            </a:r>
            <a:r>
              <a:rPr lang="tr-TR" sz="2000" dirty="0" smtClean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glikosidik</a:t>
            </a:r>
            <a:r>
              <a:rPr lang="tr-TR" sz="2000" dirty="0">
                <a:latin typeface="Calibri" charset="0"/>
              </a:rPr>
              <a:t> bağlarla </a:t>
            </a:r>
            <a:r>
              <a:rPr lang="tr-TR" sz="2000" dirty="0" err="1">
                <a:latin typeface="Calibri" charset="0"/>
              </a:rPr>
              <a:t>biraraya</a:t>
            </a:r>
            <a:r>
              <a:rPr lang="tr-TR" sz="2000" dirty="0">
                <a:latin typeface="Calibri" charset="0"/>
              </a:rPr>
              <a:t> gelmesinden oluşan </a:t>
            </a:r>
            <a:r>
              <a:rPr lang="tr-TR" sz="2000" dirty="0" err="1">
                <a:latin typeface="Calibri" charset="0"/>
              </a:rPr>
              <a:t>polimerik</a:t>
            </a:r>
            <a:r>
              <a:rPr lang="tr-TR" sz="2000" dirty="0">
                <a:latin typeface="Calibri" charset="0"/>
              </a:rPr>
              <a:t> yapılardır.</a:t>
            </a:r>
            <a:r>
              <a:rPr lang="en-US" sz="2000" dirty="0">
                <a:latin typeface="Calibri" charset="0"/>
              </a:rPr>
              <a:t> </a:t>
            </a:r>
          </a:p>
          <a:p>
            <a:pPr eaLnBrk="1" hangingPunct="1"/>
            <a:r>
              <a:rPr lang="tr-TR" sz="2000" dirty="0">
                <a:latin typeface="Calibri" charset="0"/>
              </a:rPr>
              <a:t>Tekrarlanan ünitesi </a:t>
            </a:r>
            <a:r>
              <a:rPr lang="tr-TR" sz="2000" dirty="0" smtClean="0">
                <a:latin typeface="Calibri" charset="0"/>
              </a:rPr>
              <a:t>aynı </a:t>
            </a:r>
            <a:r>
              <a:rPr lang="tr-TR" sz="2000" dirty="0">
                <a:latin typeface="Calibri" charset="0"/>
              </a:rPr>
              <a:t>tip </a:t>
            </a:r>
            <a:r>
              <a:rPr lang="tr-TR" sz="2000" dirty="0" err="1" smtClean="0">
                <a:latin typeface="Calibri" charset="0"/>
              </a:rPr>
              <a:t>monosakkaritten</a:t>
            </a:r>
            <a:r>
              <a:rPr lang="tr-TR" sz="2000" dirty="0" smtClean="0">
                <a:latin typeface="Calibri" charset="0"/>
              </a:rPr>
              <a:t> </a:t>
            </a:r>
            <a:r>
              <a:rPr lang="tr-TR" sz="2000" dirty="0">
                <a:latin typeface="Calibri" charset="0"/>
              </a:rPr>
              <a:t>meydana gelmiş olan </a:t>
            </a:r>
            <a:r>
              <a:rPr lang="tr-TR" sz="2000" dirty="0" err="1">
                <a:latin typeface="Calibri" charset="0"/>
              </a:rPr>
              <a:t>polisakkaridlere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b="1" dirty="0" err="1">
                <a:solidFill>
                  <a:srgbClr val="FF0000"/>
                </a:solidFill>
                <a:latin typeface="Calibri" charset="0"/>
              </a:rPr>
              <a:t>homopolisakkarid</a:t>
            </a:r>
            <a:r>
              <a:rPr lang="tr-TR" sz="2000" dirty="0">
                <a:latin typeface="Calibri" charset="0"/>
              </a:rPr>
              <a:t>,  farklı </a:t>
            </a:r>
            <a:r>
              <a:rPr lang="tr-TR" sz="2000" dirty="0" err="1">
                <a:latin typeface="Calibri" charset="0"/>
              </a:rPr>
              <a:t>monosakkaridlerden</a:t>
            </a:r>
            <a:r>
              <a:rPr lang="tr-TR" sz="2000" dirty="0">
                <a:latin typeface="Calibri" charset="0"/>
              </a:rPr>
              <a:t> oluşanlara </a:t>
            </a:r>
            <a:r>
              <a:rPr lang="tr-TR" sz="2000" b="1" dirty="0" err="1">
                <a:solidFill>
                  <a:srgbClr val="FF0000"/>
                </a:solidFill>
                <a:latin typeface="Calibri" charset="0"/>
              </a:rPr>
              <a:t>heteropolisakkarid</a:t>
            </a:r>
            <a:r>
              <a:rPr lang="tr-TR" sz="2000" dirty="0">
                <a:latin typeface="Calibri" charset="0"/>
              </a:rPr>
              <a:t> ismi verilir. </a:t>
            </a:r>
            <a:endParaRPr lang="en-US" sz="2400" dirty="0">
              <a:latin typeface="Calibri" charset="0"/>
            </a:endParaRPr>
          </a:p>
          <a:p>
            <a:pPr eaLnBrk="1" hangingPunct="1"/>
            <a:r>
              <a:rPr lang="tr-TR" sz="2000" dirty="0" err="1">
                <a:latin typeface="Calibri" charset="0"/>
              </a:rPr>
              <a:t>Polisakkarid</a:t>
            </a:r>
            <a:r>
              <a:rPr lang="tr-TR" sz="2000" dirty="0">
                <a:latin typeface="Calibri" charset="0"/>
              </a:rPr>
              <a:t> örnekleri:</a:t>
            </a:r>
          </a:p>
          <a:p>
            <a:pPr lvl="1" eaLnBrk="1" hangingPunct="1"/>
            <a:r>
              <a:rPr lang="tr-TR" dirty="0">
                <a:latin typeface="Calibri" charset="0"/>
              </a:rPr>
              <a:t>Nişasta</a:t>
            </a:r>
          </a:p>
          <a:p>
            <a:pPr lvl="1" eaLnBrk="1" hangingPunct="1"/>
            <a:r>
              <a:rPr lang="tr-TR" dirty="0">
                <a:latin typeface="Calibri" charset="0"/>
              </a:rPr>
              <a:t>Glikojen</a:t>
            </a:r>
          </a:p>
          <a:p>
            <a:pPr lvl="1" eaLnBrk="1" hangingPunct="1"/>
            <a:r>
              <a:rPr lang="tr-TR" dirty="0" smtClean="0">
                <a:latin typeface="Calibri" charset="0"/>
              </a:rPr>
              <a:t>Selüloz</a:t>
            </a:r>
          </a:p>
          <a:p>
            <a:pPr lvl="1" eaLnBrk="1" hangingPunct="1"/>
            <a:r>
              <a:rPr lang="tr-TR" dirty="0" err="1" smtClean="0">
                <a:latin typeface="Calibri" charset="0"/>
              </a:rPr>
              <a:t>Dekstran</a:t>
            </a:r>
            <a:r>
              <a:rPr lang="tr-TR" dirty="0" smtClean="0">
                <a:latin typeface="Calibri" charset="0"/>
              </a:rPr>
              <a:t> </a:t>
            </a:r>
            <a:endParaRPr lang="tr-TR" dirty="0">
              <a:latin typeface="Calibri" charset="0"/>
            </a:endParaRPr>
          </a:p>
          <a:p>
            <a:pPr lvl="1" eaLnBrk="1" hangingPunct="1"/>
            <a:r>
              <a:rPr lang="tr-TR" dirty="0" err="1" smtClean="0">
                <a:latin typeface="Calibri" charset="0"/>
              </a:rPr>
              <a:t>İnulin</a:t>
            </a:r>
            <a:endParaRPr lang="tr-TR" dirty="0" smtClean="0">
              <a:latin typeface="Calibri" charset="0"/>
            </a:endParaRPr>
          </a:p>
          <a:p>
            <a:pPr lvl="1" eaLnBrk="1" hangingPunct="1"/>
            <a:r>
              <a:rPr lang="tr-TR" dirty="0" smtClean="0">
                <a:latin typeface="Calibri" charset="0"/>
              </a:rPr>
              <a:t>Kitin</a:t>
            </a:r>
          </a:p>
          <a:p>
            <a:pPr lvl="1" eaLnBrk="1" hangingPunct="1"/>
            <a:r>
              <a:rPr lang="tr-TR" dirty="0" smtClean="0">
                <a:latin typeface="Calibri" charset="0"/>
              </a:rPr>
              <a:t>Pektin </a:t>
            </a:r>
            <a:endParaRPr lang="tr-TR" dirty="0">
              <a:latin typeface="Calibri" charset="0"/>
            </a:endParaRPr>
          </a:p>
          <a:p>
            <a:pPr lvl="1" eaLnBrk="1" hangingPunct="1"/>
            <a:r>
              <a:rPr lang="tr-TR" dirty="0" smtClean="0">
                <a:latin typeface="Calibri" charset="0"/>
              </a:rPr>
              <a:t>Beta </a:t>
            </a:r>
            <a:r>
              <a:rPr lang="tr-TR" dirty="0" err="1" smtClean="0">
                <a:latin typeface="Calibri" charset="0"/>
              </a:rPr>
              <a:t>glukan</a:t>
            </a:r>
            <a:endParaRPr lang="tr-TR" dirty="0" smtClean="0">
              <a:latin typeface="Calibri" charset="0"/>
            </a:endParaRPr>
          </a:p>
          <a:p>
            <a:pPr lvl="1" eaLnBrk="1" hangingPunct="1"/>
            <a:r>
              <a:rPr lang="tr-TR" dirty="0" err="1" smtClean="0">
                <a:latin typeface="Calibri" charset="0"/>
              </a:rPr>
              <a:t>Agar</a:t>
            </a:r>
            <a:endParaRPr lang="tr-TR" dirty="0">
              <a:latin typeface="Calibri" charset="0"/>
            </a:endParaRPr>
          </a:p>
          <a:p>
            <a:pPr lvl="1" eaLnBrk="1" hangingPunct="1"/>
            <a:r>
              <a:rPr lang="tr-TR" dirty="0" smtClean="0">
                <a:latin typeface="Calibri" charset="0"/>
              </a:rPr>
              <a:t>Karma </a:t>
            </a:r>
            <a:r>
              <a:rPr lang="tr-TR" dirty="0" err="1" smtClean="0">
                <a:latin typeface="Calibri" charset="0"/>
              </a:rPr>
              <a:t>polisakkaritler</a:t>
            </a:r>
            <a:endParaRPr lang="tr-TR" dirty="0">
              <a:latin typeface="Calibri" charset="0"/>
            </a:endParaRPr>
          </a:p>
          <a:p>
            <a:pPr eaLnBrk="1" hangingPunct="1"/>
            <a:endParaRPr lang="en-US" sz="20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620000" cy="8461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>
                <a:latin typeface="Verdana" charset="0"/>
                <a:ea typeface="+mj-ea"/>
                <a:cs typeface="Trebuchet MS" charset="0"/>
              </a:rPr>
              <a:t>Nişasta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001000" cy="4800600"/>
          </a:xfrm>
        </p:spPr>
        <p:txBody>
          <a:bodyPr/>
          <a:lstStyle/>
          <a:p>
            <a:pPr eaLnBrk="1" hangingPunct="1"/>
            <a:r>
              <a:rPr lang="tr-TR" sz="2400" dirty="0">
                <a:latin typeface="Calibri" charset="0"/>
              </a:rPr>
              <a:t>Bitkilerin enerji deposudur.</a:t>
            </a:r>
          </a:p>
          <a:p>
            <a:pPr eaLnBrk="1" hangingPunct="1"/>
            <a:r>
              <a:rPr lang="tr-TR" sz="2400" dirty="0" err="1">
                <a:latin typeface="Calibri" charset="0"/>
              </a:rPr>
              <a:t>Glukoz</a:t>
            </a:r>
            <a:r>
              <a:rPr lang="tr-TR" sz="2400" dirty="0">
                <a:latin typeface="Calibri" charset="0"/>
              </a:rPr>
              <a:t> birimlerinin </a:t>
            </a:r>
            <a:r>
              <a:rPr lang="el-GR" sz="24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400" dirty="0">
                <a:solidFill>
                  <a:srgbClr val="FF0000"/>
                </a:solidFill>
                <a:latin typeface="Calibri" charset="0"/>
              </a:rPr>
              <a:t>-1,4 ve </a:t>
            </a:r>
            <a:r>
              <a:rPr lang="el-GR" sz="24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400" dirty="0">
                <a:solidFill>
                  <a:srgbClr val="FF0000"/>
                </a:solidFill>
                <a:latin typeface="Calibri" charset="0"/>
              </a:rPr>
              <a:t>-1,6-glikosidik bağları </a:t>
            </a:r>
            <a:r>
              <a:rPr lang="tr-TR" sz="2400" dirty="0">
                <a:latin typeface="Calibri" charset="0"/>
              </a:rPr>
              <a:t>ile bağlanmasından oluşur.</a:t>
            </a:r>
          </a:p>
          <a:p>
            <a:pPr eaLnBrk="1" hangingPunct="1"/>
            <a:r>
              <a:rPr lang="tr-TR" sz="2400" dirty="0">
                <a:latin typeface="Calibri" charset="0"/>
              </a:rPr>
              <a:t>İki temel yapıtaşı, </a:t>
            </a:r>
            <a:r>
              <a:rPr lang="tr-TR" sz="2400" dirty="0" err="1">
                <a:latin typeface="Calibri" charset="0"/>
              </a:rPr>
              <a:t>amiloz</a:t>
            </a:r>
            <a:r>
              <a:rPr lang="tr-TR" sz="2400" dirty="0">
                <a:latin typeface="Calibri" charset="0"/>
              </a:rPr>
              <a:t> (%15-20) ve </a:t>
            </a:r>
            <a:r>
              <a:rPr lang="tr-TR" sz="2400" dirty="0" err="1">
                <a:latin typeface="Calibri" charset="0"/>
              </a:rPr>
              <a:t>amilopektin</a:t>
            </a:r>
            <a:r>
              <a:rPr lang="tr-TR" sz="2400" dirty="0">
                <a:latin typeface="Calibri" charset="0"/>
              </a:rPr>
              <a:t> (%80-85)’</a:t>
            </a:r>
            <a:r>
              <a:rPr lang="tr-TR" altLang="ja-JP" sz="2400" dirty="0" err="1">
                <a:latin typeface="Calibri" charset="0"/>
              </a:rPr>
              <a:t>dir</a:t>
            </a:r>
            <a:r>
              <a:rPr lang="tr-TR" altLang="ja-JP" sz="2400" dirty="0">
                <a:latin typeface="Calibri" charset="0"/>
              </a:rPr>
              <a:t>.</a:t>
            </a:r>
          </a:p>
          <a:p>
            <a:pPr eaLnBrk="1" hangingPunct="1"/>
            <a:r>
              <a:rPr lang="tr-TR" sz="2400" dirty="0" err="1">
                <a:latin typeface="Calibri" charset="0"/>
              </a:rPr>
              <a:t>Amiloz</a:t>
            </a:r>
            <a:r>
              <a:rPr lang="tr-TR" sz="2400" dirty="0">
                <a:latin typeface="Calibri" charset="0"/>
              </a:rPr>
              <a:t> lineer yapıda iken; </a:t>
            </a:r>
            <a:r>
              <a:rPr lang="tr-TR" sz="2400" dirty="0" err="1">
                <a:latin typeface="Calibri" charset="0"/>
              </a:rPr>
              <a:t>amilopektin</a:t>
            </a:r>
            <a:r>
              <a:rPr lang="tr-TR" sz="2400" dirty="0">
                <a:latin typeface="Calibri" charset="0"/>
              </a:rPr>
              <a:t> dallanmış yapılanma gösterir.</a:t>
            </a:r>
          </a:p>
          <a:p>
            <a:pPr eaLnBrk="1" hangingPunct="1"/>
            <a:endParaRPr lang="tr-TR" sz="2400" dirty="0">
              <a:latin typeface="Verdana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4925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Polisakkaritler-Glikojen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69634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7620000" cy="4800600"/>
          </a:xfrm>
        </p:spPr>
        <p:txBody>
          <a:bodyPr/>
          <a:lstStyle/>
          <a:p>
            <a:pPr eaLnBrk="1" hangingPunct="1"/>
            <a:r>
              <a:rPr lang="en-US" sz="2000" dirty="0" err="1">
                <a:latin typeface="Calibri" charset="0"/>
              </a:rPr>
              <a:t>Hayvanlarda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glukozun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depo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şeklidir</a:t>
            </a:r>
            <a:r>
              <a:rPr lang="en-US" sz="2000" dirty="0">
                <a:latin typeface="Calibri" charset="0"/>
              </a:rPr>
              <a:t>. </a:t>
            </a:r>
            <a:r>
              <a:rPr lang="en-US" sz="2000" dirty="0" err="1">
                <a:latin typeface="Calibri" charset="0"/>
              </a:rPr>
              <a:t>Amilopektinden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çok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daha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fazla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dallanmış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bir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yapıdır</a:t>
            </a:r>
            <a:r>
              <a:rPr lang="en-US" sz="2000" dirty="0">
                <a:latin typeface="Calibri" charset="0"/>
              </a:rPr>
              <a:t>. </a:t>
            </a:r>
          </a:p>
          <a:p>
            <a:pPr eaLnBrk="1" hangingPunct="1"/>
            <a:r>
              <a:rPr lang="en-US" sz="2000" dirty="0">
                <a:latin typeface="Calibri" charset="0"/>
              </a:rPr>
              <a:t>Bu </a:t>
            </a:r>
            <a:r>
              <a:rPr lang="en-US" sz="2000" dirty="0" err="1">
                <a:latin typeface="Calibri" charset="0"/>
              </a:rPr>
              <a:t>yapıyı</a:t>
            </a:r>
            <a:r>
              <a:rPr lang="en-US" sz="2000" dirty="0">
                <a:latin typeface="Calibri" charset="0"/>
              </a:rPr>
              <a:t> </a:t>
            </a:r>
            <a:r>
              <a:rPr lang="en-US" sz="2000" dirty="0" err="1">
                <a:latin typeface="Calibri" charset="0"/>
              </a:rPr>
              <a:t>birbirine</a:t>
            </a:r>
            <a:r>
              <a:rPr lang="en-US" sz="2000" dirty="0">
                <a:latin typeface="Calibri" charset="0"/>
              </a:rPr>
              <a:t> </a:t>
            </a:r>
            <a:r>
              <a:rPr lang="el-GR" sz="20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(1-4)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ve </a:t>
            </a:r>
            <a:r>
              <a:rPr lang="el-GR" sz="2000" dirty="0">
                <a:solidFill>
                  <a:srgbClr val="FF0000"/>
                </a:solidFill>
                <a:latin typeface="Calibri" charset="0"/>
              </a:rPr>
              <a:t>α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(1-6) </a:t>
            </a:r>
            <a:r>
              <a:rPr lang="tr-TR" sz="2000" dirty="0" err="1">
                <a:solidFill>
                  <a:srgbClr val="FF0000"/>
                </a:solidFill>
                <a:latin typeface="Calibri" charset="0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 bağıyla </a:t>
            </a:r>
            <a:r>
              <a:rPr lang="tr-TR" sz="2000" dirty="0">
                <a:latin typeface="Calibri" charset="0"/>
              </a:rPr>
              <a:t>bağlanmış </a:t>
            </a:r>
            <a:r>
              <a:rPr lang="tr-TR" sz="2000" dirty="0" err="1">
                <a:latin typeface="Calibri" charset="0"/>
              </a:rPr>
              <a:t>glukoz</a:t>
            </a:r>
            <a:r>
              <a:rPr lang="tr-TR" sz="2000" dirty="0">
                <a:latin typeface="Calibri" charset="0"/>
              </a:rPr>
              <a:t> üniteleri oluşturur. Dallanma noktaları arasında ortalama 12 </a:t>
            </a:r>
            <a:r>
              <a:rPr lang="tr-TR" sz="2000" dirty="0" err="1">
                <a:latin typeface="Calibri" charset="0"/>
              </a:rPr>
              <a:t>glukoz</a:t>
            </a:r>
            <a:r>
              <a:rPr lang="tr-TR" sz="2000" dirty="0">
                <a:latin typeface="Calibri" charset="0"/>
              </a:rPr>
              <a:t> ünitesi bulunur.</a:t>
            </a:r>
          </a:p>
          <a:p>
            <a:pPr eaLnBrk="1" hangingPunct="1"/>
            <a:endParaRPr lang="en-US" sz="24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304800" y="228600"/>
            <a:ext cx="7086600" cy="769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tr-TR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n-ea"/>
                <a:cs typeface="Arial" charset="0"/>
              </a:rPr>
              <a:t>Polisakkaritler-Seluloz</a:t>
            </a:r>
            <a:endParaRPr lang="en-U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n-ea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19200"/>
            <a:ext cx="7620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  <a:defRPr/>
            </a:pPr>
            <a:r>
              <a:rPr lang="tr-TR" sz="2000" dirty="0">
                <a:latin typeface="+mn-lt"/>
                <a:cs typeface="Arial" charset="0"/>
              </a:rPr>
              <a:t>Bitki iskeletinin temel yapıtaşını oluşturur.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tr-TR" sz="2000" dirty="0">
                <a:latin typeface="+mn-lt"/>
                <a:cs typeface="Arial" charset="0"/>
              </a:rPr>
              <a:t>Birbirlerine </a:t>
            </a:r>
            <a:r>
              <a:rPr lang="tr-TR" sz="2000" dirty="0">
                <a:solidFill>
                  <a:srgbClr val="FF0000"/>
                </a:solidFill>
                <a:latin typeface="+mn-lt"/>
                <a:cs typeface="Arial" charset="0"/>
                <a:sym typeface="Symbol" charset="0"/>
              </a:rPr>
              <a:t></a:t>
            </a:r>
            <a:r>
              <a:rPr lang="tr-TR" sz="2000" dirty="0">
                <a:solidFill>
                  <a:srgbClr val="FF0000"/>
                </a:solidFill>
                <a:latin typeface="+mn-lt"/>
                <a:cs typeface="Arial" charset="0"/>
              </a:rPr>
              <a:t>(1-4) </a:t>
            </a:r>
            <a:r>
              <a:rPr lang="tr-TR" sz="2000" dirty="0" err="1">
                <a:solidFill>
                  <a:srgbClr val="FF0000"/>
                </a:solidFill>
                <a:latin typeface="+mn-lt"/>
                <a:cs typeface="Arial" charset="0"/>
              </a:rPr>
              <a:t>glikozidik</a:t>
            </a:r>
            <a:r>
              <a:rPr lang="tr-TR" sz="2000" dirty="0">
                <a:solidFill>
                  <a:srgbClr val="FF0000"/>
                </a:solidFill>
                <a:latin typeface="+mn-lt"/>
                <a:cs typeface="Arial" charset="0"/>
              </a:rPr>
              <a:t> bağı </a:t>
            </a:r>
            <a:r>
              <a:rPr lang="tr-TR" sz="2000" dirty="0">
                <a:latin typeface="+mn-lt"/>
                <a:cs typeface="Arial" charset="0"/>
              </a:rPr>
              <a:t>ile bağlanmış β-D </a:t>
            </a:r>
            <a:r>
              <a:rPr lang="tr-TR" sz="2000" dirty="0" err="1">
                <a:latin typeface="+mn-lt"/>
                <a:cs typeface="Arial" charset="0"/>
              </a:rPr>
              <a:t>glukopiranoz</a:t>
            </a:r>
            <a:r>
              <a:rPr lang="tr-TR" sz="2000" dirty="0">
                <a:latin typeface="+mn-lt"/>
                <a:cs typeface="Arial" charset="0"/>
              </a:rPr>
              <a:t> ünitelerinden meydana gelir. Selüloz β bağlarına saldıran bir </a:t>
            </a:r>
            <a:r>
              <a:rPr lang="tr-TR" sz="2000" dirty="0" err="1">
                <a:latin typeface="+mn-lt"/>
                <a:cs typeface="Arial" charset="0"/>
              </a:rPr>
              <a:t>hidrolazın</a:t>
            </a:r>
            <a:r>
              <a:rPr lang="tr-TR" sz="2000" dirty="0">
                <a:latin typeface="+mn-lt"/>
                <a:cs typeface="Arial" charset="0"/>
              </a:rPr>
              <a:t> yokluğu nedeniyle insan dahil birçok memeli tarafından sindirilemez.</a:t>
            </a:r>
          </a:p>
          <a:p>
            <a:pPr marL="285750" indent="-285750">
              <a:buFont typeface="Arial"/>
              <a:buChar char="•"/>
              <a:defRPr/>
            </a:pPr>
            <a:r>
              <a:rPr lang="tr-TR" sz="2000" dirty="0" smtClean="0">
                <a:latin typeface="+mn-lt"/>
                <a:cs typeface="Arial" charset="0"/>
              </a:rPr>
              <a:t>Yapısında </a:t>
            </a:r>
            <a:r>
              <a:rPr lang="tr-TR" sz="2000" dirty="0">
                <a:latin typeface="+mn-lt"/>
                <a:cs typeface="Arial" charset="0"/>
              </a:rPr>
              <a:t>bulunan hidrojen bağları sayesinde </a:t>
            </a:r>
            <a:r>
              <a:rPr lang="tr-TR" sz="2000" dirty="0" err="1">
                <a:latin typeface="+mn-lt"/>
                <a:cs typeface="Arial" charset="0"/>
              </a:rPr>
              <a:t>fibriler</a:t>
            </a:r>
            <a:r>
              <a:rPr lang="tr-TR" sz="2000" dirty="0">
                <a:latin typeface="+mn-lt"/>
                <a:cs typeface="Arial" charset="0"/>
              </a:rPr>
              <a:t> bir yapıya sahip olan selülozdan  oluşan her </a:t>
            </a:r>
            <a:r>
              <a:rPr lang="tr-TR" sz="2000" dirty="0" smtClean="0">
                <a:latin typeface="+mn-lt"/>
                <a:cs typeface="Arial" charset="0"/>
              </a:rPr>
              <a:t>yapı dayanıklı </a:t>
            </a:r>
            <a:r>
              <a:rPr lang="tr-TR" sz="2000" dirty="0">
                <a:latin typeface="+mn-lt"/>
                <a:cs typeface="Arial" charset="0"/>
              </a:rPr>
              <a:t>bir karakter kazanır.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err="1" smtClean="0">
                <a:latin typeface="Arial" charset="0"/>
                <a:ea typeface="+mj-ea"/>
                <a:cs typeface="Arial" charset="0"/>
              </a:rPr>
              <a:t>Polisakkaritler-Dekstran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7620000" cy="609600"/>
          </a:xfrm>
        </p:spPr>
        <p:txBody>
          <a:bodyPr/>
          <a:lstStyle/>
          <a:p>
            <a:pPr eaLnBrk="1" hangingPunct="1"/>
            <a:r>
              <a:rPr lang="tr-TR" sz="2000" dirty="0">
                <a:latin typeface="Arial" charset="0"/>
                <a:cs typeface="Arial" charset="0"/>
              </a:rPr>
              <a:t>Ağız bakteri ürünü, </a:t>
            </a:r>
            <a:r>
              <a:rPr lang="tr-TR" sz="2000" dirty="0">
                <a:latin typeface="Calibri" charset="0"/>
              </a:rPr>
              <a:t>Kan volümü </a:t>
            </a:r>
            <a:r>
              <a:rPr lang="tr-TR" sz="2000" dirty="0" smtClean="0">
                <a:latin typeface="Calibri" charset="0"/>
              </a:rPr>
              <a:t>arttırıcı</a:t>
            </a:r>
            <a:endParaRPr lang="en-US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800" dirty="0" err="1">
                <a:cs typeface="Arial" charset="0"/>
              </a:rPr>
              <a:t>Polisakkaritler-</a:t>
            </a:r>
            <a:r>
              <a:rPr lang="tr-TR" dirty="0" err="1" smtClean="0">
                <a:ea typeface="+mj-ea"/>
                <a:cs typeface="Arial" charset="0"/>
              </a:rPr>
              <a:t>İnulin</a:t>
            </a:r>
            <a:endParaRPr lang="en-US" dirty="0">
              <a:ea typeface="+mj-ea"/>
              <a:cs typeface="Arial" charset="0"/>
            </a:endParaRPr>
          </a:p>
        </p:txBody>
      </p:sp>
      <p:sp>
        <p:nvSpPr>
          <p:cNvPr id="75779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381000" y="1371600"/>
            <a:ext cx="4572000" cy="45894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err="1">
                <a:latin typeface="Calibri" charset="0"/>
              </a:rPr>
              <a:t>Fruktoz</a:t>
            </a:r>
            <a:r>
              <a:rPr lang="tr-TR" sz="2400" dirty="0">
                <a:latin typeface="Calibri" charset="0"/>
              </a:rPr>
              <a:t> polimeridir.</a:t>
            </a:r>
          </a:p>
          <a:p>
            <a:pPr eaLnBrk="1" hangingPunct="1"/>
            <a:endParaRPr lang="tr-TR" sz="2400" dirty="0">
              <a:latin typeface="Calibri" charset="0"/>
              <a:cs typeface="Arial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dirty="0" err="1">
                <a:cs typeface="Arial" charset="0"/>
              </a:rPr>
              <a:t>Polisakkaritler</a:t>
            </a:r>
            <a:r>
              <a:rPr lang="tr-TR" sz="4400" dirty="0">
                <a:cs typeface="Arial" charset="0"/>
              </a:rPr>
              <a:t>-</a:t>
            </a:r>
            <a:r>
              <a:rPr lang="tr-TR" sz="4400" dirty="0" smtClean="0"/>
              <a:t>Kitin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772400" cy="5029200"/>
          </a:xfrm>
        </p:spPr>
        <p:txBody>
          <a:bodyPr/>
          <a:lstStyle/>
          <a:p>
            <a:r>
              <a:rPr lang="tr-TR" sz="2400" dirty="0">
                <a:sym typeface="Symbol" charset="0"/>
              </a:rPr>
              <a:t></a:t>
            </a:r>
            <a:r>
              <a:rPr lang="tr-TR" sz="2400" dirty="0"/>
              <a:t>(1-4) </a:t>
            </a:r>
            <a:r>
              <a:rPr lang="tr-TR" sz="2400" dirty="0" err="1"/>
              <a:t>glikozidik</a:t>
            </a:r>
            <a:r>
              <a:rPr lang="tr-TR" sz="2400" dirty="0"/>
              <a:t>  bağı ile </a:t>
            </a:r>
            <a:r>
              <a:rPr lang="en-US" sz="2400" dirty="0"/>
              <a:t>N-A</a:t>
            </a:r>
            <a:r>
              <a:rPr lang="tr-TR" sz="2400" dirty="0"/>
              <a:t>s</a:t>
            </a:r>
            <a:r>
              <a:rPr lang="en-US" sz="2400" dirty="0"/>
              <a:t>et</a:t>
            </a:r>
            <a:r>
              <a:rPr lang="tr-TR" sz="2400" dirty="0"/>
              <a:t>i</a:t>
            </a:r>
            <a:r>
              <a:rPr lang="en-US" sz="2400" dirty="0"/>
              <a:t>l-D-</a:t>
            </a:r>
            <a:r>
              <a:rPr lang="en-US" sz="2400" dirty="0" err="1"/>
              <a:t>glu</a:t>
            </a:r>
            <a:r>
              <a:rPr lang="tr-TR" sz="2400" dirty="0"/>
              <a:t>k</a:t>
            </a:r>
            <a:r>
              <a:rPr lang="en-US" sz="2400" dirty="0" err="1"/>
              <a:t>osamin</a:t>
            </a:r>
            <a:r>
              <a:rPr lang="en-US" sz="2400" dirty="0"/>
              <a:t> </a:t>
            </a:r>
            <a:r>
              <a:rPr lang="tr-TR" sz="2400" dirty="0"/>
              <a:t>birimlerinden </a:t>
            </a:r>
            <a:r>
              <a:rPr lang="tr-TR" sz="2400" dirty="0" smtClean="0"/>
              <a:t>oluşmuştur.</a:t>
            </a:r>
            <a:endParaRPr lang="tr-TR" sz="2400" dirty="0"/>
          </a:p>
          <a:p>
            <a:endParaRPr lang="tr-TR" sz="2400" dirty="0"/>
          </a:p>
          <a:p>
            <a:r>
              <a:rPr lang="tr-TR" sz="2400" dirty="0" smtClean="0"/>
              <a:t>Omurgasızlardaki </a:t>
            </a:r>
            <a:r>
              <a:rPr lang="tr-TR" sz="2400" dirty="0"/>
              <a:t>önemli bir </a:t>
            </a:r>
            <a:r>
              <a:rPr lang="tr-TR" sz="2400" dirty="0" err="1"/>
              <a:t>homopolisakkarittir</a:t>
            </a:r>
            <a:r>
              <a:rPr lang="tr-TR" sz="2400" dirty="0"/>
              <a:t>.</a:t>
            </a:r>
            <a:br>
              <a:rPr lang="tr-TR" sz="24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6201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800" dirty="0" err="1">
                <a:cs typeface="Arial" charset="0"/>
              </a:rPr>
              <a:t>Polisakkaritler</a:t>
            </a:r>
            <a:r>
              <a:rPr lang="tr-TR" sz="4800" dirty="0">
                <a:cs typeface="Arial" charset="0"/>
              </a:rPr>
              <a:t>-</a:t>
            </a:r>
            <a:r>
              <a:rPr lang="tr-TR" sz="4800" dirty="0" smtClean="0">
                <a:cs typeface="Arial" charset="0"/>
              </a:rPr>
              <a:t>Pektin</a:t>
            </a:r>
            <a:endParaRPr lang="en-US" dirty="0"/>
          </a:p>
        </p:txBody>
      </p:sp>
      <p:sp>
        <p:nvSpPr>
          <p:cNvPr id="79874" name="Content Placeholder 4"/>
          <p:cNvSpPr>
            <a:spLocks noGrp="1"/>
          </p:cNvSpPr>
          <p:nvPr>
            <p:ph idx="1"/>
          </p:nvPr>
        </p:nvSpPr>
        <p:spPr>
          <a:xfrm>
            <a:off x="304800" y="1371600"/>
            <a:ext cx="7620000" cy="11430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Calibri" charset="0"/>
                <a:cs typeface="Arial" charset="0"/>
              </a:rPr>
              <a:t>Pol</a:t>
            </a:r>
            <a:r>
              <a:rPr lang="tr-TR" sz="2800" dirty="0">
                <a:latin typeface="Calibri" charset="0"/>
                <a:cs typeface="Arial" charset="0"/>
              </a:rPr>
              <a:t>i</a:t>
            </a:r>
            <a:r>
              <a:rPr lang="en-US" sz="2800" dirty="0">
                <a:latin typeface="Calibri" charset="0"/>
                <a:cs typeface="Arial" charset="0"/>
              </a:rPr>
              <a:t>gala</a:t>
            </a:r>
            <a:r>
              <a:rPr lang="tr-TR" sz="2800" dirty="0">
                <a:latin typeface="Calibri" charset="0"/>
                <a:cs typeface="Arial" charset="0"/>
              </a:rPr>
              <a:t>k</a:t>
            </a:r>
            <a:r>
              <a:rPr lang="en-US" sz="2800" dirty="0" err="1">
                <a:latin typeface="Calibri" charset="0"/>
                <a:cs typeface="Arial" charset="0"/>
              </a:rPr>
              <a:t>turoni</a:t>
            </a:r>
            <a:r>
              <a:rPr lang="tr-TR" sz="2800" dirty="0">
                <a:latin typeface="Calibri" charset="0"/>
                <a:cs typeface="Arial" charset="0"/>
              </a:rPr>
              <a:t>k</a:t>
            </a:r>
            <a:r>
              <a:rPr lang="en-US" sz="2800" dirty="0">
                <a:latin typeface="Calibri" charset="0"/>
                <a:cs typeface="Arial" charset="0"/>
              </a:rPr>
              <a:t> a</a:t>
            </a:r>
            <a:r>
              <a:rPr lang="tr-TR" sz="2800" dirty="0">
                <a:latin typeface="Calibri" charset="0"/>
                <a:cs typeface="Arial" charset="0"/>
              </a:rPr>
              <a:t>s</a:t>
            </a:r>
            <a:r>
              <a:rPr lang="en-US" sz="2800" dirty="0" err="1">
                <a:latin typeface="Calibri" charset="0"/>
                <a:cs typeface="Arial" charset="0"/>
              </a:rPr>
              <a:t>i</a:t>
            </a:r>
            <a:r>
              <a:rPr lang="tr-TR" sz="2800" dirty="0">
                <a:latin typeface="Calibri" charset="0"/>
                <a:cs typeface="Arial" charset="0"/>
              </a:rPr>
              <a:t>t metil esteri</a:t>
            </a:r>
            <a:r>
              <a:rPr lang="en-US" sz="2800" dirty="0">
                <a:latin typeface="Calibri" charset="0"/>
                <a:cs typeface="Arial" charset="0"/>
              </a:rPr>
              <a:t> </a:t>
            </a:r>
            <a:endParaRPr lang="tr-TR" sz="2800" dirty="0">
              <a:latin typeface="Calibri" charset="0"/>
              <a:cs typeface="Arial" charset="0"/>
            </a:endParaRPr>
          </a:p>
          <a:p>
            <a:pPr eaLnBrk="1" hangingPunct="1"/>
            <a:r>
              <a:rPr lang="tr-TR" sz="2800" dirty="0">
                <a:latin typeface="Calibri" charset="0"/>
                <a:cs typeface="Arial" charset="0"/>
              </a:rPr>
              <a:t>Jelleşme</a:t>
            </a:r>
            <a:r>
              <a:rPr lang="tr-TR" sz="2800" dirty="0" smtClean="0">
                <a:latin typeface="Calibri" charset="0"/>
                <a:cs typeface="Arial" charset="0"/>
              </a:rPr>
              <a:t>, reçel </a:t>
            </a:r>
            <a:r>
              <a:rPr lang="tr-TR" sz="2800" dirty="0">
                <a:latin typeface="Calibri" charset="0"/>
                <a:cs typeface="Arial" charset="0"/>
              </a:rPr>
              <a:t>kıvamı</a:t>
            </a:r>
            <a:endParaRPr lang="en-US" sz="2800" dirty="0">
              <a:latin typeface="Calibri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400" dirty="0" err="1">
                <a:cs typeface="Arial" charset="0"/>
              </a:rPr>
              <a:t>Polisakkaritler</a:t>
            </a:r>
            <a:r>
              <a:rPr lang="tr-TR" sz="4400" dirty="0">
                <a:cs typeface="Arial" charset="0"/>
              </a:rPr>
              <a:t>-</a:t>
            </a:r>
            <a:r>
              <a:rPr lang="en-US" dirty="0" smtClean="0"/>
              <a:t>Beta </a:t>
            </a:r>
            <a:r>
              <a:rPr lang="en-US" dirty="0" err="1" smtClean="0"/>
              <a:t>glukan</a:t>
            </a:r>
            <a:endParaRPr lang="en-US" dirty="0"/>
          </a:p>
        </p:txBody>
      </p:sp>
      <p:sp>
        <p:nvSpPr>
          <p:cNvPr id="80898" name="Rectangle 3"/>
          <p:cNvSpPr>
            <a:spLocks noChangeArrowheads="1"/>
          </p:cNvSpPr>
          <p:nvPr/>
        </p:nvSpPr>
        <p:spPr bwMode="auto">
          <a:xfrm>
            <a:off x="304800" y="1295400"/>
            <a:ext cx="8001000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sz="2000" dirty="0">
                <a:latin typeface="+mn-lt"/>
              </a:rPr>
              <a:t>β-</a:t>
            </a:r>
            <a:r>
              <a:rPr lang="en-US" sz="2000" dirty="0" err="1">
                <a:latin typeface="+mn-lt"/>
              </a:rPr>
              <a:t>glikozidik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bağlarla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birbirine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bağlanmış</a:t>
            </a:r>
            <a:r>
              <a:rPr lang="en-US" sz="2000" dirty="0">
                <a:latin typeface="+mn-lt"/>
              </a:rPr>
              <a:t> D-</a:t>
            </a:r>
            <a:r>
              <a:rPr lang="en-US" sz="2000" dirty="0" err="1">
                <a:latin typeface="+mn-lt"/>
              </a:rPr>
              <a:t>glukoz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monomerlerinden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oluşan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polisakkaritlerdir</a:t>
            </a:r>
            <a:r>
              <a:rPr lang="en-US" sz="2000" dirty="0" smtClean="0">
                <a:latin typeface="+mn-lt"/>
              </a:rPr>
              <a:t>.</a:t>
            </a:r>
          </a:p>
          <a:p>
            <a:pPr marL="285750" indent="-285750">
              <a:buFont typeface="Arial" charset="0"/>
              <a:buChar char="•"/>
            </a:pPr>
            <a:endParaRPr lang="en-US" sz="2000" dirty="0">
              <a:latin typeface="+mn-lt"/>
            </a:endParaRPr>
          </a:p>
          <a:p>
            <a:endParaRPr lang="en-US" sz="2000" dirty="0">
              <a:latin typeface="+mn-lt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000" dirty="0" err="1">
                <a:latin typeface="+mn-lt"/>
              </a:rPr>
              <a:t>Bağışıklık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sistemini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uyarıcı</a:t>
            </a:r>
            <a:r>
              <a:rPr lang="en-US" sz="2000" dirty="0">
                <a:latin typeface="+mn-lt"/>
              </a:rPr>
              <a:t> </a:t>
            </a:r>
            <a:r>
              <a:rPr lang="en-US" sz="2000" dirty="0" err="1">
                <a:latin typeface="+mn-lt"/>
              </a:rPr>
              <a:t>etki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latin typeface="Arial" charset="0"/>
                <a:ea typeface="+mj-ea"/>
                <a:cs typeface="Arial" charset="0"/>
              </a:rPr>
              <a:t>Türev </a:t>
            </a:r>
            <a:r>
              <a:rPr lang="tr-TR" dirty="0" err="1">
                <a:latin typeface="Arial" charset="0"/>
                <a:ea typeface="+mj-ea"/>
                <a:cs typeface="Arial" charset="0"/>
              </a:rPr>
              <a:t>oligo</a:t>
            </a:r>
            <a:r>
              <a:rPr lang="tr-TR" dirty="0">
                <a:latin typeface="Arial" charset="0"/>
                <a:ea typeface="+mj-ea"/>
                <a:cs typeface="Arial" charset="0"/>
              </a:rPr>
              <a:t> ve </a:t>
            </a:r>
            <a:r>
              <a:rPr lang="tr-TR" dirty="0" err="1">
                <a:latin typeface="Arial" charset="0"/>
                <a:ea typeface="+mj-ea"/>
                <a:cs typeface="Arial" charset="0"/>
              </a:rPr>
              <a:t>polisakkaritler</a:t>
            </a:r>
            <a:endParaRPr lang="en-US" dirty="0"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8192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63750"/>
            <a:ext cx="7620000" cy="4800600"/>
          </a:xfrm>
        </p:spPr>
        <p:txBody>
          <a:bodyPr/>
          <a:lstStyle/>
          <a:p>
            <a:pPr eaLnBrk="1" hangingPunct="1"/>
            <a:r>
              <a:rPr lang="tr-TR" sz="2800">
                <a:latin typeface="Calibri" charset="0"/>
                <a:cs typeface="Arial" charset="0"/>
              </a:rPr>
              <a:t>Glukozaminoglikanlar </a:t>
            </a:r>
            <a:br>
              <a:rPr lang="tr-TR" sz="2800">
                <a:latin typeface="Calibri" charset="0"/>
                <a:cs typeface="Arial" charset="0"/>
              </a:rPr>
            </a:br>
            <a:endParaRPr lang="tr-TR" sz="2800">
              <a:latin typeface="Calibri" charset="0"/>
              <a:cs typeface="Arial" charset="0"/>
            </a:endParaRPr>
          </a:p>
          <a:p>
            <a:pPr eaLnBrk="1" hangingPunct="1"/>
            <a:r>
              <a:rPr lang="tr-TR" sz="2800">
                <a:latin typeface="Calibri" charset="0"/>
                <a:cs typeface="Arial" charset="0"/>
              </a:rPr>
              <a:t>Glukoproteinler</a:t>
            </a:r>
            <a:endParaRPr lang="en-US" sz="2800">
              <a:latin typeface="Calibri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6002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err="1" smtClean="0">
                <a:ea typeface="+mj-ea"/>
                <a:cs typeface="+mj-cs"/>
              </a:rPr>
              <a:t>Monosakkaritler</a:t>
            </a:r>
            <a:r>
              <a:rPr lang="tr-TR" sz="4000" dirty="0" smtClean="0">
                <a:ea typeface="+mj-ea"/>
                <a:cs typeface="+mj-cs"/>
              </a:rPr>
              <a:t> reaktif gruplarına göre 2 gruba ayrılırlar:</a:t>
            </a:r>
            <a:br>
              <a:rPr lang="tr-TR" sz="4000" dirty="0" smtClean="0">
                <a:ea typeface="+mj-ea"/>
                <a:cs typeface="+mj-cs"/>
              </a:rPr>
            </a:br>
            <a:r>
              <a:rPr lang="tr-TR" sz="4000" dirty="0" smtClean="0">
                <a:ea typeface="+mj-ea"/>
                <a:cs typeface="+mj-cs"/>
              </a:rPr>
              <a:t/>
            </a:r>
            <a:br>
              <a:rPr lang="tr-TR" sz="4000" dirty="0" smtClean="0">
                <a:ea typeface="+mj-ea"/>
                <a:cs typeface="+mj-cs"/>
              </a:rPr>
            </a:br>
            <a:r>
              <a:rPr lang="tr-TR" sz="4000" dirty="0" err="1" smtClean="0">
                <a:ea typeface="+mj-ea"/>
                <a:cs typeface="+mj-cs"/>
              </a:rPr>
              <a:t>Aldozlar</a:t>
            </a:r>
            <a:r>
              <a:rPr lang="tr-TR" sz="4000" dirty="0" smtClean="0">
                <a:ea typeface="+mj-ea"/>
                <a:cs typeface="+mj-cs"/>
              </a:rPr>
              <a:t/>
            </a:r>
            <a:br>
              <a:rPr lang="tr-TR" sz="4000" dirty="0" smtClean="0">
                <a:ea typeface="+mj-ea"/>
                <a:cs typeface="+mj-cs"/>
              </a:rPr>
            </a:br>
            <a:r>
              <a:rPr lang="tr-TR" sz="4000" dirty="0">
                <a:ea typeface="+mj-ea"/>
                <a:cs typeface="+mj-cs"/>
              </a:rPr>
              <a:t/>
            </a:r>
            <a:br>
              <a:rPr lang="tr-TR" sz="4000" dirty="0">
                <a:ea typeface="+mj-ea"/>
                <a:cs typeface="+mj-cs"/>
              </a:rPr>
            </a:br>
            <a:r>
              <a:rPr lang="tr-TR" sz="4000" dirty="0" err="1" smtClean="0">
                <a:ea typeface="+mj-ea"/>
                <a:cs typeface="+mj-cs"/>
              </a:rPr>
              <a:t>Ketozlar</a:t>
            </a:r>
            <a:endParaRPr lang="en-US" sz="4000" dirty="0" smtClean="0"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Aminoşekerler-glukozamin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82946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7620000" cy="4800600"/>
          </a:xfrm>
        </p:spPr>
        <p:txBody>
          <a:bodyPr/>
          <a:lstStyle/>
          <a:p>
            <a:pPr eaLnBrk="1" hangingPunct="1"/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monosakkaritteki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charset="0"/>
              </a:rPr>
              <a:t>hidroksil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" charset="0"/>
              </a:rPr>
              <a:t>grubun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amino </a:t>
            </a:r>
            <a:r>
              <a:rPr lang="en-US" dirty="0" err="1">
                <a:solidFill>
                  <a:srgbClr val="FF0000"/>
                </a:solidFill>
                <a:latin typeface="Calibri" charset="0"/>
              </a:rPr>
              <a:t>grubu</a:t>
            </a:r>
            <a:r>
              <a:rPr lang="en-US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ile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yer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değiştirmesi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ile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oluşur</a:t>
            </a:r>
            <a:r>
              <a:rPr lang="en-US" dirty="0">
                <a:latin typeface="Calibri" charset="0"/>
              </a:rPr>
              <a:t>.</a:t>
            </a:r>
          </a:p>
          <a:p>
            <a:pPr eaLnBrk="1" hangingPunct="1"/>
            <a:r>
              <a:rPr lang="en-US" dirty="0" err="1">
                <a:latin typeface="Calibri" charset="0"/>
              </a:rPr>
              <a:t>Glukozamin</a:t>
            </a:r>
            <a:r>
              <a:rPr lang="en-US" dirty="0">
                <a:latin typeface="Calibri" charset="0"/>
              </a:rPr>
              <a:t>, </a:t>
            </a:r>
            <a:r>
              <a:rPr lang="en-US" dirty="0" err="1">
                <a:latin typeface="Calibri" charset="0"/>
              </a:rPr>
              <a:t>hyalüronik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asitin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yapıtaşıdır</a:t>
            </a:r>
            <a:r>
              <a:rPr lang="en-US" dirty="0">
                <a:latin typeface="Calibri" charset="0"/>
              </a:rPr>
              <a:t>. </a:t>
            </a:r>
          </a:p>
          <a:p>
            <a:pPr eaLnBrk="1" hangingPunct="1"/>
            <a:r>
              <a:rPr lang="en-US" dirty="0" err="1">
                <a:latin typeface="Calibri" charset="0"/>
              </a:rPr>
              <a:t>Galaktozamin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kondroitinin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bir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yapıtaşıdır</a:t>
            </a:r>
            <a:r>
              <a:rPr lang="en-US" dirty="0">
                <a:latin typeface="Calibri" charset="0"/>
              </a:rPr>
              <a:t>. </a:t>
            </a:r>
          </a:p>
          <a:p>
            <a:pPr eaLnBrk="1" hangingPunct="1"/>
            <a:r>
              <a:rPr lang="en-US" dirty="0" err="1">
                <a:latin typeface="Calibri" charset="0"/>
              </a:rPr>
              <a:t>Birçok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antibiyotik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aminoşekerler</a:t>
            </a:r>
            <a:r>
              <a:rPr lang="en-US" dirty="0">
                <a:latin typeface="Calibri" charset="0"/>
              </a:rPr>
              <a:t> </a:t>
            </a:r>
            <a:r>
              <a:rPr lang="en-US" dirty="0" err="1">
                <a:latin typeface="Calibri" charset="0"/>
              </a:rPr>
              <a:t>içerir</a:t>
            </a:r>
            <a:r>
              <a:rPr lang="en-US" dirty="0">
                <a:latin typeface="Calibri" charset="0"/>
              </a:rPr>
              <a:t>.</a:t>
            </a:r>
          </a:p>
          <a:p>
            <a:pPr eaLnBrk="1" hangingPunct="1"/>
            <a:endParaRPr lang="en-US" dirty="0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4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-1524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400" dirty="0" err="1" smtClean="0">
                <a:ea typeface="+mj-ea"/>
                <a:cs typeface="+mj-cs"/>
              </a:rPr>
              <a:t>Glukozaminoglukanlar</a:t>
            </a:r>
            <a:r>
              <a:rPr lang="tr-TR" sz="4400" dirty="0" smtClean="0">
                <a:ea typeface="+mj-ea"/>
                <a:cs typeface="+mj-cs"/>
              </a:rPr>
              <a:t> (GAG)</a:t>
            </a:r>
            <a:endParaRPr lang="en-US" sz="4400" dirty="0" smtClean="0">
              <a:ea typeface="+mj-ea"/>
              <a:cs typeface="+mj-cs"/>
            </a:endParaRPr>
          </a:p>
        </p:txBody>
      </p:sp>
      <p:sp>
        <p:nvSpPr>
          <p:cNvPr id="32770" name="Rectangle 8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7772400" cy="5562600"/>
          </a:xfrm>
        </p:spPr>
        <p:txBody>
          <a:bodyPr/>
          <a:lstStyle/>
          <a:p>
            <a:pPr eaLnBrk="1" hangingPunct="1">
              <a:defRPr/>
            </a:pPr>
            <a:r>
              <a:rPr lang="tr-TR" sz="2000" dirty="0" err="1">
                <a:cs typeface="Arial" charset="0"/>
              </a:rPr>
              <a:t>Glukozaminoglukanlar</a:t>
            </a:r>
            <a:r>
              <a:rPr lang="tr-TR" sz="2000" dirty="0">
                <a:cs typeface="Arial" charset="0"/>
              </a:rPr>
              <a:t>, </a:t>
            </a:r>
            <a:r>
              <a:rPr lang="tr-TR" sz="2000" dirty="0" err="1">
                <a:solidFill>
                  <a:srgbClr val="FF0000"/>
                </a:solidFill>
                <a:cs typeface="Arial" charset="0"/>
              </a:rPr>
              <a:t>aminoşeker</a:t>
            </a:r>
            <a:r>
              <a:rPr lang="tr-TR" sz="2000" dirty="0">
                <a:cs typeface="Arial" charset="0"/>
              </a:rPr>
              <a:t> ve </a:t>
            </a:r>
            <a:r>
              <a:rPr lang="tr-TR" sz="2000" dirty="0" err="1">
                <a:solidFill>
                  <a:srgbClr val="FF0000"/>
                </a:solidFill>
                <a:cs typeface="Arial" charset="0"/>
              </a:rPr>
              <a:t>üronik</a:t>
            </a:r>
            <a:r>
              <a:rPr lang="tr-TR" sz="2000" dirty="0">
                <a:solidFill>
                  <a:srgbClr val="FF0000"/>
                </a:solidFill>
                <a:cs typeface="Arial" charset="0"/>
              </a:rPr>
              <a:t> asit</a:t>
            </a:r>
            <a:r>
              <a:rPr lang="tr-TR" sz="2000" dirty="0">
                <a:cs typeface="Arial" charset="0"/>
              </a:rPr>
              <a:t> içeriği ile karakterize, karmaşık karbonhidrat zincirlerinden oluşur</a:t>
            </a:r>
            <a:r>
              <a:rPr lang="tr-TR" sz="2000" dirty="0" smtClean="0">
                <a:cs typeface="Arial" charset="0"/>
              </a:rPr>
              <a:t>.</a:t>
            </a:r>
            <a:r>
              <a:rPr lang="tr-TR" sz="2000" dirty="0"/>
              <a:t> </a:t>
            </a:r>
            <a:endParaRPr lang="tr-TR" sz="2000" dirty="0" smtClean="0"/>
          </a:p>
          <a:p>
            <a:pPr eaLnBrk="1" hangingPunct="1">
              <a:defRPr/>
            </a:pPr>
            <a:r>
              <a:rPr lang="tr-TR" sz="2000" dirty="0" smtClean="0"/>
              <a:t>Tekrarlayan </a:t>
            </a:r>
            <a:r>
              <a:rPr lang="tr-TR" sz="2000" dirty="0" err="1"/>
              <a:t>disakkarit</a:t>
            </a:r>
            <a:r>
              <a:rPr lang="tr-TR" sz="2000" dirty="0"/>
              <a:t> ünitelerinin düz polimerlerinden oluşmuş bileşiklerdir</a:t>
            </a:r>
            <a:r>
              <a:rPr lang="tr-TR" sz="2000" dirty="0" smtClean="0"/>
              <a:t>.</a:t>
            </a:r>
            <a:endParaRPr lang="tr-TR" sz="2000" dirty="0" smtClean="0">
              <a:cs typeface="Arial" charset="0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lang="tr-TR" sz="2000" dirty="0" err="1" smtClean="0"/>
              <a:t>Glikozaminoglikanlarda</a:t>
            </a:r>
            <a:r>
              <a:rPr lang="tr-TR" sz="2000" dirty="0" smtClean="0"/>
              <a:t> tekrarlayan </a:t>
            </a:r>
            <a:r>
              <a:rPr lang="tr-TR" sz="2000" dirty="0" err="1" smtClean="0"/>
              <a:t>disakkarit</a:t>
            </a:r>
            <a:r>
              <a:rPr lang="tr-TR" sz="2000" dirty="0" smtClean="0"/>
              <a:t> ünitelerinde iki </a:t>
            </a:r>
            <a:r>
              <a:rPr lang="tr-TR" sz="2000" dirty="0" err="1" smtClean="0"/>
              <a:t>monosakkarit</a:t>
            </a:r>
            <a:r>
              <a:rPr lang="tr-TR" sz="2000" dirty="0" smtClean="0"/>
              <a:t> türevinden biri daima ya N-</a:t>
            </a: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glukozamin</a:t>
            </a:r>
            <a:r>
              <a:rPr lang="tr-TR" sz="2000" dirty="0" smtClean="0"/>
              <a:t> ya da N-</a:t>
            </a:r>
            <a:r>
              <a:rPr lang="tr-TR" sz="2000" dirty="0" err="1" smtClean="0"/>
              <a:t>asetil</a:t>
            </a:r>
            <a:r>
              <a:rPr lang="tr-TR" sz="2000" dirty="0" smtClean="0"/>
              <a:t> </a:t>
            </a:r>
            <a:r>
              <a:rPr lang="tr-TR" sz="2000" dirty="0" err="1" smtClean="0"/>
              <a:t>galaktozamindir</a:t>
            </a:r>
            <a:r>
              <a:rPr lang="tr-TR" sz="2000" dirty="0" smtClean="0"/>
              <a:t>. Diğer </a:t>
            </a:r>
            <a:r>
              <a:rPr lang="tr-TR" sz="2000" dirty="0" err="1" smtClean="0"/>
              <a:t>monosakkarit</a:t>
            </a:r>
            <a:r>
              <a:rPr lang="tr-TR" sz="2000" dirty="0" smtClean="0"/>
              <a:t> türevi, çoğu durumda genellikle bir </a:t>
            </a:r>
            <a:r>
              <a:rPr lang="tr-TR" sz="2000" dirty="0" err="1" smtClean="0"/>
              <a:t>üronik</a:t>
            </a:r>
            <a:r>
              <a:rPr lang="tr-TR" sz="2000" dirty="0" smtClean="0"/>
              <a:t> asit olan </a:t>
            </a:r>
            <a:r>
              <a:rPr lang="tr-TR" sz="2000" dirty="0" err="1" smtClean="0"/>
              <a:t>glukuronik</a:t>
            </a:r>
            <a:r>
              <a:rPr lang="tr-TR" sz="2000" dirty="0" smtClean="0"/>
              <a:t> asittir.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tr-TR" sz="2000" dirty="0" err="1"/>
              <a:t>Ü</a:t>
            </a:r>
            <a:r>
              <a:rPr lang="tr-TR" sz="2000" dirty="0" err="1" smtClean="0"/>
              <a:t>ronik</a:t>
            </a:r>
            <a:r>
              <a:rPr lang="tr-TR" sz="2000" dirty="0" smtClean="0"/>
              <a:t> asitler, </a:t>
            </a:r>
            <a:r>
              <a:rPr lang="tr-TR" sz="2000" dirty="0" err="1" smtClean="0"/>
              <a:t>GAG’lara</a:t>
            </a:r>
            <a:r>
              <a:rPr lang="tr-TR" sz="2000" dirty="0" smtClean="0"/>
              <a:t> </a:t>
            </a:r>
            <a:r>
              <a:rPr lang="tr-TR" sz="2000" dirty="0" smtClean="0">
                <a:solidFill>
                  <a:srgbClr val="FF0000"/>
                </a:solidFill>
              </a:rPr>
              <a:t>negatif yük </a:t>
            </a:r>
            <a:r>
              <a:rPr lang="tr-TR" sz="2000" dirty="0" smtClean="0"/>
              <a:t>kazandırır.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tr-TR" sz="2000" dirty="0" smtClean="0">
                <a:cs typeface="Arial" charset="0"/>
              </a:rPr>
              <a:t>Viskoz yapıdadırlar.</a:t>
            </a:r>
          </a:p>
          <a:p>
            <a:pPr eaLnBrk="1" hangingPunct="1">
              <a:defRPr/>
            </a:pPr>
            <a:r>
              <a:rPr lang="tr-TR" sz="2000" dirty="0" smtClean="0">
                <a:cs typeface="Arial" charset="0"/>
              </a:rPr>
              <a:t>Bu </a:t>
            </a:r>
            <a:r>
              <a:rPr lang="tr-TR" sz="2000" dirty="0">
                <a:cs typeface="Arial" charset="0"/>
              </a:rPr>
              <a:t>zincirler bir protein molekülüne bağlandığında oluşan bileşiğe </a:t>
            </a:r>
            <a:r>
              <a:rPr lang="tr-TR" sz="2000" dirty="0" err="1">
                <a:solidFill>
                  <a:srgbClr val="FF0000"/>
                </a:solidFill>
                <a:cs typeface="Arial" charset="0"/>
              </a:rPr>
              <a:t>proteoglikan</a:t>
            </a:r>
            <a:r>
              <a:rPr lang="tr-TR" sz="2000" dirty="0">
                <a:cs typeface="Arial" charset="0"/>
              </a:rPr>
              <a:t> adı verilir. Bunlar dokuların kemik, </a:t>
            </a:r>
            <a:r>
              <a:rPr lang="tr-TR" sz="2000" dirty="0" err="1">
                <a:cs typeface="Arial" charset="0"/>
              </a:rPr>
              <a:t>elastin</a:t>
            </a:r>
            <a:r>
              <a:rPr lang="tr-TR" sz="2000" dirty="0">
                <a:cs typeface="Arial" charset="0"/>
              </a:rPr>
              <a:t> ve </a:t>
            </a:r>
            <a:r>
              <a:rPr lang="tr-TR" sz="2000" dirty="0" err="1">
                <a:cs typeface="Arial" charset="0"/>
              </a:rPr>
              <a:t>kollajen</a:t>
            </a:r>
            <a:r>
              <a:rPr lang="tr-TR" sz="2000" dirty="0">
                <a:cs typeface="Arial" charset="0"/>
              </a:rPr>
              <a:t> gibi yapı elemanları ile birlikte </a:t>
            </a:r>
            <a:r>
              <a:rPr lang="tr-TR" sz="2000" dirty="0" smtClean="0">
                <a:cs typeface="Arial" charset="0"/>
              </a:rPr>
              <a:t>bulunur.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000" dirty="0" err="1" smtClean="0"/>
              <a:t>Bunlara</a:t>
            </a:r>
            <a:r>
              <a:rPr lang="en-US" sz="2000" dirty="0" smtClean="0"/>
              <a:t> </a:t>
            </a:r>
            <a:r>
              <a:rPr lang="en-US" sz="2000" dirty="0" err="1"/>
              <a:t>ait</a:t>
            </a:r>
            <a:r>
              <a:rPr lang="en-US" sz="2000" dirty="0"/>
              <a:t> </a:t>
            </a:r>
            <a:r>
              <a:rPr lang="en-US" sz="2000" dirty="0" err="1"/>
              <a:t>örnekler</a:t>
            </a:r>
            <a:r>
              <a:rPr lang="en-US" sz="2000" dirty="0"/>
              <a:t> </a:t>
            </a:r>
            <a:r>
              <a:rPr lang="en-US" sz="2000" dirty="0" err="1" smtClean="0"/>
              <a:t>arasında</a:t>
            </a:r>
            <a:r>
              <a:rPr lang="en-US" sz="2000" dirty="0" smtClean="0"/>
              <a:t> </a:t>
            </a:r>
            <a:r>
              <a:rPr lang="tr-TR" sz="2000" dirty="0" err="1" smtClean="0"/>
              <a:t>hiyaluronik</a:t>
            </a:r>
            <a:r>
              <a:rPr lang="tr-TR" sz="2000" dirty="0" smtClean="0"/>
              <a:t> asit, </a:t>
            </a:r>
            <a:r>
              <a:rPr lang="tr-TR" sz="2000" dirty="0" err="1"/>
              <a:t>k</a:t>
            </a:r>
            <a:r>
              <a:rPr lang="tr-TR" sz="2000" dirty="0" err="1" smtClean="0"/>
              <a:t>ondroitin</a:t>
            </a:r>
            <a:r>
              <a:rPr lang="tr-TR" sz="2000" dirty="0" smtClean="0"/>
              <a:t> sülfat, </a:t>
            </a:r>
            <a:r>
              <a:rPr lang="tr-TR" sz="2000" dirty="0" err="1"/>
              <a:t>d</a:t>
            </a:r>
            <a:r>
              <a:rPr lang="tr-TR" sz="2000" dirty="0" err="1" smtClean="0"/>
              <a:t>ermatan</a:t>
            </a:r>
            <a:r>
              <a:rPr lang="tr-TR" sz="2000" dirty="0" smtClean="0"/>
              <a:t> sülfat, keratan sülfatlar ve </a:t>
            </a:r>
            <a:r>
              <a:rPr lang="tr-TR" sz="2000" dirty="0" err="1" smtClean="0"/>
              <a:t>heparin</a:t>
            </a:r>
            <a:r>
              <a:rPr lang="en-US" sz="2000" dirty="0" smtClean="0"/>
              <a:t> </a:t>
            </a:r>
            <a:r>
              <a:rPr lang="en-US" sz="2000" dirty="0" err="1" smtClean="0"/>
              <a:t>bulunmaktadır</a:t>
            </a:r>
            <a:r>
              <a:rPr lang="en-US" sz="2000" dirty="0" smtClean="0"/>
              <a:t>.</a:t>
            </a:r>
          </a:p>
          <a:p>
            <a:pPr marL="114300" indent="0" eaLnBrk="1" hangingPunct="1">
              <a:buFont typeface="Arial" charset="0"/>
              <a:buNone/>
              <a:defRPr/>
            </a:pPr>
            <a:endParaRPr lang="tr-TR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err="1" smtClean="0">
                <a:ea typeface="+mj-ea"/>
                <a:cs typeface="+mj-cs"/>
              </a:rPr>
              <a:t>Hyaluronik</a:t>
            </a:r>
            <a:r>
              <a:rPr lang="tr-TR" dirty="0" smtClean="0">
                <a:ea typeface="+mj-ea"/>
                <a:cs typeface="+mj-cs"/>
              </a:rPr>
              <a:t> asit</a:t>
            </a:r>
            <a:endParaRPr lang="en-US" dirty="0" smtClean="0">
              <a:ea typeface="+mj-ea"/>
              <a:cs typeface="+mj-cs"/>
            </a:endParaRPr>
          </a:p>
        </p:txBody>
      </p:sp>
      <p:sp>
        <p:nvSpPr>
          <p:cNvPr id="22630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0010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>
                <a:ea typeface="+mn-ea"/>
                <a:cs typeface="Arial" charset="0"/>
              </a:rPr>
              <a:t>Bağ dokusunun temel yapısı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>
                <a:ea typeface="+mn-ea"/>
                <a:cs typeface="Arial" charset="0"/>
              </a:rPr>
              <a:t>Fibriller</a:t>
            </a:r>
            <a:r>
              <a:rPr lang="tr-TR" sz="2400" dirty="0">
                <a:ea typeface="+mn-ea"/>
                <a:cs typeface="Arial" charset="0"/>
              </a:rPr>
              <a:t> arası su miktarını ayarlar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>
                <a:ea typeface="+mn-ea"/>
                <a:cs typeface="+mn-cs"/>
              </a:rPr>
              <a:t>Hücreleri bir arada </a:t>
            </a:r>
            <a:r>
              <a:rPr lang="tr-TR" sz="2400" dirty="0" smtClean="0">
                <a:ea typeface="+mn-ea"/>
                <a:cs typeface="+mn-cs"/>
              </a:rPr>
              <a:t>tutar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 smtClean="0">
                <a:cs typeface="Times New Roman" charset="0"/>
              </a:rPr>
              <a:t>Eklemlerarası</a:t>
            </a:r>
            <a:r>
              <a:rPr lang="tr-TR" sz="2400" dirty="0" smtClean="0">
                <a:cs typeface="Times New Roman" charset="0"/>
              </a:rPr>
              <a:t> </a:t>
            </a:r>
            <a:r>
              <a:rPr lang="tr-TR" sz="2400" dirty="0">
                <a:cs typeface="Times New Roman" charset="0"/>
              </a:rPr>
              <a:t>sıvıda</a:t>
            </a:r>
            <a:r>
              <a:rPr lang="tr-TR" sz="2400" dirty="0" smtClean="0">
                <a:cs typeface="Times New Roman" charset="0"/>
              </a:rPr>
              <a:t>, gözde, kıkırdakta </a:t>
            </a:r>
            <a:r>
              <a:rPr lang="tr-TR" sz="2400" dirty="0">
                <a:cs typeface="Times New Roman" charset="0"/>
              </a:rPr>
              <a:t>bulunur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ea typeface="+mn-ea"/>
                <a:cs typeface="Arial" charset="0"/>
              </a:rPr>
              <a:t>Spermde </a:t>
            </a:r>
            <a:r>
              <a:rPr lang="tr-TR" sz="2400" dirty="0" err="1">
                <a:ea typeface="+mn-ea"/>
                <a:cs typeface="Arial" charset="0"/>
              </a:rPr>
              <a:t>hiyaluronidaz</a:t>
            </a:r>
            <a:r>
              <a:rPr lang="tr-TR" sz="2400" dirty="0">
                <a:ea typeface="+mn-ea"/>
                <a:cs typeface="Arial" charset="0"/>
              </a:rPr>
              <a:t> enzimi </a:t>
            </a:r>
            <a:r>
              <a:rPr lang="tr-TR" sz="2400" dirty="0" smtClean="0">
                <a:ea typeface="+mn-ea"/>
                <a:cs typeface="Arial" charset="0"/>
              </a:rPr>
              <a:t>kısırlığı </a:t>
            </a:r>
            <a:r>
              <a:rPr lang="tr-TR" sz="2400" dirty="0">
                <a:ea typeface="+mn-ea"/>
                <a:cs typeface="Arial" charset="0"/>
              </a:rPr>
              <a:t>önler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smtClean="0">
                <a:ea typeface="+mn-ea"/>
                <a:cs typeface="Arial" charset="0"/>
              </a:rPr>
              <a:t>Diğer </a:t>
            </a:r>
            <a:r>
              <a:rPr lang="tr-TR" sz="2400" dirty="0" err="1" smtClean="0">
                <a:ea typeface="+mn-ea"/>
                <a:cs typeface="Arial" charset="0"/>
              </a:rPr>
              <a:t>glikozaminoglikanlardan</a:t>
            </a:r>
            <a:r>
              <a:rPr lang="tr-TR" sz="2400" dirty="0" smtClean="0">
                <a:ea typeface="+mn-ea"/>
                <a:cs typeface="Arial" charset="0"/>
              </a:rPr>
              <a:t> farkı, yapısında </a:t>
            </a:r>
            <a:r>
              <a:rPr lang="tr-TR" sz="2400" dirty="0" smtClean="0">
                <a:solidFill>
                  <a:srgbClr val="FF0000"/>
                </a:solidFill>
                <a:ea typeface="+mn-ea"/>
                <a:cs typeface="Arial" charset="0"/>
              </a:rPr>
              <a:t>SO</a:t>
            </a:r>
            <a:r>
              <a:rPr lang="tr-TR" sz="2400" baseline="-25000" dirty="0" smtClean="0">
                <a:solidFill>
                  <a:srgbClr val="FF0000"/>
                </a:solidFill>
                <a:ea typeface="+mn-ea"/>
                <a:cs typeface="Arial" charset="0"/>
              </a:rPr>
              <a:t>4</a:t>
            </a:r>
            <a:r>
              <a:rPr lang="tr-TR" sz="2400" dirty="0" smtClean="0">
                <a:solidFill>
                  <a:srgbClr val="FF0000"/>
                </a:solidFill>
                <a:ea typeface="+mn-ea"/>
                <a:cs typeface="Arial" charset="0"/>
              </a:rPr>
              <a:t> </a:t>
            </a:r>
            <a:r>
              <a:rPr lang="tr-TR" sz="2400" dirty="0" smtClean="0">
                <a:ea typeface="+mn-ea"/>
                <a:cs typeface="Arial" charset="0"/>
              </a:rPr>
              <a:t>yoktur ve </a:t>
            </a:r>
            <a:r>
              <a:rPr lang="tr-TR" sz="2400" dirty="0">
                <a:ea typeface="+mn-ea"/>
                <a:cs typeface="Arial" charset="0"/>
              </a:rPr>
              <a:t>proteinlerle </a:t>
            </a:r>
            <a:r>
              <a:rPr lang="tr-TR" sz="2400" dirty="0" err="1">
                <a:solidFill>
                  <a:srgbClr val="FF0000"/>
                </a:solidFill>
                <a:ea typeface="+mn-ea"/>
                <a:cs typeface="Arial" charset="0"/>
              </a:rPr>
              <a:t>nonkovalan</a:t>
            </a:r>
            <a:r>
              <a:rPr lang="tr-TR" sz="2400" dirty="0">
                <a:solidFill>
                  <a:srgbClr val="FF0000"/>
                </a:solidFill>
                <a:ea typeface="+mn-ea"/>
                <a:cs typeface="Arial" charset="0"/>
              </a:rPr>
              <a:t> bağ </a:t>
            </a:r>
            <a:r>
              <a:rPr lang="tr-TR" sz="2400" dirty="0" smtClean="0">
                <a:ea typeface="+mn-ea"/>
                <a:cs typeface="Arial" charset="0"/>
              </a:rPr>
              <a:t>yapar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 err="1">
                <a:latin typeface="Arial" charset="0"/>
                <a:ea typeface="+mj-ea"/>
                <a:cs typeface="Arial" charset="0"/>
              </a:rPr>
              <a:t>Kondroitin</a:t>
            </a:r>
            <a:r>
              <a:rPr lang="tr-TR" sz="4000" dirty="0">
                <a:latin typeface="Arial" charset="0"/>
                <a:ea typeface="+mj-ea"/>
                <a:cs typeface="Arial" charset="0"/>
              </a:rPr>
              <a:t> </a:t>
            </a:r>
            <a:r>
              <a:rPr lang="tr-TR" sz="4000" dirty="0" smtClean="0">
                <a:latin typeface="Arial" charset="0"/>
                <a:ea typeface="+mj-ea"/>
                <a:cs typeface="Arial" charset="0"/>
              </a:rPr>
              <a:t>sülfat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7848600" cy="4800600"/>
          </a:xfrm>
        </p:spPr>
        <p:txBody>
          <a:bodyPr/>
          <a:lstStyle/>
          <a:p>
            <a:pPr eaLnBrk="1" hangingPunct="1">
              <a:defRPr/>
            </a:pPr>
            <a:r>
              <a:rPr lang="tr-TR" sz="2400" dirty="0">
                <a:cs typeface="Arial" charset="0"/>
              </a:rPr>
              <a:t>Kemik ve kıkırdakta </a:t>
            </a:r>
            <a:r>
              <a:rPr lang="tr-TR" sz="2400" dirty="0" smtClean="0">
                <a:cs typeface="Arial" charset="0"/>
              </a:rPr>
              <a:t>bulunur.</a:t>
            </a:r>
            <a:endParaRPr lang="tr-TR" sz="2400" dirty="0">
              <a:cs typeface="Arial" charset="0"/>
            </a:endParaRPr>
          </a:p>
          <a:p>
            <a:pPr eaLnBrk="1" hangingPunct="1">
              <a:defRPr/>
            </a:pPr>
            <a:r>
              <a:rPr lang="tr-TR" sz="2400" dirty="0" err="1">
                <a:cs typeface="Arial" charset="0"/>
              </a:rPr>
              <a:t>Kollajenle</a:t>
            </a:r>
            <a:r>
              <a:rPr lang="tr-TR" sz="2400" dirty="0">
                <a:cs typeface="Arial" charset="0"/>
              </a:rPr>
              <a:t> reaksiyona </a:t>
            </a:r>
            <a:r>
              <a:rPr lang="tr-TR" sz="2400" dirty="0" smtClean="0">
                <a:cs typeface="Arial" charset="0"/>
              </a:rPr>
              <a:t>girer.</a:t>
            </a:r>
            <a:endParaRPr lang="tr-TR" sz="2400" dirty="0">
              <a:cs typeface="Arial" charset="0"/>
            </a:endParaRPr>
          </a:p>
          <a:p>
            <a:pPr eaLnBrk="1" hangingPunct="1">
              <a:defRPr/>
            </a:pPr>
            <a:r>
              <a:rPr lang="tr-TR" sz="2400" dirty="0" smtClean="0">
                <a:cs typeface="Arial" charset="0"/>
              </a:rPr>
              <a:t>Yapısındaki SO</a:t>
            </a:r>
            <a:r>
              <a:rPr lang="tr-TR" sz="2400" baseline="-25000" dirty="0" smtClean="0">
                <a:cs typeface="Arial" charset="0"/>
              </a:rPr>
              <a:t>4</a:t>
            </a:r>
            <a:r>
              <a:rPr lang="tr-TR" sz="2400" dirty="0" smtClean="0">
                <a:cs typeface="Arial" charset="0"/>
              </a:rPr>
              <a:t> </a:t>
            </a:r>
            <a:r>
              <a:rPr lang="tr-TR" sz="2400" dirty="0">
                <a:cs typeface="Arial" charset="0"/>
              </a:rPr>
              <a:t>kısmen </a:t>
            </a:r>
            <a:r>
              <a:rPr lang="tr-TR" sz="2400" dirty="0" err="1">
                <a:cs typeface="Arial" charset="0"/>
              </a:rPr>
              <a:t>Ca</a:t>
            </a:r>
            <a:r>
              <a:rPr lang="tr-TR" sz="2400" dirty="0">
                <a:cs typeface="Arial" charset="0"/>
              </a:rPr>
              <a:t> ve </a:t>
            </a:r>
            <a:r>
              <a:rPr lang="tr-TR" sz="2400" dirty="0" err="1">
                <a:cs typeface="Arial" charset="0"/>
              </a:rPr>
              <a:t>Na</a:t>
            </a:r>
            <a:r>
              <a:rPr lang="tr-TR" sz="2400" dirty="0">
                <a:cs typeface="Arial" charset="0"/>
              </a:rPr>
              <a:t> </a:t>
            </a:r>
            <a:r>
              <a:rPr lang="tr-TR" sz="2400" dirty="0" smtClean="0">
                <a:cs typeface="Arial" charset="0"/>
              </a:rPr>
              <a:t>bağlar.</a:t>
            </a:r>
          </a:p>
          <a:p>
            <a:pPr eaLnBrk="1" hangingPunct="1">
              <a:defRPr/>
            </a:pPr>
            <a:r>
              <a:rPr lang="tr-TR" sz="2400" dirty="0" err="1" smtClean="0">
                <a:cs typeface="Times New Roman" charset="0"/>
              </a:rPr>
              <a:t>Kıkırdağın,tendonların</a:t>
            </a:r>
            <a:r>
              <a:rPr lang="tr-TR" sz="2400" dirty="0" smtClean="0">
                <a:cs typeface="Times New Roman" charset="0"/>
              </a:rPr>
              <a:t> ve aort duvarının sağlamlığına katkıda bulunur.</a:t>
            </a:r>
            <a:endParaRPr lang="tr-TR" sz="2400" dirty="0">
              <a:cs typeface="Arial" charset="0"/>
            </a:endParaRPr>
          </a:p>
          <a:p>
            <a:pPr marL="114300" indent="0" eaLnBrk="1" hangingPunct="1">
              <a:buFont typeface="Arial" charset="0"/>
              <a:buNone/>
              <a:defRPr/>
            </a:pPr>
            <a:endParaRPr lang="tr-TR" sz="2400" dirty="0">
              <a:latin typeface="Arial" charset="0"/>
              <a:cs typeface="Arial" charset="0"/>
            </a:endParaRPr>
          </a:p>
          <a:p>
            <a:pPr eaLnBrk="1" hangingPunct="1">
              <a:buFont typeface="Wingdings" charset="0"/>
              <a:buNone/>
              <a:defRPr/>
            </a:pPr>
            <a:r>
              <a:rPr lang="tr-TR" sz="40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tr-TR" sz="4000" dirty="0" err="1" smtClean="0">
                <a:solidFill>
                  <a:schemeClr val="tx2"/>
                </a:solidFill>
                <a:latin typeface="Arial" charset="0"/>
                <a:cs typeface="Arial" charset="0"/>
              </a:rPr>
              <a:t>Heparin</a:t>
            </a:r>
            <a:endParaRPr lang="tr-TR" sz="4000" dirty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tr-TR" sz="2400" dirty="0">
                <a:latin typeface="Arial" charset="0"/>
                <a:cs typeface="Arial" charset="0"/>
              </a:rPr>
              <a:t>Kan pıhtılaşmasını önler.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Glikoproteinler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2296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Oligosakkaritler</a:t>
            </a:r>
            <a:r>
              <a:rPr lang="en-US" sz="2400" dirty="0" smtClean="0">
                <a:ea typeface="+mn-ea"/>
                <a:cs typeface="+mn-cs"/>
              </a:rPr>
              <a:t> +protein=</a:t>
            </a:r>
            <a:r>
              <a:rPr lang="en-US" sz="2400" dirty="0" err="1" smtClean="0">
                <a:ea typeface="+mn-ea"/>
                <a:cs typeface="+mn-cs"/>
              </a:rPr>
              <a:t>Glikoprotein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Oligosakkaritlerin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glikozaminoglikanlardan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farkı</a:t>
            </a:r>
            <a:r>
              <a:rPr lang="en-US" sz="2400" dirty="0" smtClean="0">
                <a:ea typeface="+mn-ea"/>
                <a:cs typeface="+mn-cs"/>
              </a:rPr>
              <a:t>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Kısadırlar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Dallanma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gösterirler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Proteine</a:t>
            </a:r>
            <a:r>
              <a:rPr lang="en-US" sz="2400" dirty="0" smtClean="0">
                <a:ea typeface="+mn-ea"/>
                <a:cs typeface="+mn-cs"/>
              </a:rPr>
              <a:t> O- </a:t>
            </a:r>
            <a:r>
              <a:rPr lang="en-US" sz="2400" dirty="0" err="1" smtClean="0">
                <a:ea typeface="+mn-ea"/>
                <a:cs typeface="+mn-cs"/>
              </a:rPr>
              <a:t>veya</a:t>
            </a:r>
            <a:r>
              <a:rPr lang="en-US" sz="2400" dirty="0" smtClean="0">
                <a:ea typeface="+mn-ea"/>
                <a:cs typeface="+mn-cs"/>
              </a:rPr>
              <a:t> N- </a:t>
            </a:r>
            <a:r>
              <a:rPr lang="en-US" sz="2400" dirty="0" err="1" smtClean="0">
                <a:ea typeface="+mn-ea"/>
                <a:cs typeface="+mn-cs"/>
              </a:rPr>
              <a:t>glikozid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bağı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ile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bağlanma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oluşur</a:t>
            </a:r>
            <a:endParaRPr lang="en-US" sz="2400" dirty="0" smtClean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 smtClean="0">
                <a:ea typeface="+mn-ea"/>
                <a:cs typeface="+mn-cs"/>
              </a:rPr>
              <a:t>Nötr</a:t>
            </a:r>
            <a:r>
              <a:rPr lang="en-US" sz="2400" dirty="0" smtClean="0">
                <a:ea typeface="+mn-ea"/>
                <a:cs typeface="+mn-cs"/>
              </a:rPr>
              <a:t> </a:t>
            </a:r>
            <a:r>
              <a:rPr lang="en-US" sz="2400" dirty="0" err="1" smtClean="0">
                <a:ea typeface="+mn-ea"/>
                <a:cs typeface="+mn-cs"/>
              </a:rPr>
              <a:t>yapıdadırlar</a:t>
            </a:r>
            <a:endParaRPr lang="en-US" sz="2400" dirty="0"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sz="2400" dirty="0" err="1" smtClean="0">
                <a:ea typeface="+mn-ea"/>
                <a:cs typeface="Arial" charset="0"/>
              </a:rPr>
              <a:t>Glikoproteinlerde</a:t>
            </a:r>
            <a:r>
              <a:rPr lang="tr-TR" sz="2400" dirty="0" smtClean="0">
                <a:ea typeface="+mn-ea"/>
                <a:cs typeface="Arial" charset="0"/>
              </a:rPr>
              <a:t> bulunan karbonhidratlar </a:t>
            </a:r>
            <a:r>
              <a:rPr lang="tr-TR" sz="2400" dirty="0" err="1" smtClean="0">
                <a:ea typeface="+mn-ea"/>
                <a:cs typeface="Arial" charset="0"/>
              </a:rPr>
              <a:t>galaktoz</a:t>
            </a:r>
            <a:r>
              <a:rPr lang="tr-TR" sz="2400" dirty="0" smtClean="0">
                <a:ea typeface="+mn-ea"/>
                <a:cs typeface="Arial" charset="0"/>
              </a:rPr>
              <a:t>, </a:t>
            </a:r>
            <a:r>
              <a:rPr lang="tr-TR" sz="2400" dirty="0" err="1" smtClean="0">
                <a:ea typeface="+mn-ea"/>
                <a:cs typeface="Arial" charset="0"/>
              </a:rPr>
              <a:t>mannoz</a:t>
            </a:r>
            <a:r>
              <a:rPr lang="tr-TR" sz="2400" dirty="0" smtClean="0">
                <a:ea typeface="+mn-ea"/>
                <a:cs typeface="Arial" charset="0"/>
              </a:rPr>
              <a:t>,</a:t>
            </a:r>
            <a:r>
              <a:rPr lang="tr-TR" sz="2400" dirty="0"/>
              <a:t> N-</a:t>
            </a:r>
            <a:r>
              <a:rPr lang="tr-TR" sz="2400" dirty="0" err="1"/>
              <a:t>asetil</a:t>
            </a:r>
            <a:r>
              <a:rPr lang="tr-TR" sz="2400" dirty="0"/>
              <a:t> </a:t>
            </a:r>
            <a:r>
              <a:rPr lang="tr-TR" sz="2400" dirty="0" err="1" smtClean="0"/>
              <a:t>glukozamin</a:t>
            </a:r>
            <a:r>
              <a:rPr lang="tr-TR" sz="2400" dirty="0" smtClean="0">
                <a:ea typeface="+mn-ea"/>
                <a:cs typeface="Arial" charset="0"/>
              </a:rPr>
              <a:t>, </a:t>
            </a:r>
            <a:r>
              <a:rPr lang="tr-TR" sz="2400" dirty="0" err="1" smtClean="0">
                <a:ea typeface="+mn-ea"/>
                <a:cs typeface="Arial" charset="0"/>
              </a:rPr>
              <a:t>sialik</a:t>
            </a:r>
            <a:r>
              <a:rPr lang="tr-TR" sz="2400" dirty="0" smtClean="0">
                <a:ea typeface="+mn-ea"/>
                <a:cs typeface="Arial" charset="0"/>
              </a:rPr>
              <a:t> asitlerdir.</a:t>
            </a:r>
            <a:endParaRPr lang="tr-TR" sz="2400" dirty="0">
              <a:ea typeface="+mn-ea"/>
              <a:cs typeface="Arial" charset="0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Glikoproteinler</a:t>
            </a:r>
            <a:endParaRPr lang="en-US" dirty="0"/>
          </a:p>
        </p:txBody>
      </p:sp>
      <p:sp>
        <p:nvSpPr>
          <p:cNvPr id="97283" name="Rectangle 3"/>
          <p:cNvSpPr>
            <a:spLocks noChangeArrowheads="1"/>
          </p:cNvSpPr>
          <p:nvPr/>
        </p:nvSpPr>
        <p:spPr bwMode="auto">
          <a:xfrm>
            <a:off x="228600" y="1295400"/>
            <a:ext cx="7772400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Hücre-hücre tanınmasında rol alırlar.</a:t>
            </a:r>
            <a:br>
              <a:rPr lang="tr-TR" dirty="0">
                <a:latin typeface="Comic Sans MS" charset="0"/>
              </a:rPr>
            </a:br>
            <a:endParaRPr lang="tr-TR" dirty="0">
              <a:latin typeface="Comic Sans MS" charset="0"/>
            </a:endParaRP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Hücre yüzeyi antijenlerini oluşturur (kan grubu antijenleri gibi).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endParaRPr lang="tr-TR" dirty="0">
              <a:latin typeface="Comic Sans MS" charset="0"/>
            </a:endParaRP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Doku naklinde önemlidir.</a:t>
            </a:r>
            <a:br>
              <a:rPr lang="tr-TR" dirty="0">
                <a:latin typeface="Comic Sans MS" charset="0"/>
              </a:rPr>
            </a:br>
            <a:r>
              <a:rPr lang="tr-TR" dirty="0">
                <a:latin typeface="Comic Sans MS" charset="0"/>
              </a:rPr>
              <a:t> </a:t>
            </a:r>
          </a:p>
          <a:p>
            <a:pPr marL="285750" indent="-285750">
              <a:lnSpc>
                <a:spcPct val="80000"/>
              </a:lnSpc>
              <a:buFont typeface="Arial" charset="0"/>
              <a:buChar char="•"/>
            </a:pPr>
            <a:r>
              <a:rPr lang="tr-TR" dirty="0">
                <a:latin typeface="Comic Sans MS" charset="0"/>
              </a:rPr>
              <a:t>Hücre dışı </a:t>
            </a:r>
            <a:r>
              <a:rPr lang="tr-TR" dirty="0" err="1">
                <a:latin typeface="Comic Sans MS" charset="0"/>
              </a:rPr>
              <a:t>matriks</a:t>
            </a:r>
            <a:r>
              <a:rPr lang="tr-TR" dirty="0">
                <a:latin typeface="Comic Sans MS" charset="0"/>
              </a:rPr>
              <a:t> elemanı olarak görev yaparlar.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>
                <a:ea typeface="+mj-ea"/>
                <a:cs typeface="+mj-cs"/>
              </a:rPr>
              <a:t>Karbonhidratların</a:t>
            </a:r>
            <a:r>
              <a:rPr lang="en-US" sz="4000" dirty="0" smtClean="0">
                <a:ea typeface="+mj-ea"/>
                <a:cs typeface="+mj-cs"/>
              </a:rPr>
              <a:t> </a:t>
            </a:r>
            <a:r>
              <a:rPr lang="en-US" sz="4000" dirty="0" err="1" smtClean="0">
                <a:ea typeface="+mj-ea"/>
                <a:cs typeface="+mj-cs"/>
              </a:rPr>
              <a:t>sınıflandırılması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>
                <a:latin typeface="Arial" charset="0"/>
                <a:ea typeface="+mn-ea"/>
                <a:cs typeface="Arial" charset="0"/>
              </a:rPr>
              <a:t>Monosakkaritler</a:t>
            </a: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Arial" charset="0"/>
              </a:rPr>
              <a:t>Disakkaritler</a:t>
            </a: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Arial" charset="0"/>
              </a:rPr>
              <a:t>Oligosakkaritler</a:t>
            </a: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Arial" charset="0"/>
              </a:rPr>
              <a:t>Polisakkaritler</a:t>
            </a: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Arial" charset="0"/>
              <a:ea typeface="+mn-ea"/>
              <a:cs typeface="Arial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>
                <a:latin typeface="Arial" charset="0"/>
                <a:ea typeface="+mn-ea"/>
                <a:cs typeface="Arial" charset="0"/>
              </a:rPr>
              <a:t>Türev </a:t>
            </a:r>
            <a:r>
              <a:rPr lang="tr-TR" dirty="0" err="1">
                <a:latin typeface="Arial" charset="0"/>
                <a:ea typeface="+mn-ea"/>
                <a:cs typeface="Arial" charset="0"/>
              </a:rPr>
              <a:t>karbohidratlar</a:t>
            </a:r>
            <a:endParaRPr lang="tr-TR" dirty="0">
              <a:latin typeface="Arial" charset="0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3" name="Rectangle 9"/>
          <p:cNvSpPr>
            <a:spLocks noChangeArrowheads="1"/>
          </p:cNvSpPr>
          <p:nvPr/>
        </p:nvSpPr>
        <p:spPr bwMode="auto">
          <a:xfrm>
            <a:off x="228600" y="1676400"/>
            <a:ext cx="7696200" cy="429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Ampirik formülleri           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C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n(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H2O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)n…..n=3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115000"/>
              <a:defRPr/>
            </a:pP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3C…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trioz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 (C</a:t>
            </a:r>
            <a:r>
              <a:rPr lang="tr-TR" sz="28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3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</a:t>
            </a:r>
            <a:r>
              <a:rPr lang="tr-TR" sz="28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6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O</a:t>
            </a:r>
            <a:r>
              <a:rPr lang="tr-TR" sz="28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3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)</a:t>
            </a:r>
            <a:endParaRPr lang="tr-TR" sz="28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4C…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tetroz</a:t>
            </a: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 </a:t>
            </a: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5C…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pentoz</a:t>
            </a: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6C…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heksoz</a:t>
            </a:r>
            <a:endParaRPr lang="tr-TR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r>
              <a:rPr lang="tr-TR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7C…</a:t>
            </a:r>
            <a:r>
              <a:rPr lang="tr-TR" sz="28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charset="0"/>
              </a:rPr>
              <a:t>heptoz</a:t>
            </a: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cs typeface="Arial" charset="0"/>
            </a:endParaRPr>
          </a:p>
          <a:p>
            <a:pPr>
              <a:spcBef>
                <a:spcPct val="20000"/>
              </a:spcBef>
              <a:buClr>
                <a:schemeClr val="tx2"/>
              </a:buClr>
              <a:buSzPct val="115000"/>
              <a:buFont typeface="Wingdings" charset="0"/>
              <a:buChar char="§"/>
              <a:defRPr/>
            </a:pPr>
            <a:endParaRPr lang="en-US" sz="36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93194" name="Rectangle 10"/>
          <p:cNvSpPr>
            <a:spLocks noChangeArrowheads="1"/>
          </p:cNvSpPr>
          <p:nvPr/>
        </p:nvSpPr>
        <p:spPr bwMode="auto">
          <a:xfrm>
            <a:off x="838200" y="609600"/>
            <a:ext cx="7391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tr-TR" sz="48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Arial" charset="0"/>
              </a:rPr>
              <a:t>Monosakkaritler</a:t>
            </a:r>
            <a:endParaRPr lang="en-US" sz="4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9248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err="1" smtClean="0">
                <a:ea typeface="+mj-ea"/>
                <a:cs typeface="+mj-cs"/>
              </a:rPr>
              <a:t>Şekerlerin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izomer</a:t>
            </a:r>
            <a:r>
              <a:rPr lang="en-US" sz="3200" dirty="0" smtClean="0">
                <a:ea typeface="+mj-ea"/>
                <a:cs typeface="+mj-cs"/>
              </a:rPr>
              <a:t> </a:t>
            </a:r>
            <a:r>
              <a:rPr lang="en-US" sz="3200" dirty="0" err="1" smtClean="0">
                <a:ea typeface="+mj-ea"/>
                <a:cs typeface="+mj-cs"/>
              </a:rPr>
              <a:t>şekilleri</a:t>
            </a:r>
            <a:endParaRPr lang="en-US" sz="32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7848600" cy="480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Arial" charset="0"/>
                <a:ea typeface="+mn-ea"/>
                <a:cs typeface="+mn-cs"/>
              </a:rPr>
              <a:t>D ve L izomerleri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smtClean="0">
                <a:latin typeface="Arial" charset="0"/>
                <a:ea typeface="+mn-ea"/>
                <a:cs typeface="+mn-cs"/>
              </a:rPr>
              <a:t>Optik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izomerizm</a:t>
            </a: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+mn-cs"/>
              </a:rPr>
              <a:t>Epimerler</a:t>
            </a: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+mn-cs"/>
              </a:rPr>
              <a:t>Aldoz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ve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ketoz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izomerizmi</a:t>
            </a: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 err="1" smtClean="0">
                <a:latin typeface="Arial" charset="0"/>
                <a:ea typeface="+mn-ea"/>
                <a:cs typeface="+mn-cs"/>
              </a:rPr>
              <a:t>Piranoz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ve </a:t>
            </a:r>
            <a:r>
              <a:rPr lang="tr-TR" dirty="0" err="1" smtClean="0">
                <a:latin typeface="Arial" charset="0"/>
                <a:ea typeface="+mn-ea"/>
                <a:cs typeface="+mn-cs"/>
              </a:rPr>
              <a:t>furanoz</a:t>
            </a:r>
            <a:r>
              <a:rPr lang="tr-TR" dirty="0" smtClean="0">
                <a:latin typeface="Arial" charset="0"/>
                <a:ea typeface="+mn-ea"/>
                <a:cs typeface="+mn-cs"/>
              </a:rPr>
              <a:t> 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tr-TR" dirty="0">
                <a:latin typeface="Arial" charset="0"/>
                <a:ea typeface="+mn-ea"/>
                <a:cs typeface="+mn-cs"/>
              </a:rPr>
              <a:t>α ve β </a:t>
            </a:r>
            <a:r>
              <a:rPr lang="tr-TR" dirty="0" err="1">
                <a:latin typeface="Arial" charset="0"/>
                <a:ea typeface="+mn-ea"/>
                <a:cs typeface="+mn-cs"/>
              </a:rPr>
              <a:t>anomerleri</a:t>
            </a:r>
            <a:endParaRPr lang="tr-TR" dirty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tr-TR" dirty="0">
              <a:latin typeface="Arial" charset="0"/>
              <a:ea typeface="+mn-ea"/>
              <a:cs typeface="+mn-cs"/>
            </a:endParaRP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tr-TR" dirty="0" smtClean="0"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76200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 dirty="0">
                <a:solidFill>
                  <a:srgbClr val="FF0000"/>
                </a:solidFill>
                <a:latin typeface="Arial" charset="0"/>
                <a:ea typeface="+mj-ea"/>
                <a:cs typeface="+mj-cs"/>
              </a:rPr>
              <a:t>D ve L </a:t>
            </a:r>
            <a:r>
              <a:rPr lang="tr-TR" sz="4000" dirty="0" err="1">
                <a:solidFill>
                  <a:srgbClr val="FF0000"/>
                </a:solidFill>
                <a:latin typeface="Arial" charset="0"/>
                <a:ea typeface="+mj-ea"/>
                <a:cs typeface="+mj-cs"/>
              </a:rPr>
              <a:t>izomerizm</a:t>
            </a:r>
            <a:endParaRPr lang="en-US" sz="4000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7620000" cy="15240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ea typeface="+mn-ea"/>
                <a:cs typeface="+mn-cs"/>
              </a:rPr>
              <a:t>Aldehit</a:t>
            </a:r>
            <a:r>
              <a:rPr lang="en-US" dirty="0">
                <a:ea typeface="+mn-ea"/>
                <a:cs typeface="+mn-cs"/>
              </a:rPr>
              <a:t>/</a:t>
            </a:r>
            <a:r>
              <a:rPr lang="en-US" dirty="0" err="1">
                <a:ea typeface="+mn-ea"/>
                <a:cs typeface="+mn-cs"/>
              </a:rPr>
              <a:t>keto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grubuna</a:t>
            </a:r>
            <a:r>
              <a:rPr lang="en-US" dirty="0">
                <a:ea typeface="+mn-ea"/>
                <a:cs typeface="+mn-cs"/>
              </a:rPr>
              <a:t> en </a:t>
            </a:r>
            <a:r>
              <a:rPr lang="en-US" dirty="0" err="1">
                <a:ea typeface="+mn-ea"/>
                <a:cs typeface="+mn-cs"/>
              </a:rPr>
              <a:t>uzak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asimetrik</a:t>
            </a:r>
            <a:r>
              <a:rPr lang="en-US" dirty="0">
                <a:ea typeface="+mn-ea"/>
                <a:cs typeface="+mn-cs"/>
              </a:rPr>
              <a:t> C </a:t>
            </a:r>
            <a:r>
              <a:rPr lang="en-US" dirty="0" err="1">
                <a:ea typeface="+mn-ea"/>
                <a:cs typeface="+mn-cs"/>
              </a:rPr>
              <a:t>atomunun</a:t>
            </a:r>
            <a:r>
              <a:rPr lang="en-US" dirty="0">
                <a:ea typeface="+mn-ea"/>
                <a:cs typeface="+mn-cs"/>
              </a:rPr>
              <a:t> –OH </a:t>
            </a:r>
            <a:r>
              <a:rPr lang="en-US" dirty="0" err="1">
                <a:ea typeface="+mn-ea"/>
                <a:cs typeface="+mn-cs"/>
              </a:rPr>
              <a:t>grubuna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göre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smtClean="0">
                <a:ea typeface="+mn-ea"/>
                <a:cs typeface="+mn-cs"/>
              </a:rPr>
              <a:t>OH </a:t>
            </a:r>
            <a:r>
              <a:rPr lang="en-US" dirty="0" err="1">
                <a:ea typeface="+mn-ea"/>
                <a:cs typeface="+mn-cs"/>
              </a:rPr>
              <a:t>grubu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sağda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ise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bu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şeker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>
                <a:solidFill>
                  <a:srgbClr val="FF0000"/>
                </a:solidFill>
                <a:ea typeface="+mn-ea"/>
                <a:cs typeface="+mn-cs"/>
              </a:rPr>
              <a:t>D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serisinin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bir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üyesi</a:t>
            </a:r>
            <a:r>
              <a:rPr lang="en-US" dirty="0">
                <a:ea typeface="+mn-ea"/>
                <a:cs typeface="+mn-cs"/>
              </a:rPr>
              <a:t>,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solda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ise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>
                <a:solidFill>
                  <a:srgbClr val="FF0000"/>
                </a:solidFill>
                <a:ea typeface="+mn-ea"/>
                <a:cs typeface="+mn-cs"/>
              </a:rPr>
              <a:t>L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serisinin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bir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üyesidir</a:t>
            </a:r>
            <a:r>
              <a:rPr lang="en-US" dirty="0">
                <a:ea typeface="+mn-ea"/>
                <a:cs typeface="+mn-cs"/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ea typeface="+mn-ea"/>
                <a:cs typeface="+mn-cs"/>
              </a:rPr>
              <a:t>Monosakkaritlerin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çoğunun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 smtClean="0">
                <a:ea typeface="+mn-ea"/>
                <a:cs typeface="+mn-cs"/>
              </a:rPr>
              <a:t>doğada</a:t>
            </a:r>
            <a:r>
              <a:rPr lang="en-US" dirty="0" smtClean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bulunan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err="1">
                <a:ea typeface="+mn-ea"/>
                <a:cs typeface="+mn-cs"/>
              </a:rPr>
              <a:t>şekli</a:t>
            </a:r>
            <a:r>
              <a:rPr lang="en-US" dirty="0">
                <a:ea typeface="+mn-ea"/>
                <a:cs typeface="+mn-cs"/>
              </a:rPr>
              <a:t> </a:t>
            </a:r>
            <a:r>
              <a:rPr lang="en-US" dirty="0" smtClean="0">
                <a:solidFill>
                  <a:srgbClr val="FF0000"/>
                </a:solidFill>
                <a:ea typeface="+mn-ea"/>
                <a:cs typeface="+mn-cs"/>
              </a:rPr>
              <a:t>D- </a:t>
            </a:r>
            <a:r>
              <a:rPr lang="en-US" dirty="0" err="1">
                <a:solidFill>
                  <a:srgbClr val="FF0000"/>
                </a:solidFill>
                <a:ea typeface="+mn-ea"/>
                <a:cs typeface="+mn-cs"/>
              </a:rPr>
              <a:t>izomeridir</a:t>
            </a:r>
            <a:r>
              <a:rPr lang="en-US" dirty="0">
                <a:ea typeface="+mn-ea"/>
                <a:cs typeface="+mn-cs"/>
              </a:rPr>
              <a:t>.</a:t>
            </a:r>
          </a:p>
          <a:p>
            <a:pPr marL="11430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>
                <a:ea typeface="+mj-ea"/>
                <a:cs typeface="+mj-cs"/>
              </a:rPr>
              <a:t>Optik </a:t>
            </a:r>
            <a:r>
              <a:rPr lang="tr-TR" dirty="0" smtClean="0">
                <a:ea typeface="+mj-ea"/>
                <a:cs typeface="+mj-cs"/>
              </a:rPr>
              <a:t>izomeri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7924800" cy="4724400"/>
          </a:xfrm>
        </p:spPr>
        <p:txBody>
          <a:bodyPr/>
          <a:lstStyle/>
          <a:p>
            <a:pPr eaLnBrk="1" hangingPunct="1"/>
            <a:r>
              <a:rPr lang="en-US">
                <a:latin typeface="Calibri" charset="0"/>
              </a:rPr>
              <a:t>Asimetrik karbon atomlarının varlığı bileşiğe 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optik etkinlik </a:t>
            </a:r>
            <a:r>
              <a:rPr lang="en-US">
                <a:latin typeface="Calibri" charset="0"/>
              </a:rPr>
              <a:t>kazandırır.</a:t>
            </a:r>
          </a:p>
          <a:p>
            <a:pPr eaLnBrk="1" hangingPunct="1"/>
            <a:r>
              <a:rPr lang="en-US">
                <a:latin typeface="Calibri" charset="0"/>
              </a:rPr>
              <a:t>Düz bir polarize ışın demeti bir optik izomer çözeltisinden geçirildiğinde sağa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 dekstrorotatuvar (d),</a:t>
            </a:r>
            <a:r>
              <a:rPr lang="en-US">
                <a:latin typeface="Calibri" charset="0"/>
              </a:rPr>
              <a:t> veya sola </a:t>
            </a:r>
            <a:r>
              <a:rPr lang="en-US">
                <a:solidFill>
                  <a:srgbClr val="FF0000"/>
                </a:solidFill>
                <a:latin typeface="Calibri" charset="0"/>
              </a:rPr>
              <a:t>levorotatuvar (l) </a:t>
            </a:r>
            <a:r>
              <a:rPr lang="en-US">
                <a:latin typeface="Calibri" charset="0"/>
              </a:rPr>
              <a:t>sapar.</a:t>
            </a:r>
          </a:p>
          <a:p>
            <a:pPr eaLnBrk="1" hangingPunct="1"/>
            <a:r>
              <a:rPr lang="en-US">
                <a:latin typeface="Calibri" charset="0"/>
              </a:rPr>
              <a:t>Şekerlerin polarize ışığı çevirme dereceleri “</a:t>
            </a:r>
            <a:r>
              <a:rPr lang="en-US" altLang="ja-JP">
                <a:solidFill>
                  <a:srgbClr val="FF0000"/>
                </a:solidFill>
                <a:latin typeface="Calibri" charset="0"/>
              </a:rPr>
              <a:t>spesifik çevirme derecesi</a:t>
            </a:r>
            <a:r>
              <a:rPr lang="en-US">
                <a:latin typeface="Calibri" charset="0"/>
              </a:rPr>
              <a:t>”</a:t>
            </a:r>
            <a:r>
              <a:rPr lang="en-US" altLang="ja-JP">
                <a:latin typeface="Calibri" charset="0"/>
              </a:rPr>
              <a:t> olarak ifade edilir. Buradan miktar tayini yapılır.</a:t>
            </a:r>
          </a:p>
          <a:p>
            <a:pPr eaLnBrk="1" hangingPunct="1"/>
            <a:r>
              <a:rPr lang="tr-TR">
                <a:latin typeface="Calibri" charset="0"/>
              </a:rPr>
              <a:t>Glukoz yapı bakımından 4 asimetrik karbon atomuna sahiptir. </a:t>
            </a:r>
          </a:p>
          <a:p>
            <a:pPr eaLnBrk="1" hangingPunct="1"/>
            <a:r>
              <a:rPr lang="tr-TR">
                <a:latin typeface="Calibri" charset="0"/>
              </a:rPr>
              <a:t>Asimetrik C atom sayısı 4 olduğundan, 2</a:t>
            </a:r>
            <a:r>
              <a:rPr lang="tr-TR" baseline="30000">
                <a:latin typeface="Calibri" charset="0"/>
              </a:rPr>
              <a:t>4</a:t>
            </a:r>
            <a:r>
              <a:rPr lang="tr-TR">
                <a:latin typeface="Calibri" charset="0"/>
              </a:rPr>
              <a:t>=16 </a:t>
            </a:r>
            <a:r>
              <a:rPr lang="tr-TR">
                <a:solidFill>
                  <a:srgbClr val="FF0000"/>
                </a:solidFill>
                <a:latin typeface="Calibri" charset="0"/>
              </a:rPr>
              <a:t>optik izomeri </a:t>
            </a:r>
            <a:r>
              <a:rPr lang="tr-TR">
                <a:latin typeface="Calibri" charset="0"/>
              </a:rPr>
              <a:t>vardır.</a:t>
            </a:r>
          </a:p>
          <a:p>
            <a:pPr eaLnBrk="1" hangingPunct="1"/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163"/>
            <a:ext cx="76200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>
                <a:ea typeface="+mj-ea"/>
                <a:cs typeface="+mj-cs"/>
              </a:rPr>
              <a:t>Epimerler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7848600" cy="4800600"/>
          </a:xfrm>
        </p:spPr>
        <p:txBody>
          <a:bodyPr/>
          <a:lstStyle/>
          <a:p>
            <a:pPr eaLnBrk="1" hangingPunct="1"/>
            <a:r>
              <a:rPr lang="tr-TR">
                <a:latin typeface="Arial" charset="0"/>
              </a:rPr>
              <a:t>Glukoz molekülündeki  2,3 ve 4 nolu asimetrik karbon atomlar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na ba</a:t>
            </a:r>
            <a:r>
              <a:rPr lang="tr-TR">
                <a:latin typeface="Arial+1" charset="0"/>
              </a:rPr>
              <a:t>ğ</a:t>
            </a:r>
            <a:r>
              <a:rPr lang="tr-TR">
                <a:latin typeface="Arial" charset="0"/>
              </a:rPr>
              <a:t>l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 H ve OH gruplar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n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n konumu ile ortaya ç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kan izomerlere  </a:t>
            </a:r>
            <a:r>
              <a:rPr lang="tr-TR" b="1">
                <a:latin typeface="Arial,Bold" charset="0"/>
              </a:rPr>
              <a:t>glukoz epimerleri</a:t>
            </a:r>
            <a:r>
              <a:rPr lang="tr-TR">
                <a:latin typeface="Arial" charset="0"/>
              </a:rPr>
              <a:t> denir. Glukozun </a:t>
            </a:r>
            <a:r>
              <a:rPr lang="tr-TR" b="1">
                <a:latin typeface="Arial,Bold" charset="0"/>
              </a:rPr>
              <a:t>iki epimeri</a:t>
            </a:r>
            <a:r>
              <a:rPr lang="tr-TR">
                <a:latin typeface="Arial" charset="0"/>
              </a:rPr>
              <a:t> vard</a:t>
            </a:r>
            <a:r>
              <a:rPr lang="tr-TR">
                <a:latin typeface="Arial+2" charset="0"/>
              </a:rPr>
              <a:t>ı</a:t>
            </a:r>
            <a:r>
              <a:rPr lang="tr-TR">
                <a:latin typeface="Arial" charset="0"/>
              </a:rPr>
              <a:t>r. Bunlar </a:t>
            </a:r>
            <a:r>
              <a:rPr lang="tr-TR" b="1">
                <a:latin typeface="Arial,Bold" charset="0"/>
              </a:rPr>
              <a:t>mannoz</a:t>
            </a:r>
            <a:r>
              <a:rPr lang="tr-TR">
                <a:latin typeface="Arial" charset="0"/>
              </a:rPr>
              <a:t> ve </a:t>
            </a:r>
            <a:r>
              <a:rPr lang="tr-TR" b="1">
                <a:latin typeface="Arial,Bold" charset="0"/>
              </a:rPr>
              <a:t>galaktozdur. </a:t>
            </a:r>
            <a:endParaRPr lang="tr-TR">
              <a:latin typeface="Arial" charset="0"/>
            </a:endParaRPr>
          </a:p>
          <a:p>
            <a:pPr eaLnBrk="1" hangingPunct="1"/>
            <a:endParaRPr lang="en-US"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8904</TotalTime>
  <Words>1268</Words>
  <Application>Microsoft Macintosh PowerPoint</Application>
  <PresentationFormat>On-screen Show (4:3)</PresentationFormat>
  <Paragraphs>192</Paragraphs>
  <Slides>35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Adjacency</vt:lpstr>
      <vt:lpstr>Karbohidrat Kimyası</vt:lpstr>
      <vt:lpstr>Karbohidrat</vt:lpstr>
      <vt:lpstr>Monosakkaritler reaktif gruplarına göre 2 gruba ayrılırlar:  Aldozlar  Ketozlar</vt:lpstr>
      <vt:lpstr>Karbonhidratların sınıflandırılması</vt:lpstr>
      <vt:lpstr>PowerPoint Presentation</vt:lpstr>
      <vt:lpstr>Şekerlerin izomer şekilleri</vt:lpstr>
      <vt:lpstr>D ve L izomerizm</vt:lpstr>
      <vt:lpstr>Optik izomeri</vt:lpstr>
      <vt:lpstr>Epimerler</vt:lpstr>
      <vt:lpstr>Aldoz ketoz izomerizmi</vt:lpstr>
      <vt:lpstr>Piranoz ve furanoz halka yapısı</vt:lpstr>
      <vt:lpstr>Anomerik karbon</vt:lpstr>
      <vt:lpstr>   Mutarotasyon</vt:lpstr>
      <vt:lpstr>Birçok monosakkarit fizyolojik olarak önem taşır.</vt:lpstr>
      <vt:lpstr>Şekerler birbirleri ile ve diğer bileşiklerle glikozidler oluşturur.</vt:lpstr>
      <vt:lpstr>Deoksi şekerlerde bir oksijen atomu eksiktir.</vt:lpstr>
      <vt:lpstr>   Disakkaritler</vt:lpstr>
      <vt:lpstr>Sukroz</vt:lpstr>
      <vt:lpstr>Laktoz</vt:lpstr>
      <vt:lpstr>Polisakkaritler</vt:lpstr>
      <vt:lpstr>Nişasta</vt:lpstr>
      <vt:lpstr>Polisakkaritler-Glikojen</vt:lpstr>
      <vt:lpstr>PowerPoint Presentation</vt:lpstr>
      <vt:lpstr>Polisakkaritler-Dekstran</vt:lpstr>
      <vt:lpstr>Polisakkaritler-İnulin</vt:lpstr>
      <vt:lpstr>Polisakkaritler-Kitin</vt:lpstr>
      <vt:lpstr>Polisakkaritler-Pektin</vt:lpstr>
      <vt:lpstr>Polisakkaritler-Beta glukan</vt:lpstr>
      <vt:lpstr>Türev oligo ve polisakkaritler</vt:lpstr>
      <vt:lpstr>Aminoşekerler-glukozamin</vt:lpstr>
      <vt:lpstr>Glukozaminoglukanlar (GAG)</vt:lpstr>
      <vt:lpstr>Hyaluronik asit</vt:lpstr>
      <vt:lpstr>Kondroitin sülfat</vt:lpstr>
      <vt:lpstr>Glikoproteinler</vt:lpstr>
      <vt:lpstr>Glikoproteinler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Karbohidrat Kimyası</dc:title>
  <dc:creator>Fugen Aktan</dc:creator>
  <cp:lastModifiedBy>ecem kaya</cp:lastModifiedBy>
  <cp:revision>146</cp:revision>
  <cp:lastPrinted>2017-11-22T06:19:17Z</cp:lastPrinted>
  <dcterms:created xsi:type="dcterms:W3CDTF">2006-10-10T17:07:59Z</dcterms:created>
  <dcterms:modified xsi:type="dcterms:W3CDTF">2020-01-13T12:28:57Z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