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317" r:id="rId2"/>
    <p:sldId id="256" r:id="rId3"/>
    <p:sldId id="257" r:id="rId4"/>
    <p:sldId id="258" r:id="rId5"/>
    <p:sldId id="328" r:id="rId6"/>
    <p:sldId id="259" r:id="rId7"/>
    <p:sldId id="260" r:id="rId8"/>
    <p:sldId id="261" r:id="rId9"/>
    <p:sldId id="262" r:id="rId10"/>
    <p:sldId id="263" r:id="rId11"/>
    <p:sldId id="265" r:id="rId12"/>
    <p:sldId id="308" r:id="rId13"/>
    <p:sldId id="309" r:id="rId14"/>
    <p:sldId id="270" r:id="rId15"/>
    <p:sldId id="312" r:id="rId16"/>
    <p:sldId id="268" r:id="rId17"/>
    <p:sldId id="319" r:id="rId18"/>
    <p:sldId id="269" r:id="rId19"/>
    <p:sldId id="271" r:id="rId20"/>
    <p:sldId id="301" r:id="rId21"/>
    <p:sldId id="272" r:id="rId22"/>
    <p:sldId id="273" r:id="rId23"/>
    <p:sldId id="274" r:id="rId24"/>
    <p:sldId id="275" r:id="rId25"/>
    <p:sldId id="326" r:id="rId26"/>
    <p:sldId id="298" r:id="rId27"/>
    <p:sldId id="277" r:id="rId28"/>
    <p:sldId id="278" r:id="rId29"/>
    <p:sldId id="279" r:id="rId30"/>
    <p:sldId id="280" r:id="rId31"/>
    <p:sldId id="281" r:id="rId32"/>
    <p:sldId id="282" r:id="rId33"/>
    <p:sldId id="284" r:id="rId34"/>
    <p:sldId id="285" r:id="rId35"/>
    <p:sldId id="286" r:id="rId36"/>
    <p:sldId id="323" r:id="rId37"/>
    <p:sldId id="287" r:id="rId38"/>
    <p:sldId id="288" r:id="rId39"/>
    <p:sldId id="289" r:id="rId40"/>
    <p:sldId id="290" r:id="rId41"/>
    <p:sldId id="291" r:id="rId42"/>
    <p:sldId id="292" r:id="rId43"/>
    <p:sldId id="306" r:id="rId44"/>
    <p:sldId id="30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81" autoAdjust="0"/>
    <p:restoredTop sz="94638" autoAdjust="0"/>
  </p:normalViewPr>
  <p:slideViewPr>
    <p:cSldViewPr>
      <p:cViewPr varScale="1">
        <p:scale>
          <a:sx n="102" d="100"/>
          <a:sy n="102" d="100"/>
        </p:scale>
        <p:origin x="306" y="11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9A6628-A49B-453B-BCCD-2BBD46438A08}" type="datetimeFigureOut">
              <a:rPr lang="tr-TR" smtClean="0"/>
              <a:pPr/>
              <a:t>24.12.2019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DA18D1-DEA4-4979-AAE1-581CD2AED5CC}" type="slidenum">
              <a:rPr lang="tr-TR" smtClean="0"/>
              <a:pPr/>
              <a:t>‹#›</a:t>
            </a:fld>
            <a:endParaRPr lang="tr-TR"/>
          </a:p>
        </p:txBody>
      </p:sp>
    </p:spTree>
    <p:extLst>
      <p:ext uri="{BB962C8B-B14F-4D97-AF65-F5344CB8AC3E}">
        <p14:creationId xmlns:p14="http://schemas.microsoft.com/office/powerpoint/2010/main" val="397083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6A33DB-49C4-4663-8B7B-7FAA5E877681}" type="datetimeFigureOut">
              <a:rPr lang="tr-TR" smtClean="0"/>
              <a:pPr/>
              <a:t>24.12.2019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927AE-DAC1-49CF-9776-26D099C391D0}" type="slidenum">
              <a:rPr lang="tr-TR" smtClean="0"/>
              <a:pPr/>
              <a:t>‹#›</a:t>
            </a:fld>
            <a:endParaRPr lang="tr-TR"/>
          </a:p>
        </p:txBody>
      </p:sp>
    </p:spTree>
    <p:extLst>
      <p:ext uri="{BB962C8B-B14F-4D97-AF65-F5344CB8AC3E}">
        <p14:creationId xmlns:p14="http://schemas.microsoft.com/office/powerpoint/2010/main" val="418899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a:t>
            </a:fld>
            <a:endParaRPr lang="tr-TR"/>
          </a:p>
        </p:txBody>
      </p:sp>
    </p:spTree>
    <p:extLst>
      <p:ext uri="{BB962C8B-B14F-4D97-AF65-F5344CB8AC3E}">
        <p14:creationId xmlns:p14="http://schemas.microsoft.com/office/powerpoint/2010/main" val="53465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12</a:t>
            </a:fld>
            <a:endParaRPr lang="tr-TR"/>
          </a:p>
        </p:txBody>
      </p:sp>
    </p:spTree>
    <p:extLst>
      <p:ext uri="{BB962C8B-B14F-4D97-AF65-F5344CB8AC3E}">
        <p14:creationId xmlns:p14="http://schemas.microsoft.com/office/powerpoint/2010/main" val="385351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r>
              <a:rPr lang="tr-TR" dirty="0" smtClean="0"/>
              <a:t> KURBAĞA</a:t>
            </a:r>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13</a:t>
            </a:fld>
            <a:endParaRPr lang="tr-TR"/>
          </a:p>
        </p:txBody>
      </p:sp>
    </p:spTree>
    <p:extLst>
      <p:ext uri="{BB962C8B-B14F-4D97-AF65-F5344CB8AC3E}">
        <p14:creationId xmlns:p14="http://schemas.microsoft.com/office/powerpoint/2010/main" val="169388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14</a:t>
            </a:fld>
            <a:endParaRPr lang="tr-TR"/>
          </a:p>
        </p:txBody>
      </p:sp>
    </p:spTree>
    <p:extLst>
      <p:ext uri="{BB962C8B-B14F-4D97-AF65-F5344CB8AC3E}">
        <p14:creationId xmlns:p14="http://schemas.microsoft.com/office/powerpoint/2010/main" val="116538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15</a:t>
            </a:fld>
            <a:endParaRPr lang="tr-TR"/>
          </a:p>
        </p:txBody>
      </p:sp>
    </p:spTree>
    <p:extLst>
      <p:ext uri="{BB962C8B-B14F-4D97-AF65-F5344CB8AC3E}">
        <p14:creationId xmlns:p14="http://schemas.microsoft.com/office/powerpoint/2010/main" val="145921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16</a:t>
            </a:fld>
            <a:endParaRPr lang="tr-TR"/>
          </a:p>
        </p:txBody>
      </p:sp>
    </p:spTree>
    <p:extLst>
      <p:ext uri="{BB962C8B-B14F-4D97-AF65-F5344CB8AC3E}">
        <p14:creationId xmlns:p14="http://schemas.microsoft.com/office/powerpoint/2010/main" val="124159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18</a:t>
            </a:fld>
            <a:endParaRPr lang="tr-TR"/>
          </a:p>
        </p:txBody>
      </p:sp>
    </p:spTree>
    <p:extLst>
      <p:ext uri="{BB962C8B-B14F-4D97-AF65-F5344CB8AC3E}">
        <p14:creationId xmlns:p14="http://schemas.microsoft.com/office/powerpoint/2010/main" val="305870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19</a:t>
            </a:fld>
            <a:endParaRPr lang="tr-TR"/>
          </a:p>
        </p:txBody>
      </p:sp>
    </p:spTree>
    <p:extLst>
      <p:ext uri="{BB962C8B-B14F-4D97-AF65-F5344CB8AC3E}">
        <p14:creationId xmlns:p14="http://schemas.microsoft.com/office/powerpoint/2010/main" val="58139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20</a:t>
            </a:fld>
            <a:endParaRPr lang="tr-TR"/>
          </a:p>
        </p:txBody>
      </p:sp>
    </p:spTree>
    <p:extLst>
      <p:ext uri="{BB962C8B-B14F-4D97-AF65-F5344CB8AC3E}">
        <p14:creationId xmlns:p14="http://schemas.microsoft.com/office/powerpoint/2010/main" val="348404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21</a:t>
            </a:fld>
            <a:endParaRPr lang="tr-TR"/>
          </a:p>
        </p:txBody>
      </p:sp>
    </p:spTree>
    <p:extLst>
      <p:ext uri="{BB962C8B-B14F-4D97-AF65-F5344CB8AC3E}">
        <p14:creationId xmlns:p14="http://schemas.microsoft.com/office/powerpoint/2010/main" val="214257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22</a:t>
            </a:fld>
            <a:endParaRPr lang="tr-TR"/>
          </a:p>
        </p:txBody>
      </p:sp>
    </p:spTree>
    <p:extLst>
      <p:ext uri="{BB962C8B-B14F-4D97-AF65-F5344CB8AC3E}">
        <p14:creationId xmlns:p14="http://schemas.microsoft.com/office/powerpoint/2010/main" val="167043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a:t>
            </a:fld>
            <a:endParaRPr lang="tr-TR"/>
          </a:p>
        </p:txBody>
      </p:sp>
    </p:spTree>
    <p:extLst>
      <p:ext uri="{BB962C8B-B14F-4D97-AF65-F5344CB8AC3E}">
        <p14:creationId xmlns:p14="http://schemas.microsoft.com/office/powerpoint/2010/main" val="157631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23</a:t>
            </a:fld>
            <a:endParaRPr lang="tr-TR"/>
          </a:p>
        </p:txBody>
      </p:sp>
    </p:spTree>
    <p:extLst>
      <p:ext uri="{BB962C8B-B14F-4D97-AF65-F5344CB8AC3E}">
        <p14:creationId xmlns:p14="http://schemas.microsoft.com/office/powerpoint/2010/main" val="324317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24</a:t>
            </a:fld>
            <a:endParaRPr lang="tr-TR"/>
          </a:p>
        </p:txBody>
      </p:sp>
    </p:spTree>
    <p:extLst>
      <p:ext uri="{BB962C8B-B14F-4D97-AF65-F5344CB8AC3E}">
        <p14:creationId xmlns:p14="http://schemas.microsoft.com/office/powerpoint/2010/main" val="4104371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25</a:t>
            </a:fld>
            <a:endParaRPr lang="tr-TR"/>
          </a:p>
        </p:txBody>
      </p:sp>
    </p:spTree>
    <p:extLst>
      <p:ext uri="{BB962C8B-B14F-4D97-AF65-F5344CB8AC3E}">
        <p14:creationId xmlns:p14="http://schemas.microsoft.com/office/powerpoint/2010/main" val="2748838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26</a:t>
            </a:fld>
            <a:endParaRPr lang="tr-TR"/>
          </a:p>
        </p:txBody>
      </p:sp>
    </p:spTree>
    <p:extLst>
      <p:ext uri="{BB962C8B-B14F-4D97-AF65-F5344CB8AC3E}">
        <p14:creationId xmlns:p14="http://schemas.microsoft.com/office/powerpoint/2010/main" val="2082064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27</a:t>
            </a:fld>
            <a:endParaRPr lang="tr-TR"/>
          </a:p>
        </p:txBody>
      </p:sp>
    </p:spTree>
    <p:extLst>
      <p:ext uri="{BB962C8B-B14F-4D97-AF65-F5344CB8AC3E}">
        <p14:creationId xmlns:p14="http://schemas.microsoft.com/office/powerpoint/2010/main" val="409178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28</a:t>
            </a:fld>
            <a:endParaRPr lang="tr-TR"/>
          </a:p>
        </p:txBody>
      </p:sp>
    </p:spTree>
    <p:extLst>
      <p:ext uri="{BB962C8B-B14F-4D97-AF65-F5344CB8AC3E}">
        <p14:creationId xmlns:p14="http://schemas.microsoft.com/office/powerpoint/2010/main" val="3504715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29</a:t>
            </a:fld>
            <a:endParaRPr lang="tr-TR"/>
          </a:p>
        </p:txBody>
      </p:sp>
    </p:spTree>
    <p:extLst>
      <p:ext uri="{BB962C8B-B14F-4D97-AF65-F5344CB8AC3E}">
        <p14:creationId xmlns:p14="http://schemas.microsoft.com/office/powerpoint/2010/main" val="356380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30</a:t>
            </a:fld>
            <a:endParaRPr lang="tr-TR"/>
          </a:p>
        </p:txBody>
      </p:sp>
    </p:spTree>
    <p:extLst>
      <p:ext uri="{BB962C8B-B14F-4D97-AF65-F5344CB8AC3E}">
        <p14:creationId xmlns:p14="http://schemas.microsoft.com/office/powerpoint/2010/main" val="2097059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31</a:t>
            </a:fld>
            <a:endParaRPr lang="tr-TR"/>
          </a:p>
        </p:txBody>
      </p:sp>
    </p:spTree>
    <p:extLst>
      <p:ext uri="{BB962C8B-B14F-4D97-AF65-F5344CB8AC3E}">
        <p14:creationId xmlns:p14="http://schemas.microsoft.com/office/powerpoint/2010/main" val="750084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32</a:t>
            </a:fld>
            <a:endParaRPr lang="tr-TR"/>
          </a:p>
        </p:txBody>
      </p:sp>
    </p:spTree>
    <p:extLst>
      <p:ext uri="{BB962C8B-B14F-4D97-AF65-F5344CB8AC3E}">
        <p14:creationId xmlns:p14="http://schemas.microsoft.com/office/powerpoint/2010/main" val="133958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4</a:t>
            </a:fld>
            <a:endParaRPr lang="tr-TR"/>
          </a:p>
        </p:txBody>
      </p:sp>
    </p:spTree>
    <p:extLst>
      <p:ext uri="{BB962C8B-B14F-4D97-AF65-F5344CB8AC3E}">
        <p14:creationId xmlns:p14="http://schemas.microsoft.com/office/powerpoint/2010/main" val="3368629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33</a:t>
            </a:fld>
            <a:endParaRPr lang="tr-TR"/>
          </a:p>
        </p:txBody>
      </p:sp>
    </p:spTree>
    <p:extLst>
      <p:ext uri="{BB962C8B-B14F-4D97-AF65-F5344CB8AC3E}">
        <p14:creationId xmlns:p14="http://schemas.microsoft.com/office/powerpoint/2010/main" val="3482466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34</a:t>
            </a:fld>
            <a:endParaRPr lang="tr-TR"/>
          </a:p>
        </p:txBody>
      </p:sp>
    </p:spTree>
    <p:extLst>
      <p:ext uri="{BB962C8B-B14F-4D97-AF65-F5344CB8AC3E}">
        <p14:creationId xmlns:p14="http://schemas.microsoft.com/office/powerpoint/2010/main" val="761737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35</a:t>
            </a:fld>
            <a:endParaRPr lang="tr-TR"/>
          </a:p>
        </p:txBody>
      </p:sp>
    </p:spTree>
    <p:extLst>
      <p:ext uri="{BB962C8B-B14F-4D97-AF65-F5344CB8AC3E}">
        <p14:creationId xmlns:p14="http://schemas.microsoft.com/office/powerpoint/2010/main" val="2492739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37</a:t>
            </a:fld>
            <a:endParaRPr lang="tr-TR"/>
          </a:p>
        </p:txBody>
      </p:sp>
    </p:spTree>
    <p:extLst>
      <p:ext uri="{BB962C8B-B14F-4D97-AF65-F5344CB8AC3E}">
        <p14:creationId xmlns:p14="http://schemas.microsoft.com/office/powerpoint/2010/main" val="2138107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38</a:t>
            </a:fld>
            <a:endParaRPr lang="tr-TR"/>
          </a:p>
        </p:txBody>
      </p:sp>
    </p:spTree>
    <p:extLst>
      <p:ext uri="{BB962C8B-B14F-4D97-AF65-F5344CB8AC3E}">
        <p14:creationId xmlns:p14="http://schemas.microsoft.com/office/powerpoint/2010/main" val="3441662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39</a:t>
            </a:fld>
            <a:endParaRPr lang="tr-TR"/>
          </a:p>
        </p:txBody>
      </p:sp>
    </p:spTree>
    <p:extLst>
      <p:ext uri="{BB962C8B-B14F-4D97-AF65-F5344CB8AC3E}">
        <p14:creationId xmlns:p14="http://schemas.microsoft.com/office/powerpoint/2010/main" val="553923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40</a:t>
            </a:fld>
            <a:endParaRPr lang="tr-TR"/>
          </a:p>
        </p:txBody>
      </p:sp>
    </p:spTree>
    <p:extLst>
      <p:ext uri="{BB962C8B-B14F-4D97-AF65-F5344CB8AC3E}">
        <p14:creationId xmlns:p14="http://schemas.microsoft.com/office/powerpoint/2010/main" val="3560342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41</a:t>
            </a:fld>
            <a:endParaRPr lang="tr-TR"/>
          </a:p>
        </p:txBody>
      </p:sp>
    </p:spTree>
    <p:extLst>
      <p:ext uri="{BB962C8B-B14F-4D97-AF65-F5344CB8AC3E}">
        <p14:creationId xmlns:p14="http://schemas.microsoft.com/office/powerpoint/2010/main" val="1973267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42</a:t>
            </a:fld>
            <a:endParaRPr lang="tr-TR"/>
          </a:p>
        </p:txBody>
      </p:sp>
    </p:spTree>
    <p:extLst>
      <p:ext uri="{BB962C8B-B14F-4D97-AF65-F5344CB8AC3E}">
        <p14:creationId xmlns:p14="http://schemas.microsoft.com/office/powerpoint/2010/main" val="1557450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43</a:t>
            </a:fld>
            <a:endParaRPr lang="tr-TR"/>
          </a:p>
        </p:txBody>
      </p:sp>
    </p:spTree>
    <p:extLst>
      <p:ext uri="{BB962C8B-B14F-4D97-AF65-F5344CB8AC3E}">
        <p14:creationId xmlns:p14="http://schemas.microsoft.com/office/powerpoint/2010/main" val="111659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6</a:t>
            </a:fld>
            <a:endParaRPr lang="tr-TR"/>
          </a:p>
        </p:txBody>
      </p:sp>
    </p:spTree>
    <p:extLst>
      <p:ext uri="{BB962C8B-B14F-4D97-AF65-F5344CB8AC3E}">
        <p14:creationId xmlns:p14="http://schemas.microsoft.com/office/powerpoint/2010/main" val="59209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44</a:t>
            </a:fld>
            <a:endParaRPr lang="tr-TR"/>
          </a:p>
        </p:txBody>
      </p:sp>
    </p:spTree>
    <p:extLst>
      <p:ext uri="{BB962C8B-B14F-4D97-AF65-F5344CB8AC3E}">
        <p14:creationId xmlns:p14="http://schemas.microsoft.com/office/powerpoint/2010/main" val="199768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7</a:t>
            </a:fld>
            <a:endParaRPr lang="tr-TR"/>
          </a:p>
        </p:txBody>
      </p:sp>
    </p:spTree>
    <p:extLst>
      <p:ext uri="{BB962C8B-B14F-4D97-AF65-F5344CB8AC3E}">
        <p14:creationId xmlns:p14="http://schemas.microsoft.com/office/powerpoint/2010/main" val="341267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8</a:t>
            </a:fld>
            <a:endParaRPr lang="tr-TR"/>
          </a:p>
        </p:txBody>
      </p:sp>
    </p:spTree>
    <p:extLst>
      <p:ext uri="{BB962C8B-B14F-4D97-AF65-F5344CB8AC3E}">
        <p14:creationId xmlns:p14="http://schemas.microsoft.com/office/powerpoint/2010/main" val="44606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927AE-DAC1-49CF-9776-26D099C391D0}" type="slidenum">
              <a:rPr lang="tr-TR" smtClean="0"/>
              <a:pPr/>
              <a:t>9</a:t>
            </a:fld>
            <a:endParaRPr lang="tr-TR"/>
          </a:p>
        </p:txBody>
      </p:sp>
    </p:spTree>
    <p:extLst>
      <p:ext uri="{BB962C8B-B14F-4D97-AF65-F5344CB8AC3E}">
        <p14:creationId xmlns:p14="http://schemas.microsoft.com/office/powerpoint/2010/main" val="323923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10</a:t>
            </a:fld>
            <a:endParaRPr lang="tr-TR"/>
          </a:p>
        </p:txBody>
      </p:sp>
    </p:spTree>
    <p:extLst>
      <p:ext uri="{BB962C8B-B14F-4D97-AF65-F5344CB8AC3E}">
        <p14:creationId xmlns:p14="http://schemas.microsoft.com/office/powerpoint/2010/main" val="306776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AF927AE-DAC1-49CF-9776-26D099C391D0}" type="slidenum">
              <a:rPr lang="tr-TR" smtClean="0"/>
              <a:pPr/>
              <a:t>11</a:t>
            </a:fld>
            <a:endParaRPr lang="tr-TR"/>
          </a:p>
        </p:txBody>
      </p:sp>
    </p:spTree>
    <p:extLst>
      <p:ext uri="{BB962C8B-B14F-4D97-AF65-F5344CB8AC3E}">
        <p14:creationId xmlns:p14="http://schemas.microsoft.com/office/powerpoint/2010/main" val="138812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204398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379073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871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339992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7625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247570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3516461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76608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96422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406230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422672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361339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7599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177817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305015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0E2D95E-4276-46C5-BD69-7353A7873A7C}"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6916D4-F568-4B85-A9A8-4D0F74D8AEB7}" type="slidenum">
              <a:rPr lang="tr-TR" smtClean="0"/>
              <a:pPr/>
              <a:t>‹#›</a:t>
            </a:fld>
            <a:endParaRPr lang="tr-TR"/>
          </a:p>
        </p:txBody>
      </p:sp>
    </p:spTree>
    <p:extLst>
      <p:ext uri="{BB962C8B-B14F-4D97-AF65-F5344CB8AC3E}">
        <p14:creationId xmlns:p14="http://schemas.microsoft.com/office/powerpoint/2010/main" val="49894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E2D95E-4276-46C5-BD69-7353A7873A7C}" type="datetimeFigureOut">
              <a:rPr lang="tr-TR" smtClean="0"/>
              <a:pPr/>
              <a:t>24.12.2019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6916D4-F568-4B85-A9A8-4D0F74D8AEB7}" type="slidenum">
              <a:rPr lang="tr-TR" smtClean="0"/>
              <a:pPr/>
              <a:t>‹#›</a:t>
            </a:fld>
            <a:endParaRPr lang="tr-TR"/>
          </a:p>
        </p:txBody>
      </p:sp>
    </p:spTree>
    <p:extLst>
      <p:ext uri="{BB962C8B-B14F-4D97-AF65-F5344CB8AC3E}">
        <p14:creationId xmlns:p14="http://schemas.microsoft.com/office/powerpoint/2010/main" val="1801796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noFill/>
          <a:ln>
            <a:solidFill>
              <a:schemeClr val="bg1"/>
            </a:solidFill>
          </a:ln>
        </p:spPr>
        <p:txBody>
          <a:bodyPr/>
          <a:lstStyle/>
          <a:p>
            <a:r>
              <a:rPr lang="tr-TR" dirty="0">
                <a:solidFill>
                  <a:schemeClr val="tx1"/>
                </a:solidFill>
              </a:rPr>
              <a:t> </a:t>
            </a:r>
            <a:r>
              <a:rPr lang="tr-TR" sz="4000" dirty="0">
                <a:solidFill>
                  <a:schemeClr val="tx1"/>
                </a:solidFill>
              </a:rPr>
              <a:t>EGZOTİK HAYVANLAR ANATOMİSİ</a:t>
            </a:r>
          </a:p>
        </p:txBody>
      </p:sp>
    </p:spTree>
    <p:extLst>
      <p:ext uri="{BB962C8B-B14F-4D97-AF65-F5344CB8AC3E}">
        <p14:creationId xmlns:p14="http://schemas.microsoft.com/office/powerpoint/2010/main" val="2893441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716437" y="949748"/>
            <a:ext cx="102041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b="1" dirty="0">
                <a:latin typeface="Calibri" pitchFamily="34" charset="0"/>
                <a:ea typeface="Calibri" pitchFamily="34" charset="0"/>
                <a:cs typeface="Times New Roman" pitchFamily="18" charset="0"/>
              </a:rPr>
              <a:t>3. </a:t>
            </a:r>
            <a:r>
              <a:rPr lang="tr-TR" b="1" dirty="0" err="1" smtClean="0">
                <a:latin typeface="Calibri" pitchFamily="34" charset="0"/>
                <a:ea typeface="Calibri" pitchFamily="34" charset="0"/>
                <a:cs typeface="Times New Roman" pitchFamily="18" charset="0"/>
              </a:rPr>
              <a:t>Apoda</a:t>
            </a:r>
            <a:r>
              <a:rPr lang="tr-TR" b="1" dirty="0" smtClean="0">
                <a:latin typeface="Calibri" pitchFamily="34" charset="0"/>
                <a:ea typeface="Calibri" pitchFamily="34" charset="0"/>
                <a:cs typeface="Times New Roman" pitchFamily="18" charset="0"/>
              </a:rPr>
              <a:t> (</a:t>
            </a:r>
            <a:r>
              <a:rPr lang="tr-TR" b="1" dirty="0" err="1">
                <a:latin typeface="Calibri" pitchFamily="34" charset="0"/>
                <a:ea typeface="Calibri" pitchFamily="34" charset="0"/>
                <a:cs typeface="Times New Roman" pitchFamily="18" charset="0"/>
              </a:rPr>
              <a:t>g</a:t>
            </a:r>
            <a:r>
              <a:rPr lang="tr-TR" b="1" dirty="0" err="1" smtClean="0">
                <a:latin typeface="Calibri" pitchFamily="34" charset="0"/>
                <a:ea typeface="Calibri" pitchFamily="34" charset="0"/>
                <a:cs typeface="Times New Roman" pitchFamily="18" charset="0"/>
              </a:rPr>
              <a:t>ymnophiona</a:t>
            </a:r>
            <a:r>
              <a:rPr lang="tr-TR" b="1" dirty="0">
                <a:latin typeface="Calibri" pitchFamily="34" charset="0"/>
                <a:ea typeface="Calibri" pitchFamily="34" charset="0"/>
                <a:cs typeface="Times New Roman" pitchFamily="18" charset="0"/>
              </a:rPr>
              <a:t>, </a:t>
            </a:r>
            <a:r>
              <a:rPr lang="tr-TR" b="1" dirty="0" err="1" smtClean="0">
                <a:latin typeface="Calibri" pitchFamily="34" charset="0"/>
                <a:ea typeface="Calibri" pitchFamily="34" charset="0"/>
                <a:cs typeface="Times New Roman" pitchFamily="18" charset="0"/>
              </a:rPr>
              <a:t>caecilia</a:t>
            </a:r>
            <a:r>
              <a:rPr lang="tr-TR" b="1" dirty="0" smtClean="0">
                <a:latin typeface="Calibri" pitchFamily="34" charset="0"/>
                <a:ea typeface="Calibri" pitchFamily="34" charset="0"/>
                <a:cs typeface="Times New Roman" pitchFamily="18" charset="0"/>
              </a:rPr>
              <a:t>)</a:t>
            </a:r>
            <a:r>
              <a:rPr lang="tr-TR" dirty="0">
                <a:latin typeface="Calibri" pitchFamily="34" charset="0"/>
                <a:ea typeface="Calibri" pitchFamily="34" charset="0"/>
                <a:cs typeface="Times New Roman" pitchFamily="18" charset="0"/>
              </a:rPr>
              <a:t> (bacaksız </a:t>
            </a:r>
            <a:r>
              <a:rPr lang="tr-TR" dirty="0" smtClean="0">
                <a:latin typeface="Calibri" pitchFamily="34" charset="0"/>
                <a:ea typeface="Calibri" pitchFamily="34" charset="0"/>
                <a:cs typeface="Times New Roman" pitchFamily="18" charset="0"/>
              </a:rPr>
              <a:t>kurbağalar, </a:t>
            </a:r>
            <a:r>
              <a:rPr lang="tr-TR" dirty="0">
                <a:latin typeface="Calibri" pitchFamily="34" charset="0"/>
                <a:ea typeface="Calibri" pitchFamily="34" charset="0"/>
                <a:cs typeface="Times New Roman" pitchFamily="18" charset="0"/>
              </a:rPr>
              <a:t>çıplak </a:t>
            </a:r>
            <a:r>
              <a:rPr lang="tr-TR" dirty="0" smtClean="0">
                <a:latin typeface="Calibri" pitchFamily="34" charset="0"/>
                <a:ea typeface="Calibri" pitchFamily="34" charset="0"/>
                <a:cs typeface="Times New Roman" pitchFamily="18" charset="0"/>
              </a:rPr>
              <a:t>yılan, kör kurbağalar,</a:t>
            </a:r>
            <a:r>
              <a:rPr lang="tr-TR" b="1" dirty="0" smtClean="0">
                <a:latin typeface="Calibri" pitchFamily="34" charset="0"/>
                <a:ea typeface="Times New Roman" pitchFamily="18" charset="0"/>
                <a:cs typeface="Tahoma" pitchFamily="34" charset="0"/>
              </a:rPr>
              <a:t>)</a:t>
            </a:r>
            <a:r>
              <a:rPr lang="tr-TR" dirty="0">
                <a:latin typeface="Calibri" pitchFamily="34" charset="0"/>
                <a:ea typeface="Times New Roman" pitchFamily="18" charset="0"/>
                <a:cs typeface="Tahoma" pitchFamily="34" charset="0"/>
              </a:rPr>
              <a:t> [</a:t>
            </a:r>
            <a:r>
              <a:rPr lang="tr-TR" i="1" dirty="0" err="1">
                <a:latin typeface="Calibri" pitchFamily="34" charset="0"/>
                <a:ea typeface="Times New Roman" pitchFamily="18" charset="0"/>
                <a:cs typeface="Tahoma" pitchFamily="34" charset="0"/>
              </a:rPr>
              <a:t>pod</a:t>
            </a:r>
            <a:r>
              <a:rPr lang="tr-TR" dirty="0">
                <a:latin typeface="Calibri" pitchFamily="34" charset="0"/>
                <a:ea typeface="Times New Roman" pitchFamily="18" charset="0"/>
                <a:cs typeface="Tahoma" pitchFamily="34" charset="0"/>
              </a:rPr>
              <a:t>: bacak; </a:t>
            </a:r>
            <a:r>
              <a:rPr lang="tr-TR" i="1" dirty="0" err="1">
                <a:latin typeface="Calibri" pitchFamily="34" charset="0"/>
                <a:ea typeface="Times New Roman" pitchFamily="18" charset="0"/>
                <a:cs typeface="Tahoma" pitchFamily="34" charset="0"/>
              </a:rPr>
              <a:t>gymn</a:t>
            </a:r>
            <a:r>
              <a:rPr lang="tr-TR" dirty="0">
                <a:latin typeface="Calibri" pitchFamily="34" charset="0"/>
                <a:ea typeface="Times New Roman" pitchFamily="18" charset="0"/>
                <a:cs typeface="Tahoma" pitchFamily="34" charset="0"/>
              </a:rPr>
              <a:t>: çıplak; </a:t>
            </a:r>
            <a:r>
              <a:rPr lang="tr-TR" i="1" dirty="0" err="1">
                <a:latin typeface="Calibri" pitchFamily="34" charset="0"/>
                <a:ea typeface="Times New Roman" pitchFamily="18" charset="0"/>
                <a:cs typeface="Tahoma" pitchFamily="34" charset="0"/>
              </a:rPr>
              <a:t>ophio</a:t>
            </a:r>
            <a:r>
              <a:rPr lang="tr-TR" dirty="0">
                <a:latin typeface="Calibri" pitchFamily="34" charset="0"/>
                <a:ea typeface="Times New Roman" pitchFamily="18" charset="0"/>
                <a:cs typeface="Tahoma" pitchFamily="34" charset="0"/>
              </a:rPr>
              <a:t>: yılan]</a:t>
            </a:r>
            <a:r>
              <a:rPr lang="tr-TR" i="1" dirty="0">
                <a:latin typeface="Calibri" pitchFamily="34" charset="0"/>
                <a:ea typeface="Times New Roman" pitchFamily="18" charset="0"/>
                <a:cs typeface="Tahoma" pitchFamily="34" charset="0"/>
              </a:rPr>
              <a:t> </a:t>
            </a:r>
            <a:endParaRPr lang="tr-TR" dirty="0">
              <a:latin typeface="Arial" pitchFamily="34" charset="0"/>
              <a:cs typeface="Arial" pitchFamily="34" charset="0"/>
            </a:endParaRPr>
          </a:p>
          <a:p>
            <a:pPr eaLnBrk="0" fontAlgn="base" hangingPunct="0">
              <a:spcBef>
                <a:spcPct val="0"/>
              </a:spcBef>
              <a:spcAft>
                <a:spcPct val="0"/>
              </a:spcAft>
            </a:pPr>
            <a:endParaRPr lang="tr-TR" dirty="0">
              <a:latin typeface="Calibri" pitchFamily="34"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ü"/>
            </a:pPr>
            <a:r>
              <a:rPr lang="tr-TR" dirty="0" err="1">
                <a:latin typeface="Calibri" pitchFamily="34" charset="0"/>
                <a:ea typeface="Calibri" pitchFamily="34" charset="0"/>
                <a:cs typeface="Times New Roman" pitchFamily="18" charset="0"/>
              </a:rPr>
              <a:t>Klinisyenlerin</a:t>
            </a:r>
            <a:r>
              <a:rPr lang="tr-TR" dirty="0">
                <a:latin typeface="Calibri" pitchFamily="34" charset="0"/>
                <a:ea typeface="Calibri" pitchFamily="34" charset="0"/>
                <a:cs typeface="Times New Roman" pitchFamily="18" charset="0"/>
              </a:rPr>
              <a:t> çok ender olarak rastlayabileceği bu takım üyelerinin solucan benzeri uzamış vücutları dikkat çekicidir, </a:t>
            </a:r>
            <a:r>
              <a:rPr lang="tr-TR" dirty="0" err="1">
                <a:latin typeface="Calibri" pitchFamily="34" charset="0"/>
                <a:ea typeface="Calibri" pitchFamily="34" charset="0"/>
                <a:cs typeface="Times New Roman" pitchFamily="18" charset="0"/>
              </a:rPr>
              <a:t>ekstremiteleri</a:t>
            </a:r>
            <a:r>
              <a:rPr lang="tr-TR" dirty="0">
                <a:latin typeface="Calibri" pitchFamily="34" charset="0"/>
                <a:ea typeface="Calibri" pitchFamily="34" charset="0"/>
                <a:cs typeface="Times New Roman" pitchFamily="18" charset="0"/>
              </a:rPr>
              <a:t> yoktur, kuyrukları kısadır yada bulunmaz.</a:t>
            </a:r>
          </a:p>
          <a:p>
            <a:pPr eaLnBrk="0" fontAlgn="base" hangingPunct="0">
              <a:spcBef>
                <a:spcPct val="0"/>
              </a:spcBef>
              <a:spcAft>
                <a:spcPct val="0"/>
              </a:spcAft>
              <a:buFont typeface="Wingdings" pitchFamily="2" charset="2"/>
              <a:buChar char="ü"/>
            </a:pPr>
            <a:endParaRPr lang="tr-TR" dirty="0">
              <a:latin typeface="Calibri" pitchFamily="34"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ü"/>
            </a:pPr>
            <a:r>
              <a:rPr lang="tr-TR" dirty="0">
                <a:latin typeface="Calibri" pitchFamily="34" charset="0"/>
                <a:ea typeface="Calibri" pitchFamily="34" charset="0"/>
                <a:cs typeface="Times New Roman" pitchFamily="18" charset="0"/>
              </a:rPr>
              <a:t> </a:t>
            </a:r>
            <a:r>
              <a:rPr lang="tr-TR" dirty="0" err="1">
                <a:latin typeface="Calibri" pitchFamily="34" charset="0"/>
                <a:ea typeface="Calibri" pitchFamily="34" charset="0"/>
                <a:cs typeface="Times New Roman" pitchFamily="18" charset="0"/>
              </a:rPr>
              <a:t>Caecilian</a:t>
            </a:r>
            <a:r>
              <a:rPr lang="tr-TR" dirty="0">
                <a:latin typeface="Calibri" pitchFamily="34" charset="0"/>
                <a:ea typeface="Calibri" pitchFamily="34" charset="0"/>
                <a:cs typeface="Times New Roman" pitchFamily="18" charset="0"/>
              </a:rPr>
              <a:t> </a:t>
            </a:r>
            <a:r>
              <a:rPr lang="tr-TR" dirty="0" smtClean="0">
                <a:latin typeface="Calibri" pitchFamily="34" charset="0"/>
                <a:ea typeface="Calibri" pitchFamily="34" charset="0"/>
                <a:cs typeface="Times New Roman" pitchFamily="18" charset="0"/>
              </a:rPr>
              <a:t>yılana </a:t>
            </a:r>
            <a:r>
              <a:rPr lang="tr-TR" dirty="0">
                <a:latin typeface="Calibri" pitchFamily="34" charset="0"/>
                <a:ea typeface="Calibri" pitchFamily="34" charset="0"/>
                <a:cs typeface="Times New Roman" pitchFamily="18" charset="0"/>
              </a:rPr>
              <a:t>ve toprak solucanına benzer</a:t>
            </a:r>
            <a:r>
              <a:rPr lang="tr-TR" dirty="0" smtClean="0">
                <a:latin typeface="Calibri" pitchFamily="34" charset="0"/>
                <a:ea typeface="Calibri" pitchFamily="34" charset="0"/>
                <a:cs typeface="Times New Roman" pitchFamily="18" charset="0"/>
              </a:rPr>
              <a:t>. Çoğunlukla </a:t>
            </a:r>
            <a:r>
              <a:rPr lang="tr-TR" dirty="0">
                <a:latin typeface="Calibri" pitchFamily="34" charset="0"/>
                <a:ea typeface="Calibri" pitchFamily="34" charset="0"/>
                <a:cs typeface="Times New Roman" pitchFamily="18" charset="0"/>
              </a:rPr>
              <a:t>yer altında yaşadıkları için amfibilerin en az keşfedilmiş takımıdır ve yaygın olarak bilinmezler.</a:t>
            </a:r>
          </a:p>
          <a:p>
            <a:pPr eaLnBrk="0" fontAlgn="base" hangingPunct="0">
              <a:spcBef>
                <a:spcPct val="0"/>
              </a:spcBef>
              <a:spcAft>
                <a:spcPct val="0"/>
              </a:spcAft>
              <a:buFont typeface="Wingdings" pitchFamily="2" charset="2"/>
              <a:buChar char="ü"/>
            </a:pPr>
            <a:endParaRPr lang="tr-TR" dirty="0">
              <a:latin typeface="Calibri" pitchFamily="34"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ü"/>
            </a:pPr>
            <a:r>
              <a:rPr lang="tr-TR" dirty="0" err="1">
                <a:latin typeface="Calibri" pitchFamily="34" charset="0"/>
                <a:ea typeface="Calibri" pitchFamily="34" charset="0"/>
                <a:cs typeface="Times New Roman" pitchFamily="18" charset="0"/>
              </a:rPr>
              <a:t>Caecilian</a:t>
            </a:r>
            <a:r>
              <a:rPr lang="tr-TR" dirty="0">
                <a:latin typeface="Calibri" pitchFamily="34" charset="0"/>
                <a:ea typeface="Calibri" pitchFamily="34" charset="0"/>
                <a:cs typeface="Times New Roman" pitchFamily="18" charset="0"/>
              </a:rPr>
              <a:t> adı Latince kelime olan </a:t>
            </a:r>
            <a:r>
              <a:rPr lang="tr-TR" dirty="0" err="1">
                <a:latin typeface="Calibri" pitchFamily="34" charset="0"/>
                <a:ea typeface="Calibri" pitchFamily="34" charset="0"/>
                <a:cs typeface="Times New Roman" pitchFamily="18" charset="0"/>
              </a:rPr>
              <a:t>caecus</a:t>
            </a:r>
            <a:r>
              <a:rPr lang="tr-TR" dirty="0">
                <a:latin typeface="Calibri" pitchFamily="34" charset="0"/>
                <a:ea typeface="Calibri" pitchFamily="34" charset="0"/>
                <a:cs typeface="Times New Roman" pitchFamily="18" charset="0"/>
              </a:rPr>
              <a:t> = kör den gelmektedir.Küçük veya gözsüz olarak kullanılır. </a:t>
            </a:r>
            <a:endParaRPr lang="tr-TR" dirty="0">
              <a:latin typeface="Arial" pitchFamily="34" charset="0"/>
              <a:cs typeface="Arial" pitchFamily="34" charset="0"/>
            </a:endParaRPr>
          </a:p>
        </p:txBody>
      </p:sp>
      <p:pic>
        <p:nvPicPr>
          <p:cNvPr id="3" name="2 Resim" descr="http://scitechdaily.com/images/amphiban-caecilia-brood.jpg"/>
          <p:cNvPicPr/>
          <p:nvPr/>
        </p:nvPicPr>
        <p:blipFill>
          <a:blip r:embed="rId3" cstate="print"/>
          <a:srcRect/>
          <a:stretch>
            <a:fillRect/>
          </a:stretch>
        </p:blipFill>
        <p:spPr bwMode="auto">
          <a:xfrm flipV="1">
            <a:off x="2567608" y="4190850"/>
            <a:ext cx="2515145" cy="2096044"/>
          </a:xfrm>
          <a:prstGeom prst="rect">
            <a:avLst/>
          </a:prstGeom>
          <a:noFill/>
          <a:ln w="9525">
            <a:noFill/>
            <a:miter lim="800000"/>
            <a:headEnd/>
            <a:tailEnd/>
          </a:ln>
        </p:spPr>
      </p:pic>
      <p:pic>
        <p:nvPicPr>
          <p:cNvPr id="4" name="3 Resim" descr="http://2.bp.blogspot.com/-GdU6mvwDoVs/T4MJBMAh73I/AAAAAAAAARE/8FOrgjJxnKk/s1600/gymnophiona.jpg"/>
          <p:cNvPicPr/>
          <p:nvPr/>
        </p:nvPicPr>
        <p:blipFill>
          <a:blip r:embed="rId4" cstate="print"/>
          <a:srcRect/>
          <a:stretch>
            <a:fillRect/>
          </a:stretch>
        </p:blipFill>
        <p:spPr bwMode="auto">
          <a:xfrm>
            <a:off x="5807968" y="4230351"/>
            <a:ext cx="2570844" cy="2017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839416" y="569775"/>
            <a:ext cx="1029714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b="1" dirty="0">
                <a:latin typeface="Calibri" pitchFamily="34" charset="0"/>
                <a:ea typeface="Calibri" pitchFamily="34" charset="0"/>
                <a:cs typeface="Times New Roman" pitchFamily="18" charset="0"/>
              </a:rPr>
              <a:t>İSKELET SİSTEMİ</a:t>
            </a:r>
          </a:p>
          <a:p>
            <a:pPr algn="just" fontAlgn="base">
              <a:spcBef>
                <a:spcPct val="0"/>
              </a:spcBef>
              <a:spcAft>
                <a:spcPct val="0"/>
              </a:spcAft>
            </a:pPr>
            <a:endParaRPr lang="tr-TR" dirty="0">
              <a:latin typeface="Calibri" pitchFamily="34" charset="0"/>
              <a:ea typeface="Calibri" pitchFamily="34" charset="0"/>
              <a:cs typeface="Times New Roman" pitchFamily="18" charset="0"/>
            </a:endParaRPr>
          </a:p>
          <a:p>
            <a:pPr fontAlgn="base">
              <a:spcBef>
                <a:spcPct val="0"/>
              </a:spcBef>
              <a:spcAft>
                <a:spcPct val="0"/>
              </a:spcAft>
              <a:buFont typeface="Wingdings" pitchFamily="2" charset="2"/>
              <a:buChar char="ü"/>
            </a:pPr>
            <a:r>
              <a:rPr lang="tr-TR" dirty="0">
                <a:latin typeface="Calibri" pitchFamily="34" charset="0"/>
                <a:ea typeface="Calibri" pitchFamily="34" charset="0"/>
                <a:cs typeface="Times New Roman" pitchFamily="18" charset="0"/>
              </a:rPr>
              <a:t>Günümüzde yaşayan amfibilerde baş iskeletini oluşturan kemiklerin sayısı azalmıştır, beyni çeviren iskeletin birçok elemanları kıkırdağımsı durumunu korur. Kafatasını omurgaya bağlayan bir çift </a:t>
            </a:r>
            <a:r>
              <a:rPr lang="tr-TR" dirty="0" err="1">
                <a:latin typeface="Calibri" pitchFamily="34" charset="0"/>
                <a:ea typeface="Calibri" pitchFamily="34" charset="0"/>
                <a:cs typeface="Times New Roman" pitchFamily="18" charset="0"/>
              </a:rPr>
              <a:t>condyl</a:t>
            </a:r>
            <a:r>
              <a:rPr lang="tr-TR" dirty="0">
                <a:latin typeface="Calibri" pitchFamily="34" charset="0"/>
                <a:ea typeface="Calibri" pitchFamily="34" charset="0"/>
                <a:cs typeface="Times New Roman" pitchFamily="18" charset="0"/>
              </a:rPr>
              <a:t> dolayısıyla </a:t>
            </a:r>
            <a:r>
              <a:rPr lang="tr-TR" dirty="0" err="1">
                <a:latin typeface="Calibri" pitchFamily="34" charset="0"/>
                <a:ea typeface="Calibri" pitchFamily="34" charset="0"/>
                <a:cs typeface="Times New Roman" pitchFamily="18" charset="0"/>
              </a:rPr>
              <a:t>occipital</a:t>
            </a:r>
            <a:r>
              <a:rPr lang="tr-TR" dirty="0">
                <a:latin typeface="Calibri" pitchFamily="34" charset="0"/>
                <a:ea typeface="Calibri" pitchFamily="34" charset="0"/>
                <a:cs typeface="Times New Roman" pitchFamily="18" charset="0"/>
              </a:rPr>
              <a:t> bölge mevcuttur.</a:t>
            </a:r>
            <a:endParaRPr lang="tr-TR" dirty="0">
              <a:latin typeface="Arial" pitchFamily="34" charset="0"/>
              <a:cs typeface="Arial" pitchFamily="34" charset="0"/>
            </a:endParaRPr>
          </a:p>
          <a:p>
            <a:pPr eaLnBrk="0" fontAlgn="base" hangingPunct="0">
              <a:spcBef>
                <a:spcPct val="0"/>
              </a:spcBef>
              <a:spcAft>
                <a:spcPct val="0"/>
              </a:spcAft>
              <a:buFont typeface="Wingdings" pitchFamily="2" charset="2"/>
              <a:buChar char="ü"/>
            </a:pPr>
            <a:endParaRPr lang="tr-TR" dirty="0">
              <a:latin typeface="Calibri" pitchFamily="34"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ü"/>
            </a:pPr>
            <a:r>
              <a:rPr lang="tr-TR" dirty="0" err="1" smtClean="0">
                <a:latin typeface="Calibri" pitchFamily="34" charset="0"/>
                <a:ea typeface="Calibri" pitchFamily="34" charset="0"/>
                <a:cs typeface="Times New Roman" pitchFamily="18" charset="0"/>
              </a:rPr>
              <a:t>Anura</a:t>
            </a:r>
            <a:r>
              <a:rPr lang="tr-TR" dirty="0" smtClean="0">
                <a:latin typeface="Calibri" pitchFamily="34" charset="0"/>
                <a:ea typeface="Calibri" pitchFamily="34" charset="0"/>
                <a:cs typeface="Times New Roman" pitchFamily="18" charset="0"/>
              </a:rPr>
              <a:t> ‘</a:t>
            </a:r>
            <a:r>
              <a:rPr lang="tr-TR" dirty="0">
                <a:latin typeface="Calibri" pitchFamily="34" charset="0"/>
                <a:ea typeface="Calibri" pitchFamily="34" charset="0"/>
                <a:cs typeface="Times New Roman" pitchFamily="18" charset="0"/>
              </a:rPr>
              <a:t>da </a:t>
            </a:r>
            <a:r>
              <a:rPr lang="tr-TR" dirty="0" smtClean="0">
                <a:latin typeface="Calibri" pitchFamily="34" charset="0"/>
                <a:ea typeface="Calibri" pitchFamily="34" charset="0"/>
                <a:cs typeface="Times New Roman" pitchFamily="18" charset="0"/>
              </a:rPr>
              <a:t>omurga </a:t>
            </a:r>
            <a:r>
              <a:rPr lang="tr-TR" dirty="0" err="1" smtClean="0">
                <a:latin typeface="Calibri" pitchFamily="34" charset="0"/>
                <a:ea typeface="Calibri" pitchFamily="34" charset="0"/>
                <a:cs typeface="Times New Roman" pitchFamily="18" charset="0"/>
              </a:rPr>
              <a:t>presacral</a:t>
            </a:r>
            <a:r>
              <a:rPr lang="tr-TR" dirty="0">
                <a:latin typeface="Calibri" pitchFamily="34" charset="0"/>
                <a:ea typeface="Calibri" pitchFamily="34" charset="0"/>
                <a:cs typeface="Times New Roman" pitchFamily="18" charset="0"/>
              </a:rPr>
              <a:t>, </a:t>
            </a:r>
            <a:r>
              <a:rPr lang="tr-TR" dirty="0" err="1" smtClean="0">
                <a:latin typeface="Calibri" pitchFamily="34" charset="0"/>
                <a:ea typeface="Calibri" pitchFamily="34" charset="0"/>
                <a:cs typeface="Times New Roman" pitchFamily="18" charset="0"/>
              </a:rPr>
              <a:t>sacral</a:t>
            </a:r>
            <a:r>
              <a:rPr lang="tr-TR" dirty="0" smtClean="0">
                <a:latin typeface="Calibri" pitchFamily="34" charset="0"/>
                <a:ea typeface="Calibri" pitchFamily="34" charset="0"/>
                <a:cs typeface="Times New Roman" pitchFamily="18" charset="0"/>
              </a:rPr>
              <a:t> </a:t>
            </a:r>
            <a:r>
              <a:rPr lang="tr-TR" dirty="0">
                <a:latin typeface="Calibri" pitchFamily="34" charset="0"/>
                <a:ea typeface="Calibri" pitchFamily="34" charset="0"/>
                <a:cs typeface="Times New Roman" pitchFamily="18" charset="0"/>
              </a:rPr>
              <a:t>ve </a:t>
            </a:r>
            <a:r>
              <a:rPr lang="tr-TR" dirty="0" err="1" smtClean="0">
                <a:latin typeface="Calibri" pitchFamily="34" charset="0"/>
                <a:ea typeface="Calibri" pitchFamily="34" charset="0"/>
                <a:cs typeface="Times New Roman" pitchFamily="18" charset="0"/>
              </a:rPr>
              <a:t>postsacral</a:t>
            </a:r>
            <a:r>
              <a:rPr lang="tr-TR" dirty="0" smtClean="0">
                <a:latin typeface="Calibri" pitchFamily="34" charset="0"/>
                <a:ea typeface="Calibri" pitchFamily="34" charset="0"/>
                <a:cs typeface="Times New Roman" pitchFamily="18" charset="0"/>
              </a:rPr>
              <a:t> </a:t>
            </a:r>
            <a:r>
              <a:rPr lang="tr-TR" dirty="0">
                <a:latin typeface="Calibri" pitchFamily="34" charset="0"/>
                <a:ea typeface="Calibri" pitchFamily="34" charset="0"/>
                <a:cs typeface="Times New Roman" pitchFamily="18" charset="0"/>
              </a:rPr>
              <a:t>bölgelere ayrılır. </a:t>
            </a:r>
            <a:r>
              <a:rPr lang="tr-TR" dirty="0" err="1" smtClean="0">
                <a:latin typeface="Calibri" pitchFamily="34" charset="0"/>
                <a:ea typeface="Calibri" pitchFamily="34" charset="0"/>
                <a:cs typeface="Times New Roman" pitchFamily="18" charset="0"/>
              </a:rPr>
              <a:t>Sacrum</a:t>
            </a:r>
            <a:r>
              <a:rPr lang="tr-TR" dirty="0" smtClean="0">
                <a:latin typeface="Calibri" pitchFamily="34" charset="0"/>
                <a:ea typeface="Calibri" pitchFamily="34" charset="0"/>
                <a:cs typeface="Times New Roman" pitchFamily="18" charset="0"/>
              </a:rPr>
              <a:t> bağımsız olarak mevcut değildir. Kalça kemeri kaynaşmıştır</a:t>
            </a:r>
            <a:r>
              <a:rPr lang="tr-TR" dirty="0">
                <a:latin typeface="Calibri" pitchFamily="34" charset="0"/>
                <a:ea typeface="Calibri" pitchFamily="34" charset="0"/>
                <a:cs typeface="Times New Roman" pitchFamily="18" charset="0"/>
              </a:rPr>
              <a:t>. </a:t>
            </a:r>
            <a:r>
              <a:rPr lang="tr-TR" dirty="0" smtClean="0">
                <a:latin typeface="Calibri" pitchFamily="34" charset="0"/>
                <a:ea typeface="Calibri" pitchFamily="34" charset="0"/>
                <a:cs typeface="Times New Roman" pitchFamily="18" charset="0"/>
              </a:rPr>
              <a:t>K</a:t>
            </a:r>
            <a:r>
              <a:rPr lang="tr-TR" dirty="0" smtClean="0">
                <a:latin typeface="Calibri" pitchFamily="34" charset="0"/>
                <a:ea typeface="Calibri" pitchFamily="34" charset="0"/>
                <a:cs typeface="Times New Roman" pitchFamily="18" charset="0"/>
              </a:rPr>
              <a:t>uyruk </a:t>
            </a:r>
            <a:r>
              <a:rPr lang="tr-TR" dirty="0">
                <a:latin typeface="Calibri" pitchFamily="34" charset="0"/>
                <a:ea typeface="Calibri" pitchFamily="34" charset="0"/>
                <a:cs typeface="Times New Roman" pitchFamily="18" charset="0"/>
              </a:rPr>
              <a:t>omurları </a:t>
            </a:r>
            <a:r>
              <a:rPr lang="tr-TR" dirty="0" smtClean="0">
                <a:latin typeface="Calibri" pitchFamily="34" charset="0"/>
                <a:ea typeface="Calibri" pitchFamily="34" charset="0"/>
                <a:cs typeface="Times New Roman" pitchFamily="18" charset="0"/>
              </a:rPr>
              <a:t>ise  </a:t>
            </a:r>
            <a:r>
              <a:rPr lang="tr-TR" b="1" i="1" u="sng" dirty="0" err="1">
                <a:latin typeface="Calibri" pitchFamily="34" charset="0"/>
                <a:ea typeface="Calibri" pitchFamily="34" charset="0"/>
                <a:cs typeface="Times New Roman" pitchFamily="18" charset="0"/>
              </a:rPr>
              <a:t>urosytyl</a:t>
            </a:r>
            <a:r>
              <a:rPr lang="tr-TR" b="1" i="1" u="sng" dirty="0">
                <a:latin typeface="Calibri" pitchFamily="34" charset="0"/>
                <a:ea typeface="Calibri" pitchFamily="34" charset="0"/>
                <a:cs typeface="Times New Roman" pitchFamily="18" charset="0"/>
              </a:rPr>
              <a:t> </a:t>
            </a:r>
            <a:r>
              <a:rPr lang="tr-TR" dirty="0">
                <a:latin typeface="Calibri" pitchFamily="34" charset="0"/>
                <a:ea typeface="Calibri" pitchFamily="34" charset="0"/>
                <a:cs typeface="Times New Roman" pitchFamily="18" charset="0"/>
              </a:rPr>
              <a:t> ismi verilen sopa şeklinde bir yapıyı oluşturacak şekilde </a:t>
            </a:r>
            <a:r>
              <a:rPr lang="tr-TR" dirty="0" smtClean="0">
                <a:latin typeface="Calibri" pitchFamily="34" charset="0"/>
                <a:ea typeface="Calibri" pitchFamily="34" charset="0"/>
                <a:cs typeface="Times New Roman" pitchFamily="18" charset="0"/>
              </a:rPr>
              <a:t>kaynaşmış durumdadır. </a:t>
            </a:r>
            <a:endParaRPr lang="tr-TR" dirty="0">
              <a:latin typeface="Calibri" pitchFamily="34" charset="0"/>
              <a:ea typeface="Calibri" pitchFamily="34" charset="0"/>
              <a:cs typeface="Times New Roman" pitchFamily="18" charset="0"/>
            </a:endParaRPr>
          </a:p>
          <a:p>
            <a:pPr lvl="0" eaLnBrk="0" fontAlgn="base" hangingPunct="0">
              <a:spcBef>
                <a:spcPct val="0"/>
              </a:spcBef>
              <a:spcAft>
                <a:spcPct val="0"/>
              </a:spcAft>
            </a:pPr>
            <a:endParaRPr lang="tr-TR" dirty="0">
              <a:latin typeface="Calibri" pitchFamily="34" charset="0"/>
              <a:ea typeface="Calibri" pitchFamily="34" charset="0"/>
              <a:cs typeface="Times New Roman" pitchFamily="18" charset="0"/>
            </a:endParaRPr>
          </a:p>
          <a:p>
            <a:pPr lvl="0" eaLnBrk="0" fontAlgn="base" hangingPunct="0">
              <a:spcBef>
                <a:spcPct val="0"/>
              </a:spcBef>
              <a:spcAft>
                <a:spcPct val="0"/>
              </a:spcAft>
            </a:pPr>
            <a:endParaRPr lang="tr-TR" dirty="0">
              <a:latin typeface="Calibri" pitchFamily="34" charset="0"/>
              <a:ea typeface="Calibri" pitchFamily="34" charset="0"/>
              <a:cs typeface="Times New Roman"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3501008"/>
            <a:ext cx="3596516" cy="31800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95400" y="908720"/>
            <a:ext cx="11017224" cy="1754326"/>
          </a:xfrm>
          <a:prstGeom prst="rect">
            <a:avLst/>
          </a:prstGeom>
        </p:spPr>
        <p:txBody>
          <a:bodyPr wrap="square">
            <a:spAutoFit/>
          </a:bodyPr>
          <a:lstStyle/>
          <a:p>
            <a:pPr lvl="0" eaLnBrk="0" fontAlgn="base" hangingPunct="0">
              <a:spcBef>
                <a:spcPct val="0"/>
              </a:spcBef>
              <a:spcAft>
                <a:spcPct val="0"/>
              </a:spcAft>
              <a:buFont typeface="Wingdings" pitchFamily="2" charset="2"/>
              <a:buChar char="ü"/>
            </a:pPr>
            <a:endParaRPr lang="tr-TR"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ü"/>
            </a:pPr>
            <a:r>
              <a:rPr lang="tr-TR" dirty="0" smtClean="0">
                <a:latin typeface="Calibri" pitchFamily="34" charset="0"/>
                <a:ea typeface="Calibri" pitchFamily="34" charset="0"/>
                <a:cs typeface="Times New Roman" pitchFamily="18" charset="0"/>
              </a:rPr>
              <a:t>Kuyruklu </a:t>
            </a:r>
            <a:r>
              <a:rPr lang="tr-TR" dirty="0">
                <a:latin typeface="Calibri" pitchFamily="34" charset="0"/>
                <a:ea typeface="Calibri" pitchFamily="34" charset="0"/>
                <a:cs typeface="Times New Roman" pitchFamily="18" charset="0"/>
              </a:rPr>
              <a:t>kurbağada gövde omurları genellikle 15-20 arasında değişir, nadiren sirende 60 civarında gövde omuruna rastlanır.  Genellikle  bir sağrı omuru (</a:t>
            </a:r>
            <a:r>
              <a:rPr lang="tr-TR" dirty="0" err="1" smtClean="0">
                <a:latin typeface="Calibri" pitchFamily="34" charset="0"/>
                <a:ea typeface="Calibri" pitchFamily="34" charset="0"/>
                <a:cs typeface="Times New Roman" pitchFamily="18" charset="0"/>
              </a:rPr>
              <a:t>sacral</a:t>
            </a:r>
            <a:r>
              <a:rPr lang="tr-TR" dirty="0" smtClean="0">
                <a:latin typeface="Calibri" pitchFamily="34" charset="0"/>
                <a:ea typeface="Calibri" pitchFamily="34" charset="0"/>
                <a:cs typeface="Times New Roman" pitchFamily="18" charset="0"/>
              </a:rPr>
              <a:t> </a:t>
            </a:r>
            <a:r>
              <a:rPr lang="tr-TR" dirty="0" smtClean="0">
                <a:latin typeface="Calibri" pitchFamily="34" charset="0"/>
                <a:ea typeface="Calibri" pitchFamily="34" charset="0"/>
                <a:cs typeface="Times New Roman" pitchFamily="18" charset="0"/>
              </a:rPr>
              <a:t>omur </a:t>
            </a:r>
            <a:r>
              <a:rPr lang="tr-TR" dirty="0">
                <a:latin typeface="Calibri" pitchFamily="34" charset="0"/>
                <a:ea typeface="Calibri" pitchFamily="34" charset="0"/>
                <a:cs typeface="Times New Roman" pitchFamily="18" charset="0"/>
              </a:rPr>
              <a:t>) bulunur. Kuyruklu kurbağalar genelde 25-35 kuyruk omuru taşır, kural olarak çok sayıda omura sahiptir. </a:t>
            </a:r>
          </a:p>
          <a:p>
            <a:pPr lvl="0" eaLnBrk="0" fontAlgn="base" hangingPunct="0">
              <a:spcBef>
                <a:spcPct val="0"/>
              </a:spcBef>
              <a:spcAft>
                <a:spcPct val="0"/>
              </a:spcAft>
            </a:pPr>
            <a:endParaRPr lang="tr-TR" dirty="0">
              <a:latin typeface="Calibri" pitchFamily="34" charset="0"/>
              <a:ea typeface="Calibri" pitchFamily="34" charset="0"/>
              <a:cs typeface="Times New Roman" pitchFamily="18" charset="0"/>
            </a:endParaRPr>
          </a:p>
          <a:p>
            <a:pPr lvl="0" eaLnBrk="0" fontAlgn="base" hangingPunct="0">
              <a:spcBef>
                <a:spcPct val="0"/>
              </a:spcBef>
              <a:spcAft>
                <a:spcPct val="0"/>
              </a:spcAft>
            </a:pPr>
            <a:endParaRPr lang="tr-TR" dirty="0">
              <a:latin typeface="Arial" pitchFamily="34" charset="0"/>
              <a:cs typeface="Arial" pitchFamily="34" charset="0"/>
            </a:endParaRPr>
          </a:p>
        </p:txBody>
      </p:sp>
      <p:pic>
        <p:nvPicPr>
          <p:cNvPr id="2050" name="Picture 2" descr="Salamandra maculata, Feuersalamander: Skelett, Fir"/>
          <p:cNvPicPr>
            <a:picLocks noChangeAspect="1" noChangeArrowheads="1"/>
          </p:cNvPicPr>
          <p:nvPr/>
        </p:nvPicPr>
        <p:blipFill>
          <a:blip r:embed="rId3" cstate="print"/>
          <a:srcRect/>
          <a:stretch>
            <a:fillRect/>
          </a:stretch>
        </p:blipFill>
        <p:spPr bwMode="auto">
          <a:xfrm>
            <a:off x="3647728" y="2981111"/>
            <a:ext cx="4955704" cy="27194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paolov.files.wordpress.com/2010/04/mystery40.jpg?w=450"/>
          <p:cNvPicPr>
            <a:picLocks noChangeAspect="1" noChangeArrowheads="1"/>
          </p:cNvPicPr>
          <p:nvPr/>
        </p:nvPicPr>
        <p:blipFill>
          <a:blip r:embed="rId3" cstate="print"/>
          <a:srcRect/>
          <a:stretch>
            <a:fillRect/>
          </a:stretch>
        </p:blipFill>
        <p:spPr bwMode="auto">
          <a:xfrm>
            <a:off x="3143672" y="2852936"/>
            <a:ext cx="4280740" cy="2844315"/>
          </a:xfrm>
          <a:prstGeom prst="rect">
            <a:avLst/>
          </a:prstGeom>
          <a:noFill/>
        </p:spPr>
      </p:pic>
      <p:sp>
        <p:nvSpPr>
          <p:cNvPr id="3" name="2 Dikdörtgen"/>
          <p:cNvSpPr/>
          <p:nvPr/>
        </p:nvSpPr>
        <p:spPr>
          <a:xfrm>
            <a:off x="479376" y="836712"/>
            <a:ext cx="11161240" cy="1200329"/>
          </a:xfrm>
          <a:prstGeom prst="rect">
            <a:avLst/>
          </a:prstGeom>
        </p:spPr>
        <p:txBody>
          <a:bodyPr wrap="square">
            <a:spAutoFit/>
          </a:bodyPr>
          <a:lstStyle/>
          <a:p>
            <a:pPr lvl="0" eaLnBrk="0" fontAlgn="base" hangingPunct="0">
              <a:spcBef>
                <a:spcPct val="0"/>
              </a:spcBef>
              <a:spcAft>
                <a:spcPct val="0"/>
              </a:spcAft>
              <a:buFont typeface="Wingdings" pitchFamily="2" charset="2"/>
              <a:buChar char="ü"/>
            </a:pPr>
            <a:r>
              <a:rPr lang="tr-TR" dirty="0">
                <a:latin typeface="Calibri" pitchFamily="34" charset="0"/>
                <a:ea typeface="Calibri" pitchFamily="34" charset="0"/>
                <a:cs typeface="Times New Roman" pitchFamily="18" charset="0"/>
              </a:rPr>
              <a:t>En fazla omur ise </a:t>
            </a:r>
            <a:r>
              <a:rPr lang="tr-TR" dirty="0" smtClean="0">
                <a:latin typeface="Calibri" pitchFamily="34" charset="0"/>
                <a:ea typeface="Calibri" pitchFamily="34" charset="0"/>
                <a:cs typeface="Times New Roman" pitchFamily="18" charset="0"/>
              </a:rPr>
              <a:t>kör kurbağalardadır </a:t>
            </a:r>
            <a:r>
              <a:rPr lang="tr-TR" dirty="0">
                <a:latin typeface="Calibri" pitchFamily="34" charset="0"/>
                <a:ea typeface="Calibri" pitchFamily="34" charset="0"/>
                <a:cs typeface="Times New Roman" pitchFamily="18" charset="0"/>
              </a:rPr>
              <a:t>bu sayı bazen 200 e ulaşır.</a:t>
            </a:r>
            <a:endParaRPr lang="tr-TR" dirty="0">
              <a:latin typeface="Arial" pitchFamily="34" charset="0"/>
              <a:cs typeface="Arial" pitchFamily="34" charset="0"/>
            </a:endParaRPr>
          </a:p>
          <a:p>
            <a:pPr lvl="0" eaLnBrk="0" fontAlgn="base" hangingPunct="0">
              <a:spcBef>
                <a:spcPct val="0"/>
              </a:spcBef>
              <a:spcAft>
                <a:spcPct val="0"/>
              </a:spcAft>
            </a:pPr>
            <a:r>
              <a:rPr lang="tr-TR" dirty="0">
                <a:latin typeface="Calibri" pitchFamily="34" charset="0"/>
                <a:ea typeface="Calibri" pitchFamily="34" charset="0"/>
                <a:cs typeface="Times New Roman" pitchFamily="18" charset="0"/>
              </a:rPr>
              <a:t>    </a:t>
            </a:r>
          </a:p>
          <a:p>
            <a:pPr lvl="0" eaLnBrk="0" fontAlgn="base" hangingPunct="0">
              <a:spcBef>
                <a:spcPct val="0"/>
              </a:spcBef>
              <a:spcAft>
                <a:spcPct val="0"/>
              </a:spcAft>
              <a:buFont typeface="Wingdings" pitchFamily="2" charset="2"/>
              <a:buChar char="ü"/>
            </a:pPr>
            <a:r>
              <a:rPr lang="tr-TR" dirty="0">
                <a:latin typeface="Calibri" pitchFamily="34" charset="0"/>
                <a:ea typeface="Calibri" pitchFamily="34" charset="0"/>
                <a:cs typeface="Times New Roman" pitchFamily="18" charset="0"/>
              </a:rPr>
              <a:t>Kör kurbağalarda ve kuyruklu kurbağalarda gövde omurları göğüs kemiğine (</a:t>
            </a:r>
            <a:r>
              <a:rPr lang="tr-TR" dirty="0" err="1">
                <a:latin typeface="Calibri" pitchFamily="34" charset="0"/>
                <a:ea typeface="Calibri" pitchFamily="34" charset="0"/>
                <a:cs typeface="Times New Roman" pitchFamily="18" charset="0"/>
              </a:rPr>
              <a:t>sternum</a:t>
            </a:r>
            <a:r>
              <a:rPr lang="tr-TR" dirty="0">
                <a:latin typeface="Calibri" pitchFamily="34" charset="0"/>
                <a:ea typeface="Calibri" pitchFamily="34" charset="0"/>
                <a:cs typeface="Times New Roman" pitchFamily="18" charset="0"/>
              </a:rPr>
              <a:t>) bağlanmayan kısa yapılı kaburgalarla donatılmıştır. </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75520" y="908720"/>
            <a:ext cx="7920880" cy="3416320"/>
          </a:xfrm>
          <a:prstGeom prst="rect">
            <a:avLst/>
          </a:prstGeom>
        </p:spPr>
        <p:txBody>
          <a:bodyPr wrap="square">
            <a:spAutoFit/>
          </a:bodyPr>
          <a:lstStyle/>
          <a:p>
            <a:pPr>
              <a:buFont typeface="Wingdings" pitchFamily="2" charset="2"/>
              <a:buChar char="ü"/>
            </a:pPr>
            <a:endParaRPr lang="tr-TR" dirty="0">
              <a:latin typeface="Calibri" pitchFamily="34" charset="0"/>
              <a:ea typeface="Calibri" pitchFamily="34" charset="0"/>
              <a:cs typeface="Times New Roman" pitchFamily="18" charset="0"/>
            </a:endParaRPr>
          </a:p>
          <a:p>
            <a:pPr>
              <a:buFont typeface="Wingdings" pitchFamily="2" charset="2"/>
              <a:buChar char="ü"/>
            </a:pPr>
            <a:endParaRPr lang="tr-TR" dirty="0">
              <a:latin typeface="Calibri" pitchFamily="34" charset="0"/>
              <a:ea typeface="Calibri" pitchFamily="34" charset="0"/>
              <a:cs typeface="Times New Roman" pitchFamily="18" charset="0"/>
            </a:endParaRPr>
          </a:p>
          <a:p>
            <a:pPr>
              <a:buFont typeface="Wingdings" pitchFamily="2" charset="2"/>
              <a:buChar char="ü"/>
            </a:pPr>
            <a:r>
              <a:rPr lang="tr-TR" dirty="0">
                <a:latin typeface="Calibri" pitchFamily="34" charset="0"/>
                <a:ea typeface="Calibri" pitchFamily="34" charset="0"/>
                <a:cs typeface="Times New Roman" pitchFamily="18" charset="0"/>
              </a:rPr>
              <a:t>Amfibilerin iskelet elemanları arasında belirgin farklılıklar bulunur. Kör kurbağalarda göğüs ve kalça kemeri bulunmaz. Hareketleri solucan gibi bölgesel kasılmalar ve ayrıca yılan balığı gibi </a:t>
            </a:r>
            <a:r>
              <a:rPr lang="tr-TR" dirty="0" err="1">
                <a:latin typeface="Calibri" pitchFamily="34" charset="0"/>
                <a:ea typeface="Calibri" pitchFamily="34" charset="0"/>
                <a:cs typeface="Times New Roman" pitchFamily="18" charset="0"/>
              </a:rPr>
              <a:t>lateral</a:t>
            </a:r>
            <a:r>
              <a:rPr lang="tr-TR" dirty="0">
                <a:latin typeface="Calibri" pitchFamily="34" charset="0"/>
                <a:ea typeface="Calibri" pitchFamily="34" charset="0"/>
                <a:cs typeface="Times New Roman" pitchFamily="18" charset="0"/>
              </a:rPr>
              <a:t> dalgalanmalarla olur.</a:t>
            </a:r>
            <a:r>
              <a:rPr lang="tr-TR" dirty="0"/>
              <a:t> </a:t>
            </a:r>
            <a:r>
              <a:rPr lang="tr-TR" dirty="0">
                <a:latin typeface="Calibri" panose="020F0502020204030204" pitchFamily="34" charset="0"/>
                <a:cs typeface="Calibri" panose="020F0502020204030204" pitchFamily="34" charset="0"/>
              </a:rPr>
              <a:t>Kuyruklu kurbağalarda omuz kemeri büyük ölçüde kıkırdak yapısındadır, kuyruksuz kurbağalarda ise kemikleşme daha fazladır.</a:t>
            </a:r>
            <a:endParaRPr lang="tr-TR" b="1" dirty="0">
              <a:latin typeface="Calibri" panose="020F0502020204030204" pitchFamily="34" charset="0"/>
              <a:cs typeface="Calibri" panose="020F0502020204030204" pitchFamily="34" charset="0"/>
            </a:endParaRPr>
          </a:p>
          <a:p>
            <a:pPr>
              <a:buFont typeface="Wingdings" pitchFamily="2" charset="2"/>
              <a:buChar char="ü"/>
            </a:pPr>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smtClean="0">
                <a:latin typeface="Calibri" panose="020F0502020204030204" pitchFamily="34" charset="0"/>
                <a:cs typeface="Calibri" panose="020F0502020204030204" pitchFamily="34" charset="0"/>
              </a:rPr>
              <a:t>Kuyruksuz </a:t>
            </a:r>
            <a:r>
              <a:rPr lang="tr-TR" dirty="0">
                <a:latin typeface="Calibri" panose="020F0502020204030204" pitchFamily="34" charset="0"/>
                <a:cs typeface="Calibri" panose="020F0502020204030204" pitchFamily="34" charset="0"/>
              </a:rPr>
              <a:t>kurbağalarda </a:t>
            </a:r>
            <a:r>
              <a:rPr lang="tr-TR" dirty="0" smtClean="0">
                <a:latin typeface="Calibri" panose="020F0502020204030204" pitchFamily="34" charset="0"/>
                <a:cs typeface="Calibri" panose="020F0502020204030204" pitchFamily="34" charset="0"/>
              </a:rPr>
              <a:t>kalça kemerini </a:t>
            </a:r>
            <a:r>
              <a:rPr lang="tr-TR" dirty="0">
                <a:latin typeface="Calibri" panose="020F0502020204030204" pitchFamily="34" charset="0"/>
                <a:cs typeface="Calibri" panose="020F0502020204030204" pitchFamily="34" charset="0"/>
              </a:rPr>
              <a:t>oluşturanlardan  </a:t>
            </a:r>
            <a:r>
              <a:rPr lang="tr-TR" dirty="0" err="1">
                <a:latin typeface="Calibri" panose="020F0502020204030204" pitchFamily="34" charset="0"/>
                <a:cs typeface="Calibri" panose="020F0502020204030204" pitchFamily="34" charset="0"/>
              </a:rPr>
              <a:t>ilium</a:t>
            </a:r>
            <a:r>
              <a:rPr lang="tr-TR" dirty="0">
                <a:latin typeface="Calibri" panose="020F0502020204030204" pitchFamily="34" charset="0"/>
                <a:cs typeface="Calibri" panose="020F0502020204030204" pitchFamily="34" charset="0"/>
              </a:rPr>
              <a:t> çubuk şeklini almıştır. </a:t>
            </a:r>
          </a:p>
          <a:p>
            <a:pPr>
              <a:buFont typeface="Wingdings" pitchFamily="2" charset="2"/>
              <a:buChar char="ü"/>
            </a:pPr>
            <a:endParaRPr lang="tr-TR"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991544" y="1124744"/>
            <a:ext cx="5760640" cy="5078313"/>
          </a:xfrm>
          <a:prstGeom prst="rect">
            <a:avLst/>
          </a:prstGeom>
        </p:spPr>
        <p:txBody>
          <a:bodyPr wrap="square">
            <a:spAutoFit/>
          </a:bodyPr>
          <a:lstStyle/>
          <a:p>
            <a:pPr>
              <a:buFont typeface="Wingdings" pitchFamily="2" charset="2"/>
              <a:buChar char="ü"/>
            </a:pPr>
            <a:r>
              <a:rPr lang="tr-TR" dirty="0">
                <a:latin typeface="Calibri" panose="020F0502020204030204" pitchFamily="34" charset="0"/>
                <a:cs typeface="Calibri" panose="020F0502020204030204" pitchFamily="34" charset="0"/>
              </a:rPr>
              <a:t>Kuyruksuz kurbağalar (</a:t>
            </a:r>
            <a:r>
              <a:rPr lang="tr-TR" dirty="0" err="1">
                <a:latin typeface="Calibri" panose="020F0502020204030204" pitchFamily="34" charset="0"/>
                <a:cs typeface="Calibri" panose="020F0502020204030204" pitchFamily="34" charset="0"/>
              </a:rPr>
              <a:t>anuran</a:t>
            </a:r>
            <a:r>
              <a:rPr lang="tr-TR" dirty="0">
                <a:latin typeface="Calibri" panose="020F0502020204030204" pitchFamily="34" charset="0"/>
                <a:cs typeface="Calibri" panose="020F0502020204030204" pitchFamily="34" charset="0"/>
              </a:rPr>
              <a:t>) üyeleri sıçrayıp atlamaya göre değişim göstermiştir.Dört üyelidirler, arka bacakları daha uzundur. Ön ayaklarında dört parmak, arka ayaklarında beş parmak bulunur.Omurları kaynaşmıştır, bağımsız sağrı omurları yoktur. Ön bacakları oluşturan kemikler </a:t>
            </a:r>
            <a:r>
              <a:rPr lang="tr-TR" dirty="0" err="1">
                <a:latin typeface="Calibri" panose="020F0502020204030204" pitchFamily="34" charset="0"/>
                <a:cs typeface="Calibri" panose="020F0502020204030204" pitchFamily="34" charset="0"/>
              </a:rPr>
              <a:t>humerus</a:t>
            </a:r>
            <a:r>
              <a:rPr lang="tr-TR" dirty="0">
                <a:latin typeface="Calibri" panose="020F0502020204030204" pitchFamily="34" charset="0"/>
                <a:cs typeface="Calibri" panose="020F0502020204030204" pitchFamily="34" charset="0"/>
              </a:rPr>
              <a:t>, birbiriyle kaynaşmış olan </a:t>
            </a:r>
            <a:r>
              <a:rPr lang="tr-TR" dirty="0" err="1">
                <a:latin typeface="Calibri" panose="020F0502020204030204" pitchFamily="34" charset="0"/>
                <a:cs typeface="Calibri" panose="020F0502020204030204" pitchFamily="34" charset="0"/>
              </a:rPr>
              <a:t>radius</a:t>
            </a:r>
            <a:r>
              <a:rPr lang="tr-TR" dirty="0">
                <a:latin typeface="Calibri" panose="020F0502020204030204" pitchFamily="34" charset="0"/>
                <a:cs typeface="Calibri" panose="020F0502020204030204" pitchFamily="34" charset="0"/>
              </a:rPr>
              <a:t>-</a:t>
            </a:r>
            <a:r>
              <a:rPr lang="tr-TR" dirty="0" err="1">
                <a:latin typeface="Calibri" panose="020F0502020204030204" pitchFamily="34" charset="0"/>
                <a:cs typeface="Calibri" panose="020F0502020204030204" pitchFamily="34" charset="0"/>
              </a:rPr>
              <a:t>ulna</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carpal</a:t>
            </a:r>
            <a:r>
              <a:rPr lang="tr-TR" dirty="0">
                <a:latin typeface="Calibri" panose="020F0502020204030204" pitchFamily="34" charset="0"/>
                <a:cs typeface="Calibri" panose="020F0502020204030204" pitchFamily="34" charset="0"/>
              </a:rPr>
              <a:t> kemikler, </a:t>
            </a:r>
            <a:r>
              <a:rPr lang="tr-TR" dirty="0" err="1">
                <a:latin typeface="Calibri" panose="020F0502020204030204" pitchFamily="34" charset="0"/>
                <a:cs typeface="Calibri" panose="020F0502020204030204" pitchFamily="34" charset="0"/>
              </a:rPr>
              <a:t>metacarpus</a:t>
            </a:r>
            <a:r>
              <a:rPr lang="tr-TR" dirty="0">
                <a:latin typeface="Calibri" panose="020F0502020204030204" pitchFamily="34" charset="0"/>
                <a:cs typeface="Calibri" panose="020F0502020204030204" pitchFamily="34" charset="0"/>
              </a:rPr>
              <a:t> ve </a:t>
            </a:r>
            <a:r>
              <a:rPr lang="tr-TR" dirty="0" err="1">
                <a:latin typeface="Calibri" panose="020F0502020204030204" pitchFamily="34" charset="0"/>
                <a:cs typeface="Calibri" panose="020F0502020204030204" pitchFamily="34" charset="0"/>
              </a:rPr>
              <a:t>phalanx’lardır</a:t>
            </a:r>
            <a:r>
              <a:rPr lang="tr-TR" dirty="0">
                <a:latin typeface="Calibri" panose="020F0502020204030204" pitchFamily="34" charset="0"/>
                <a:cs typeface="Calibri" panose="020F0502020204030204" pitchFamily="34" charset="0"/>
              </a:rPr>
              <a:t>. Arka bacağı </a:t>
            </a:r>
            <a:r>
              <a:rPr lang="tr-TR" dirty="0" err="1">
                <a:latin typeface="Calibri" panose="020F0502020204030204" pitchFamily="34" charset="0"/>
                <a:cs typeface="Calibri" panose="020F0502020204030204" pitchFamily="34" charset="0"/>
              </a:rPr>
              <a:t>femur</a:t>
            </a:r>
            <a:r>
              <a:rPr lang="tr-TR" dirty="0">
                <a:latin typeface="Calibri" panose="020F0502020204030204" pitchFamily="34" charset="0"/>
                <a:cs typeface="Calibri" panose="020F0502020204030204" pitchFamily="34" charset="0"/>
              </a:rPr>
              <a:t>, kaynaşmış olan </a:t>
            </a:r>
            <a:r>
              <a:rPr lang="tr-TR" dirty="0" err="1">
                <a:latin typeface="Calibri" panose="020F0502020204030204" pitchFamily="34" charset="0"/>
                <a:cs typeface="Calibri" panose="020F0502020204030204" pitchFamily="34" charset="0"/>
              </a:rPr>
              <a:t>tibia-fibula</a:t>
            </a:r>
            <a:r>
              <a:rPr lang="tr-TR" dirty="0">
                <a:latin typeface="Calibri" panose="020F0502020204030204" pitchFamily="34" charset="0"/>
                <a:cs typeface="Calibri" panose="020F0502020204030204" pitchFamily="34" charset="0"/>
              </a:rPr>
              <a:t>, tarsal kemikler, </a:t>
            </a:r>
            <a:r>
              <a:rPr lang="tr-TR" dirty="0" err="1">
                <a:latin typeface="Calibri" panose="020F0502020204030204" pitchFamily="34" charset="0"/>
                <a:cs typeface="Calibri" panose="020F0502020204030204" pitchFamily="34" charset="0"/>
              </a:rPr>
              <a:t>metatarsus</a:t>
            </a:r>
            <a:r>
              <a:rPr lang="tr-TR" dirty="0">
                <a:latin typeface="Calibri" panose="020F0502020204030204" pitchFamily="34" charset="0"/>
                <a:cs typeface="Calibri" panose="020F0502020204030204" pitchFamily="34" charset="0"/>
              </a:rPr>
              <a:t> ve </a:t>
            </a:r>
            <a:r>
              <a:rPr lang="tr-TR" dirty="0" err="1">
                <a:latin typeface="Calibri" panose="020F0502020204030204" pitchFamily="34" charset="0"/>
                <a:cs typeface="Calibri" panose="020F0502020204030204" pitchFamily="34" charset="0"/>
              </a:rPr>
              <a:t>phalanx</a:t>
            </a:r>
            <a:r>
              <a:rPr lang="tr-TR" dirty="0">
                <a:latin typeface="Calibri" panose="020F0502020204030204" pitchFamily="34" charset="0"/>
                <a:cs typeface="Calibri" panose="020F0502020204030204" pitchFamily="34" charset="0"/>
              </a:rPr>
              <a:t> oluşturur. </a:t>
            </a:r>
            <a:r>
              <a:rPr lang="tr-TR" dirty="0" smtClean="0">
                <a:latin typeface="Calibri" panose="020F0502020204030204" pitchFamily="34" charset="0"/>
                <a:cs typeface="Calibri" panose="020F0502020204030204" pitchFamily="34" charset="0"/>
              </a:rPr>
              <a:t>İribaşlar </a:t>
            </a:r>
            <a:r>
              <a:rPr lang="tr-TR" dirty="0">
                <a:latin typeface="Calibri" panose="020F0502020204030204" pitchFamily="34" charset="0"/>
                <a:cs typeface="Calibri" panose="020F0502020204030204" pitchFamily="34" charset="0"/>
              </a:rPr>
              <a:t>(</a:t>
            </a:r>
            <a:r>
              <a:rPr lang="tr-TR" dirty="0" err="1">
                <a:latin typeface="Calibri" panose="020F0502020204030204" pitchFamily="34" charset="0"/>
                <a:cs typeface="Calibri" panose="020F0502020204030204" pitchFamily="34" charset="0"/>
              </a:rPr>
              <a:t>tetari</a:t>
            </a:r>
            <a:r>
              <a:rPr lang="tr-TR" dirty="0">
                <a:latin typeface="Calibri" panose="020F0502020204030204" pitchFamily="34" charset="0"/>
                <a:cs typeface="Calibri" panose="020F0502020204030204" pitchFamily="34" charset="0"/>
              </a:rPr>
              <a:t> )üyelerini yenileyebilir fakat erginler bunu yapamaz. </a:t>
            </a:r>
          </a:p>
          <a:p>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Semenderlerin dört bacağı vardır. Bazı kuyruklu kurbağalarda arka bacak küçülmüştür, sirende ise </a:t>
            </a:r>
            <a:r>
              <a:rPr lang="tr-TR" dirty="0" err="1">
                <a:latin typeface="Calibri" panose="020F0502020204030204" pitchFamily="34" charset="0"/>
                <a:cs typeface="Calibri" panose="020F0502020204030204" pitchFamily="34" charset="0"/>
              </a:rPr>
              <a:t>tamamıyle</a:t>
            </a:r>
            <a:r>
              <a:rPr lang="tr-TR" dirty="0">
                <a:latin typeface="Calibri" panose="020F0502020204030204" pitchFamily="34" charset="0"/>
                <a:cs typeface="Calibri" panose="020F0502020204030204" pitchFamily="34" charset="0"/>
              </a:rPr>
              <a:t> kaybolmuştur. Ön ayakta dört parmak, arka ayakta ise beş parmak bulunur, bu türler arasında değişiklik gösterebilir. Semenderler  </a:t>
            </a:r>
            <a:r>
              <a:rPr lang="tr-TR" dirty="0" smtClean="0">
                <a:latin typeface="Calibri" panose="020F0502020204030204" pitchFamily="34" charset="0"/>
                <a:cs typeface="Calibri" panose="020F0502020204030204" pitchFamily="34" charset="0"/>
              </a:rPr>
              <a:t>bir </a:t>
            </a:r>
            <a:r>
              <a:rPr lang="tr-TR" dirty="0">
                <a:latin typeface="Calibri" panose="020F0502020204030204" pitchFamily="34" charset="0"/>
                <a:cs typeface="Calibri" panose="020F0502020204030204" pitchFamily="34" charset="0"/>
              </a:rPr>
              <a:t>şekilde zedelenen ve kopan </a:t>
            </a:r>
            <a:r>
              <a:rPr lang="tr-TR" dirty="0" smtClean="0">
                <a:latin typeface="Calibri" panose="020F0502020204030204" pitchFamily="34" charset="0"/>
                <a:cs typeface="Calibri" panose="020F0502020204030204" pitchFamily="34" charset="0"/>
              </a:rPr>
              <a:t>kuyrukları kendini </a:t>
            </a:r>
            <a:r>
              <a:rPr lang="tr-TR" dirty="0">
                <a:latin typeface="Calibri" panose="020F0502020204030204" pitchFamily="34" charset="0"/>
                <a:cs typeface="Calibri" panose="020F0502020204030204" pitchFamily="34" charset="0"/>
              </a:rPr>
              <a:t>yenileyebilir.</a:t>
            </a:r>
          </a:p>
          <a:p>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79376" y="1126885"/>
            <a:ext cx="1116124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b="1" dirty="0">
                <a:latin typeface="Calibri" pitchFamily="34" charset="0"/>
                <a:ea typeface="Calibri" pitchFamily="34" charset="0"/>
                <a:cs typeface="Times New Roman" pitchFamily="18" charset="0"/>
              </a:rPr>
              <a:t>Kuyruksuz kurbağalar</a:t>
            </a:r>
            <a:r>
              <a:rPr lang="tr-TR" dirty="0">
                <a:latin typeface="Calibri" pitchFamily="34" charset="0"/>
                <a:ea typeface="Calibri" pitchFamily="34" charset="0"/>
                <a:cs typeface="Times New Roman" pitchFamily="18" charset="0"/>
              </a:rPr>
              <a:t>da bacak kasları çok gelişmiştir. Bunlarda arka bacak daha güçlü olduğu için çoğunlukla sıçramaya özelleşmiştir. Bazen 2 m uzağa 1 m yüksekliğe sıçrayabilirler, Bazı kuyruksuz kurbağalar ön ve arka bacakları ile yeri kazarlar, ağaçlara tırmanan türlerin ön </a:t>
            </a:r>
            <a:r>
              <a:rPr lang="tr-TR" dirty="0" err="1">
                <a:latin typeface="Calibri" pitchFamily="34" charset="0"/>
                <a:ea typeface="Calibri" pitchFamily="34" charset="0"/>
                <a:cs typeface="Times New Roman" pitchFamily="18" charset="0"/>
              </a:rPr>
              <a:t>üyeleride</a:t>
            </a:r>
            <a:r>
              <a:rPr lang="tr-TR" dirty="0">
                <a:latin typeface="Calibri" pitchFamily="34" charset="0"/>
                <a:ea typeface="Calibri" pitchFamily="34" charset="0"/>
                <a:cs typeface="Times New Roman" pitchFamily="18" charset="0"/>
              </a:rPr>
              <a:t> uzundur ayrıca parmakların ucunda özel yapışma organlarına sahiptir yada parmaklar karşı karşı gelerek kavrama özelliği kazanmıştır. Kuyruksuz kurbağaların hemen hepsinde arka üyelerin parmakları birbirine yüzme derisiyle bağlanmıştır, arka üyelerin geriye doğru hızla itilmesi kurbağanın suda öne doğru itilmesine neden olur.Bu arada ön üyeler vücuda çekilir.</a:t>
            </a:r>
            <a:r>
              <a:rPr lang="tr-TR" dirty="0">
                <a:latin typeface="Calibri" pitchFamily="34" charset="0"/>
                <a:ea typeface="Times New Roman" pitchFamily="18" charset="0"/>
                <a:cs typeface="Tahoma" pitchFamily="34" charset="0"/>
              </a:rPr>
              <a:t> </a:t>
            </a:r>
          </a:p>
          <a:p>
            <a:pPr indent="449263" fontAlgn="base">
              <a:spcBef>
                <a:spcPct val="0"/>
              </a:spcBef>
              <a:spcAft>
                <a:spcPct val="0"/>
              </a:spcAft>
            </a:pPr>
            <a:endParaRPr lang="tr-TR" dirty="0">
              <a:latin typeface="Calibri" pitchFamily="34" charset="0"/>
              <a:ea typeface="Times New Roman" pitchFamily="18" charset="0"/>
              <a:cs typeface="Tahoma" pitchFamily="34" charset="0"/>
            </a:endParaRPr>
          </a:p>
          <a:p>
            <a:pPr indent="449263" eaLnBrk="0" fontAlgn="base" hangingPunct="0">
              <a:spcBef>
                <a:spcPct val="0"/>
              </a:spcBef>
              <a:spcAft>
                <a:spcPct val="0"/>
              </a:spcAft>
            </a:pPr>
            <a:endParaRPr lang="tr-TR" dirty="0">
              <a:latin typeface="Arial" pitchFamily="34" charset="0"/>
              <a:cs typeface="Arial" pitchFamily="34" charset="0"/>
            </a:endParaRPr>
          </a:p>
        </p:txBody>
      </p:sp>
      <p:sp>
        <p:nvSpPr>
          <p:cNvPr id="44035" name="Rectangle 3"/>
          <p:cNvSpPr>
            <a:spLocks noChangeArrowheads="1"/>
          </p:cNvSpPr>
          <p:nvPr/>
        </p:nvSpPr>
        <p:spPr bwMode="auto">
          <a:xfrm>
            <a:off x="1524001" y="3657570"/>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r-TR" sz="2000">
              <a:solidFill>
                <a:schemeClr val="accent1">
                  <a:lumMod val="50000"/>
                </a:schemeClr>
              </a:solidFill>
              <a:latin typeface="Arial" pitchFamily="34" charset="0"/>
              <a:cs typeface="Arial" pitchFamily="34" charset="0"/>
            </a:endParaRPr>
          </a:p>
        </p:txBody>
      </p:sp>
      <p:pic>
        <p:nvPicPr>
          <p:cNvPr id="5" name="4 Resim" descr="Webbed foot"/>
          <p:cNvPicPr/>
          <p:nvPr/>
        </p:nvPicPr>
        <p:blipFill>
          <a:blip r:embed="rId3" cstate="print"/>
          <a:srcRect/>
          <a:stretch>
            <a:fillRect/>
          </a:stretch>
        </p:blipFill>
        <p:spPr bwMode="auto">
          <a:xfrm>
            <a:off x="2135560" y="4032342"/>
            <a:ext cx="1951484" cy="1373510"/>
          </a:xfrm>
          <a:prstGeom prst="rect">
            <a:avLst/>
          </a:prstGeom>
          <a:noFill/>
          <a:ln w="9525">
            <a:noFill/>
            <a:miter lim="800000"/>
            <a:headEnd/>
            <a:tailEnd/>
          </a:ln>
        </p:spPr>
      </p:pic>
      <p:sp>
        <p:nvSpPr>
          <p:cNvPr id="78850" name="AutoShape 2" descr="data:image/jpeg;base64,/9j/4AAQSkZJRgABAQAAAQABAAD/2wCEAAkGBhMSEBASEhQPFBAQEA8QEA8QEA8PEBAPFBAVFBQUFBUXHCYfFxkjGRIUHy8gIycpLCwsFR4xNTAqNSYrLCoBCQoKDgwOGg8PGi0kHxwpLCkpLCksLSwpLCwsLSkpKSovLy0pLC4tLCwpKiksKSksKSksLykpKSksKSwsLCkpLP/AABEIALABHgMBIgACEQEDEQH/xAAcAAABBQEBAQAAAAAAAAAAAAAAAQIDBAUGBwj/xAA4EAACAgEDAgUCBAUDBAMBAAABAgADEQQSIQUxBhMiQVEHYSMycYEUQlKRoRUzcmKC0eGisfAW/8QAGQEAAwEBAQAAAAAAAAAAAAAAAAECAwQF/8QALBEAAgIBAwMCBgIDAQAAAAAAAAECEQMEITESQVEicRMyYYGR0QWxocHwI//aAAwDAQACEQMRAD8A8nOkxzKtq84nSWdOOI2voIPLZmHxEjnSbGeHaMEE9p15CMMcTDqqWsYBlezqJVvtOafq4NFsbr6ZJUs2j4kFHUQw/WMvI7zOn3G2WVb3Bwfn4j7uqWDGD6h7nmZH8dgySnUbjBwKjJrgsDSPYdzEn+8jsrVeOJq6a/09uZh9XU5zFHfYJbkh1AGcSt/EEtKI13tD+LHtNUiLNgarAjTrxM7z8iVb7isOmy0zXa/dEKjB5mRRaxPeWzmOqFYrLzKOtrP9poIvzIr0yIJ0xGXp35lx6gRK66fnMsh/aXJ+AKqqQftJJIVkeo4iuxEFhH2kTMPaRtyY0zZRAlS/EY9uZHmRs0pRBIe6yMHBjg8biWikS78xy1mRg4kovH3iomiIHBhZdmNsMZKSLRIgkgEjqMmK8SXyRLkaTEFkYTEDQoKPTDaDiU9bcVU4k76bbKeqfIInFRKbRgW9UctzGvqMyPW14bMriydCigbst0a7aZq06oMO8yemdMsvs21IzsOSFHCj/qY8L+5E6/Q+Br24VtMGH8hvAb9BxtJ/f5mOVxjyVGMnwjnbqjmXdK4Ucy31zw9qNJzfXtTsLVZXqJGM5Yfl7j8wGfaYlt3xEvUth1XJuV9REh1pLjiYqXTR0up+ZLjQ7MLVVsre86irwmV6euue6la22/h7bCwDNtBLAHJz7Afv7TN6lUGnadJ0R1XQbNOjfjLvrVQM5tS3z0r78Fk4B7e0qU9l7oEtzluneH/PWx01Oj8uoZsfN48tfTywNYwPVjPuQw9pVXw+1ttdNdtL3WhStQ88uMjPq21kDHGeeOfgzmqC5OxN5NhVfLXcTYd3pXaPzHdjA+Z6/XQnhzQb22WdU1g2qmcrUBnkj+hcj7szY7DjXIlB0t2+EWo2c11nwHqun1C686c1khW8q1nZSxAGQVGRnA4J7/HMxBqQe02Og6O3qC62zVXM+osq/BDsnmNg+ZuRT6lrB2/lAXn7ccrp3I/X3Hx9pHTdp8omS8G/RVkRt1YErafUmPazMzrckjtUSuo5MmtlZziUkAW24lS6/MTUP3lJnm8IAPNkazRmYk3odC7okIuIyhIuYoriERCHKY9pEDHZiaE0DRkc0bGhoUGTV3fMhxEg1YNWS2kSMGJJ6qARkw4BI6TUeJsniQf6zulPU9LwMiUORMVFENMv6y0ESro9QqupdBYgzmsu6BuOPUpyP2kNrmMrlpbAl3O70XjKkpsNJ02M4OjIFXIx6qz3IwOc7uO/McbbLMGjU128f7TnyLD2x6cFcj9Ae2SZyFSyyFxz7zlcEncf2bLO+JL/AEb/AETxprdDcqas3PpydrpqN1npOMtXZ34x2BIPPE6PrHhnR6llOnZdPqLl82qvtp9QhGc1DtnHcJyO+w5yeMo65cF2FhZX713Ktqn7ern/ADO20mnqsrTT2oCtTBkAd6xWxXBClSCByRiYajJ8Op8ea/R04MSz3Ff5OA1+jeixq7QUsXupxyP6l+QfmP0989V1qF6Go1emFlXAW2tmtsrUdiGKbgR/USP1nl3WujNpbQu4PVYN9F3KiyvJGSPZgRhh7EfBErDmjm9zHLgliJFbeQihmc9q0Uu5/RV5M7jwB4T6jXeXNRq0zgJcuobynsXurVpywdT7sAOT+0HhzxtpdKi1pbtYcbq9PYiZOAS7Y9efdiJ1vVb7NZSGq1t9KleH0/lGpsjjlQG/s4meWcl6apPu+DOPT3NFfCml0Vmo16rSupdctbbvNNLc7rDtGUz3Y8e/IyZ5b1fw/pdXe9+p65pWtsOSV09rBV9lUbhhQPaehv0vUijp66bVE3aMP5zMcfxZOAUbfnuO2c/qODOT6/8AT+rWh7NPWdN1BENluiVQKdQBw1lAJ9LE44454IGczHT5eh3Oe/F0tvz2+v5N2lJekz/DHg3Qpq6jT1cPafy1ppLamsB9gxfB/wDX2mD4r6ENLrtRVvR13M6suOAzn0sMnDKQQR9gfedK+uq6R0+hqy3+qayhQDad9mlo5DOuQCg4wqnsc99pnnjanOTkkkkkkkkknJJJ7knnM7oKcpOXU2uN0vzsjGbSVFjzgJIdRxKaDMmEtqjIke2Z195Mt2vgY9z2HuZnWHk54OcEHgg/BmkIiY1mMiAlhUzA04m10NOiPyoxlxJ1jLIkwUiMLHqIwmIDKYywZE0cYqgSeCeBqVQZMSaQOcwTsadjMQ2x4EQtKsdjli+XGq0d5kncW4xkgthERjGyikb/APqI7GUrQGPEmOl3cyrZQyniYpAxz6UASsBgxz6hveRg+8tJk0WEvwIp1RlYNFEXShMv9P1/l21Ow3KliOy/KqwJx9+J3uh8a0affYhruLflQ/xNV2c57rt2jn3OOPeec1pJk4mGXDCdX2NceeWNNLuepL9V6LB+NVZWwOVYObT8YBwMfv8A3jjqOndT/CtewP6nqKsldos288+ocqvOR7DmeaVKGnS+DurDRW2MVXFlYXcVJIZTkYI5AwT/AInFPSwx3kx2pLwdENS5+idUXNV9MqmDHT6za3O2nW0mti2ewsTIP7CSdA+nurpfcNWKGyNwoV3DAf1Biobv7gyfqv1BWxSrHK9tv5V/tM7p/jV0sUh96A/ldw52/AJ5ix5tS4PqRU8OK/RJHqd/Tx6N1j2EAZt5rZs/mJXuAPbuOePtqeaBgIwwCdjOEsKNjllc++0t7fPOJzPSfGlFhAyFz3/lH6c/eb62VWNhWTJ+OSRn/wBzzJZ3FtSiUtM+Uzh/E/0xs12vt1FmoprSzywgqrv1FpVVAJZdxWs9+AcdvcmIn0Y0YbabNfYRgllrKpgNzhvL29gfczp/Gr6vTV13adnNRYi4Vrt8pB6gd2eFJyD+o7Tmel+Lip1FrX2uyVM1VJsuKs3cjIOF7Y3EH807o6rM4Lp47Cjp1K22X9F9L9AHx/D6o/0tqGvNbnHsa2GP+7Ep6n6N0+cz79TVRuULpwBY/JAJW05JH2K5HzM/qX1kesHFaF/YNfdaR8ZwQB/aYNn1v6iTkDSgc4HlMf8AJaawhrJb7fdmLjjXJ6l0Lp/SdLW1q2aVRXYarLHZUKWqcFLC537sjsx/QRnUNZ0DVOxus6W9h4812RW47Zfjd/eeKeJfGC65Fa7T1LrVIDayp3XzawMbbKiCCe3qyDx+0wEcTaOhfV1ynK/ch5K2SPoTVfTrRXUoaKdDeruo83SoUCVkjDApcC+M5Pq5Gf0nJeJPCfQ6WeltW1N4LL+F52oSpxgfiV+vj7Fwf0nmOg6vdQWNF19JYAMaLbKSwHYNtIz3Mis1zMxZmZmY5ZnJZmPySeTN1gmn87r/AL3Ick1wXNZoFR3VXWxVYhbUDBbFHZgDyAfvKNtUH1RMclvE6EmjMrYjlSSqoiEiVYWIw4kJMdY8jjSKii5VjEhtIzIg0IlGmLppji0ZHHtGykUgigwEUmMYmYkIQA2NJq5pKFI9pzKOZap1RHvMXEkta3TD2mcUxNLzciVLokySEJGtxJq456s9pViK62mTLZK7IQYoMbSY2i5XftllepcczN3RhaT0JiRPqNRuMqsZIEkbCaRVFRonp6hYv5XYf5H+Zd0/inUp+Swqf6lAU/3EyYROEZcpGqnJcM09f4l1Vwxbfc68elrGI4lP+Os2ld77TjI3HBwcjP7jMghGoxWyQrYoixAI4iMliRDHkRhgCHCDCNAgRAByCX6FGJnAyVLJMkTJD9ScHiV8x1hjJSKQRyRUTMc9fEGxN9hCRGZiQhQ0hcxIQjGEIoEDABIuIqd5MYm6JbohihpKiwdIrFYK8V5Fug1kVBQm6TpqJVigxuNjaJ3skLNEJiRpUCQu6KsbFBjHRKXjGMZCKgoIQhGMURTiNhAB6mPDSKbfg7w4ddrKtPkqjbntcAEpUoyxA+fYfciS6Stk0ZMa6Tu/E30/01WsbS6bWDzEQMyasBAG27iPNTj8oLfl4GOTnjn+s+CNbpgzW02eWCwNtY8yr053ZZfy9j3x2MiM4yqnyPoaMSuPtxiQ4hmaNbhQkkAkccWgwY6N2xFEkxDgXAqxHeMLRMxUCQklSuJSmTLoqwIpOhSZTerEilvUDiVI4uxxexLWsY3ePSziRkxrkFyJFJiQjKJXOIzfHWGRxIlIWJHrGtAYkIRSIxiQhCABCEIAEIQgAQhCABCE3/D/AIK1GsR3q8sKhAza/l72JxhfnHueBE2oq2BgT1/6GaCvZqdQwy3mV0DgHCKhuI+fUwXP/ETlz9Geq7Q3kVkkA7RqdNu5/wC/H+Z6R9KfBus0dd9epStBY9VtYDrYwZQVdWK5XkFff2PzOPUZ8fw2lJfkpRfg8O1vWLLtQ2osYm17fNZh/VnPpz2xgY/QTttN4r6lq9b5dNO563LVUIrbNJaQUe12Hf8APZlnPBsYjBxNZfpDpdJYbOp6ymqjc/lU1vi11D+kMzLn8vfavv3jOr/VijS0nTdGoFKcZ1ToAxIXG4Iclm/63yeO0bzRyUscer69l9/0OnHk3V+m9e029Yt0S53HNGNOQcnO65ipc8jgqf1Pc+ZfUDo2l02qC6Ny9LVV2YY7yhYf1dmBGG/7p0PgvoH+omzUavUNZamp04RbHW8vuSxyrKwOB6e2f5GBXicV4k1fm6vUPnINrKp7ehDsT/4qIYoyWVqUrpcdvoOVdN0ZkIQnYZigxwMZJBExMUKIwiBMVDARY0y4lrcJTUx3m4mTVmb3Jbq5SsTEmbUmNZ8yo2ilaIIoiRQZoaARACLmNgIIQhAYoESSpGMIrFY2LmJCMYQhCAFvRdKuuz5NV1u3lvKrezaPvtBxNbp/gPW2qWFFigcfig1En7AjMZ0zxvq9PSaabdlZ+ETK/ODjv9+/xH9G1dmqvVNRqNUyYdiBewdiBkKhbIUknvg/pMpOat7UvuXFJtIs2/T65Bm27Q1Z/lu1Kof05En6Z9NXvYLXrOlE9yF1RdgM8+lUm8+rrbZpgun0wJwL9bqLnPbJLu3HOP6cc8Ym10jwjbSCpq05SwY8+mxXqcE49Nic5PxwZw5NXkhByf8AWx6ENJCUqckvvuef9f8ApzrNKfyC5P69Pus+e6kBhwPjH3nMMhBIIwQcEHgg/Bnuo0FtBIr3sB3r/iDge/CWqR/Y57zF8Q9N02sOy1DptVgBLioAJyMbvcjn3Hv3meH+SUvmX3X6JzaFw+V2eRgzv/B31CKNTp7k0607RSt6IKjVn3cD0sC3LHggktk9jheJfBGo0lrIVa2sAEX1V2GsjHOePSR2nOz03GGaPlM89qnTPojxFpta2nDaDUOmoqBHknY6XqM+gK4IFgPYjGex9jM/wt13qFXTrtfrGtudxt0ejFSV2Eh/LNjhVBC7iPY8DPOQJifTXxx5yDS3sTfWv4Fh582pF4rI93AGAfjHwTO+6l1tfI816mtrqDi9VwbVpK5ZlU8PjAypIyMkHI2nxMsHD/xcE9+e9e5pjm093scx458VW0106kJptToNWOadVUtgpu8oF6M5yoIUsO+PV3BWclT1LomrBN2i1ekc/wC5bo2ayhPYHb2UfYJO66D0mnV6S/SU2jU6C+pvJsJD2aS8D0K4IDKcbWG4ZyG+ZyOg6Foem6YW9RGdY/4iaSuzNgUgbF2ZwoBU+tuP+XY745Y0nBJqS4rZte3G3ey5Le29jV8KeC6qWs1XT9YuoqFbsaHqZLNwRtgZgQA2T/MvYnj3Hi5nV9d+o+pvHl1n+F06k7aNKTXnvjzHXBc8/YfYTlCZ36fHkhbyO2/z9+LM5uL2iJCEJ0mYRQYkIAPLRFjYoMQqJt0YzxhaJEkJRFzHBYIYO0YDTEhCMocpg0bCAUEIQgAuYEwxEgAQhCABCEIAKBHiqLS0c90Vsht3SIjLOg6rdQS1NltTHGTVYyZA9jg8j7GVSYkfPJaOy6d9UNWmBZ5dq9jvX1H9xOy6V4m02sVFZdrYyFrs3Ohz3Ct6lxn+UkfrPG45XI7d/n3nBl0GGe6VPyjrx6ucOd0fT2mRGoRa7KmdFG/zMo2Tyd38yEj5lO/w5prkZrq9OxAPFlSO2fjcASP1E8F03jDVptxax242lsMwx7bjzj7Hgz1rwL1o6it7rWU3OSpRVIAUAYOM9/8AwJwTwT0sepvYiaWWVxE//idBu3DSlXTDBq79QjKw5BAD/wDE8YnSaAkt6iFbjnP+5uGQSTgfPv8AtJNTpWsUupBKJubIAPlqOMH+btjH2kem1FIBDBvYYbHK4z89s+w54HyZzynLI03K0ZOMocnjPUtY/SeqNbpGXad1lS+rY1NmQa3UEZUEHj/pU95zXVuqvqb7b7cGy1i77RtGfsP2ntHiX6XUa0tdWxpswN1mFauwexZcj1cY4OftOE6v9I9ZVt8k1agMM/huEYDnkhyARx7Ez2sWpxNJt06rcizhoTpLvpz1Fa2sOlt2KCWKmt8ADJ4ViTOcxOqMoy3i7ASEs6bp9ln+3XY//BHf/wChJ9d0DU0jN1F9QwDmyqxAMnAySOP3lWgM+KBEigwAGESKTEgAQhCABCEIALEhCABFzEhAAiiJFBgANEikxIAEIQgAQihYEQASEJMoETdCbojAiYisY6siAEcI5zzGxjCaXRuu2ad9yMR8gHv/APsTNhJlFSVMak4u0e0eG/qTXaAlxUE43H2P/j9Z2HWKvO09tiENYq+YjAkg7Rnb+hUEfY/pifNKMQcg4Psc4nvP0kXV/wAKH1FivRYNtWnspBYJ23GzAJBz254nianQRx+uEqXhnWs6kqkrG9F8RWWUoyktwpRSd2BkNn95o63rF6JXZ/DGwc+cunq33DDd1DHHOff4PzNcsmnU16LTCt2bBC0jT0kbTtLPtJZc4GOT9pg0+I9RTcRqumWKLMb79MBam0Y9THjdj4OCMdpl0Ke8aa8HK4bl/pmpZ+y2IxycFMGvbyN208H7fOJU8rTaKjVapaCbCGttasIl3p5Klnya8bDlQPYnknnZ8RdR09FFdufLqswU1IraypWb2tA9SZz+YD9Z5j408U6vyHPlUvTahpGvotXV0be2FdUBR+Svrw3ENNglKVVS96HGPTuei+D7U11C6lkrrSwfhomot1D8EgizIVEbI/KAe/ebmu6DU6eW9SNSylW4Ktzxn09/1nytV1G1EatLLVrZgzVrY6ozDsxUHBPA5mh0vxnrdOwanVahcfy+Yzp+6NlT+4m2X+JlKfXCdeFv+zRZUlTR3Pi3wJ0/R24vTqlFNjFatTUaNVpvtu4DqefynnjjPecpZ4FezcdFdTrAoLeVVuq1mwDO46azDnuB6d2cj5noXhX6wVawHSdUShVsUr55GKH+Bap/Ifhhxn4jOu+ONF05KdNpVr1YrQFLFvqYIQ3GbFDHcMDt8DtOiGbU4/RKLcvN7P6329iemL3s8e1ejepyliWI690sRkcfqDyJDOq8ZeNx1Bay+nrS+tv99WLO9WDhGyMnBOc5/bvOVnpQbauSpmbCEIShBCEIAEIQgAQhCABCEIAEIQgAQhCAChokIQAVY8SOODRCaEMSLmBMYxIQhABQIpSIDHeZEJ2Lp7yjBlOGU5BGMg/vOoP1S6jsCC/AACgiurdgfcrOUiRShGXzKx2dr076u9QqPqeu0ZHptqUf2KbTOv6R9c6yQNRTdWSVBelxauM92RsHA5Pv2njcJzz0eGfMfxt/RaySXc+jNJ4t6dcLD59DV6gLv07Egb853eU3Ksc4OBzgTA13i3p3T3cVjzGsz5ldaEl624KtnCkDgAH4nieZNfrXfG92bAAG5icAfGZzL+Nhe8nXiy/jNLg0/FX8Ib92iazyXG412LtNTE5Kj5HP+O8xYQnpRVJLwZPcXMMxIRiCEIQAIQhAAhCEACEIQAIQhA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solidFill>
                <a:schemeClr val="accent1">
                  <a:lumMod val="50000"/>
                </a:schemeClr>
              </a:solidFill>
            </a:endParaRPr>
          </a:p>
        </p:txBody>
      </p:sp>
      <p:sp>
        <p:nvSpPr>
          <p:cNvPr id="78852" name="AutoShape 4" descr="data:image/jpeg;base64,/9j/4AAQSkZJRgABAQAAAQABAAD/2wCEAAkGBhMSEBASEhQPFBAQEA8QEA8QEA8PEBAPFBAVFBQUFBUXHCYfFxkjGRIUHy8gIycpLCwsFR4xNTAqNSYrLCoBCQoKDgwOGg8PGi0kHxwpLCkpLCksLSwpLCwsLSkpKSovLy0pLC4tLCwpKiksKSksKSksLykpKSksKSwsLCkpLP/AABEIALABHgMBIgACEQEDEQH/xAAcAAABBQEBAQAAAAAAAAAAAAAAAQIDBAUGBwj/xAA4EAACAgEDAgUCBAUDBAMBAAABAgADEQQSIQUxBhMiQVEHYSMycYEUQlKRoRUzcmKC0eGisfAW/8QAGQEAAwEBAQAAAAAAAAAAAAAAAAECAwQF/8QALBEAAgIBAwMCBgIDAQAAAAAAAAECEQMEITESQVEicRMyYYGR0QWxocHwI//aAAwDAQACEQMRAD8A8nOkxzKtq84nSWdOOI2voIPLZmHxEjnSbGeHaMEE9p15CMMcTDqqWsYBlezqJVvtOafq4NFsbr6ZJUs2j4kFHUQw/WMvI7zOn3G2WVb3Bwfn4j7uqWDGD6h7nmZH8dgySnUbjBwKjJrgsDSPYdzEn+8jsrVeOJq6a/09uZh9XU5zFHfYJbkh1AGcSt/EEtKI13tD+LHtNUiLNgarAjTrxM7z8iVb7isOmy0zXa/dEKjB5mRRaxPeWzmOqFYrLzKOtrP9poIvzIr0yIJ0xGXp35lx6gRK66fnMsh/aXJ+AKqqQftJJIVkeo4iuxEFhH2kTMPaRtyY0zZRAlS/EY9uZHmRs0pRBIe6yMHBjg8biWikS78xy1mRg4kovH3iomiIHBhZdmNsMZKSLRIgkgEjqMmK8SXyRLkaTEFkYTEDQoKPTDaDiU9bcVU4k76bbKeqfIInFRKbRgW9UctzGvqMyPW14bMriydCigbst0a7aZq06oMO8yemdMsvs21IzsOSFHCj/qY8L+5E6/Q+Br24VtMGH8hvAb9BxtJ/f5mOVxjyVGMnwjnbqjmXdK4Ucy31zw9qNJzfXtTsLVZXqJGM5Yfl7j8wGfaYlt3xEvUth1XJuV9REh1pLjiYqXTR0up+ZLjQ7MLVVsre86irwmV6euue6la22/h7bCwDNtBLAHJz7Afv7TN6lUGnadJ0R1XQbNOjfjLvrVQM5tS3z0r78Fk4B7e0qU9l7oEtzluneH/PWx01Oj8uoZsfN48tfTywNYwPVjPuQw9pVXw+1ttdNdtL3WhStQ88uMjPq21kDHGeeOfgzmqC5OxN5NhVfLXcTYd3pXaPzHdjA+Z6/XQnhzQb22WdU1g2qmcrUBnkj+hcj7szY7DjXIlB0t2+EWo2c11nwHqun1C686c1khW8q1nZSxAGQVGRnA4J7/HMxBqQe02Og6O3qC62zVXM+osq/BDsnmNg+ZuRT6lrB2/lAXn7ccrp3I/X3Hx9pHTdp8omS8G/RVkRt1YErafUmPazMzrckjtUSuo5MmtlZziUkAW24lS6/MTUP3lJnm8IAPNkazRmYk3odC7okIuIyhIuYoriERCHKY9pEDHZiaE0DRkc0bGhoUGTV3fMhxEg1YNWS2kSMGJJ6qARkw4BI6TUeJsniQf6zulPU9LwMiUORMVFENMv6y0ESro9QqupdBYgzmsu6BuOPUpyP2kNrmMrlpbAl3O70XjKkpsNJ02M4OjIFXIx6qz3IwOc7uO/McbbLMGjU128f7TnyLD2x6cFcj9Ae2SZyFSyyFxz7zlcEncf2bLO+JL/AEb/AETxprdDcqas3PpydrpqN1npOMtXZ34x2BIPPE6PrHhnR6llOnZdPqLl82qvtp9QhGc1DtnHcJyO+w5yeMo65cF2FhZX713Ktqn7ern/ADO20mnqsrTT2oCtTBkAd6xWxXBClSCByRiYajJ8Op8ea/R04MSz3Ff5OA1+jeixq7QUsXupxyP6l+QfmP0989V1qF6Go1emFlXAW2tmtsrUdiGKbgR/USP1nl3WujNpbQu4PVYN9F3KiyvJGSPZgRhh7EfBErDmjm9zHLgliJFbeQihmc9q0Uu5/RV5M7jwB4T6jXeXNRq0zgJcuobynsXurVpywdT7sAOT+0HhzxtpdKi1pbtYcbq9PYiZOAS7Y9efdiJ1vVb7NZSGq1t9KleH0/lGpsjjlQG/s4meWcl6apPu+DOPT3NFfCml0Vmo16rSupdctbbvNNLc7rDtGUz3Y8e/IyZ5b1fw/pdXe9+p65pWtsOSV09rBV9lUbhhQPaehv0vUijp66bVE3aMP5zMcfxZOAUbfnuO2c/qODOT6/8AT+rWh7NPWdN1BENluiVQKdQBw1lAJ9LE44454IGczHT5eh3Oe/F0tvz2+v5N2lJekz/DHg3Qpq6jT1cPafy1ppLamsB9gxfB/wDX2mD4r6ENLrtRVvR13M6suOAzn0sMnDKQQR9gfedK+uq6R0+hqy3+qayhQDad9mlo5DOuQCg4wqnsc99pnnjanOTkkkkkkkkknJJJ7knnM7oKcpOXU2uN0vzsjGbSVFjzgJIdRxKaDMmEtqjIke2Z195Mt2vgY9z2HuZnWHk54OcEHgg/BmkIiY1mMiAlhUzA04m10NOiPyoxlxJ1jLIkwUiMLHqIwmIDKYywZE0cYqgSeCeBqVQZMSaQOcwTsadjMQ2x4EQtKsdjli+XGq0d5kncW4xkgthERjGyikb/APqI7GUrQGPEmOl3cyrZQyniYpAxz6UASsBgxz6hveRg+8tJk0WEvwIp1RlYNFEXShMv9P1/l21Ow3KliOy/KqwJx9+J3uh8a0affYhruLflQ/xNV2c57rt2jn3OOPeec1pJk4mGXDCdX2NceeWNNLuepL9V6LB+NVZWwOVYObT8YBwMfv8A3jjqOndT/CtewP6nqKsldos288+ocqvOR7DmeaVKGnS+DurDRW2MVXFlYXcVJIZTkYI5AwT/AInFPSwx3kx2pLwdENS5+idUXNV9MqmDHT6za3O2nW0mti2ewsTIP7CSdA+nurpfcNWKGyNwoV3DAf1Biobv7gyfqv1BWxSrHK9tv5V/tM7p/jV0sUh96A/ldw52/AJ5ix5tS4PqRU8OK/RJHqd/Tx6N1j2EAZt5rZs/mJXuAPbuOePtqeaBgIwwCdjOEsKNjllc++0t7fPOJzPSfGlFhAyFz3/lH6c/eb62VWNhWTJ+OSRn/wBzzJZ3FtSiUtM+Uzh/E/0xs12vt1FmoprSzywgqrv1FpVVAJZdxWs9+AcdvcmIn0Y0YbabNfYRgllrKpgNzhvL29gfczp/Gr6vTV13adnNRYi4Vrt8pB6gd2eFJyD+o7Tmel+Lip1FrX2uyVM1VJsuKs3cjIOF7Y3EH807o6rM4Lp47Cjp1K22X9F9L9AHx/D6o/0tqGvNbnHsa2GP+7Ep6n6N0+cz79TVRuULpwBY/JAJW05JH2K5HzM/qX1kesHFaF/YNfdaR8ZwQB/aYNn1v6iTkDSgc4HlMf8AJaawhrJb7fdmLjjXJ6l0Lp/SdLW1q2aVRXYarLHZUKWqcFLC537sjsx/QRnUNZ0DVOxus6W9h4812RW47Zfjd/eeKeJfGC65Fa7T1LrVIDayp3XzawMbbKiCCe3qyDx+0wEcTaOhfV1ynK/ch5K2SPoTVfTrRXUoaKdDeruo83SoUCVkjDApcC+M5Pq5Gf0nJeJPCfQ6WeltW1N4LL+F52oSpxgfiV+vj7Fwf0nmOg6vdQWNF19JYAMaLbKSwHYNtIz3Mis1zMxZmZmY5ZnJZmPySeTN1gmn87r/AL3Ick1wXNZoFR3VXWxVYhbUDBbFHZgDyAfvKNtUH1RMclvE6EmjMrYjlSSqoiEiVYWIw4kJMdY8jjSKii5VjEhtIzIg0IlGmLppji0ZHHtGykUgigwEUmMYmYkIQA2NJq5pKFI9pzKOZap1RHvMXEkta3TD2mcUxNLzciVLokySEJGtxJq456s9pViK62mTLZK7IQYoMbSY2i5XftllepcczN3RhaT0JiRPqNRuMqsZIEkbCaRVFRonp6hYv5XYf5H+Zd0/inUp+Swqf6lAU/3EyYROEZcpGqnJcM09f4l1Vwxbfc68elrGI4lP+Os2ld77TjI3HBwcjP7jMghGoxWyQrYoixAI4iMliRDHkRhgCHCDCNAgRAByCX6FGJnAyVLJMkTJD9ScHiV8x1hjJSKQRyRUTMc9fEGxN9hCRGZiQhQ0hcxIQjGEIoEDABIuIqd5MYm6JbohihpKiwdIrFYK8V5Fug1kVBQm6TpqJVigxuNjaJ3skLNEJiRpUCQu6KsbFBjHRKXjGMZCKgoIQhGMURTiNhAB6mPDSKbfg7w4ddrKtPkqjbntcAEpUoyxA+fYfciS6Stk0ZMa6Tu/E30/01WsbS6bWDzEQMyasBAG27iPNTj8oLfl4GOTnjn+s+CNbpgzW02eWCwNtY8yr053ZZfy9j3x2MiM4yqnyPoaMSuPtxiQ4hmaNbhQkkAkccWgwY6N2xFEkxDgXAqxHeMLRMxUCQklSuJSmTLoqwIpOhSZTerEilvUDiVI4uxxexLWsY3ePSziRkxrkFyJFJiQjKJXOIzfHWGRxIlIWJHrGtAYkIRSIxiQhCABCEIAEIQgAQhCABCE3/D/AIK1GsR3q8sKhAza/l72JxhfnHueBE2oq2BgT1/6GaCvZqdQwy3mV0DgHCKhuI+fUwXP/ETlz9Geq7Q3kVkkA7RqdNu5/wC/H+Z6R9KfBus0dd9epStBY9VtYDrYwZQVdWK5XkFff2PzOPUZ8fw2lJfkpRfg8O1vWLLtQ2osYm17fNZh/VnPpz2xgY/QTttN4r6lq9b5dNO563LVUIrbNJaQUe12Hf8APZlnPBsYjBxNZfpDpdJYbOp6ymqjc/lU1vi11D+kMzLn8vfavv3jOr/VijS0nTdGoFKcZ1ToAxIXG4Iclm/63yeO0bzRyUscer69l9/0OnHk3V+m9e029Yt0S53HNGNOQcnO65ipc8jgqf1Pc+ZfUDo2l02qC6Ny9LVV2YY7yhYf1dmBGG/7p0PgvoH+omzUavUNZamp04RbHW8vuSxyrKwOB6e2f5GBXicV4k1fm6vUPnINrKp7ehDsT/4qIYoyWVqUrpcdvoOVdN0ZkIQnYZigxwMZJBExMUKIwiBMVDARY0y4lrcJTUx3m4mTVmb3Jbq5SsTEmbUmNZ8yo2ilaIIoiRQZoaARACLmNgIIQhAYoESSpGMIrFY2LmJCMYQhCAFvRdKuuz5NV1u3lvKrezaPvtBxNbp/gPW2qWFFigcfig1En7AjMZ0zxvq9PSaabdlZ+ETK/ODjv9+/xH9G1dmqvVNRqNUyYdiBewdiBkKhbIUknvg/pMpOat7UvuXFJtIs2/T65Bm27Q1Z/lu1Kof05En6Z9NXvYLXrOlE9yF1RdgM8+lUm8+rrbZpgun0wJwL9bqLnPbJLu3HOP6cc8Ym10jwjbSCpq05SwY8+mxXqcE49Nic5PxwZw5NXkhByf8AWx6ENJCUqckvvuef9f8ApzrNKfyC5P69Pus+e6kBhwPjH3nMMhBIIwQcEHgg/Bnuo0FtBIr3sB3r/iDge/CWqR/Y57zF8Q9N02sOy1DptVgBLioAJyMbvcjn3Hv3meH+SUvmX3X6JzaFw+V2eRgzv/B31CKNTp7k0607RSt6IKjVn3cD0sC3LHggktk9jheJfBGo0lrIVa2sAEX1V2GsjHOePSR2nOz03GGaPlM89qnTPojxFpta2nDaDUOmoqBHknY6XqM+gK4IFgPYjGex9jM/wt13qFXTrtfrGtudxt0ejFSV2Eh/LNjhVBC7iPY8DPOQJifTXxx5yDS3sTfWv4Fh582pF4rI93AGAfjHwTO+6l1tfI816mtrqDi9VwbVpK5ZlU8PjAypIyMkHI2nxMsHD/xcE9+e9e5pjm093scx458VW0106kJptToNWOadVUtgpu8oF6M5yoIUsO+PV3BWclT1LomrBN2i1ekc/wC5bo2ayhPYHb2UfYJO66D0mnV6S/SU2jU6C+pvJsJD2aS8D0K4IDKcbWG4ZyG+ZyOg6Foem6YW9RGdY/4iaSuzNgUgbF2ZwoBU+tuP+XY745Y0nBJqS4rZte3G3ey5Le29jV8KeC6qWs1XT9YuoqFbsaHqZLNwRtgZgQA2T/MvYnj3Hi5nV9d+o+pvHl1n+F06k7aNKTXnvjzHXBc8/YfYTlCZ36fHkhbyO2/z9+LM5uL2iJCEJ0mYRQYkIAPLRFjYoMQqJt0YzxhaJEkJRFzHBYIYO0YDTEhCMocpg0bCAUEIQgAuYEwxEgAQhCABCEIAKBHiqLS0c90Vsht3SIjLOg6rdQS1NltTHGTVYyZA9jg8j7GVSYkfPJaOy6d9UNWmBZ5dq9jvX1H9xOy6V4m02sVFZdrYyFrs3Ohz3Ct6lxn+UkfrPG45XI7d/n3nBl0GGe6VPyjrx6ucOd0fT2mRGoRa7KmdFG/zMo2Tyd38yEj5lO/w5prkZrq9OxAPFlSO2fjcASP1E8F03jDVptxax242lsMwx7bjzj7Hgz1rwL1o6it7rWU3OSpRVIAUAYOM9/8AwJwTwT0sepvYiaWWVxE//idBu3DSlXTDBq79QjKw5BAD/wDE8YnSaAkt6iFbjnP+5uGQSTgfPv8AtJNTpWsUupBKJubIAPlqOMH+btjH2kem1FIBDBvYYbHK4z89s+w54HyZzynLI03K0ZOMocnjPUtY/SeqNbpGXad1lS+rY1NmQa3UEZUEHj/pU95zXVuqvqb7b7cGy1i77RtGfsP2ntHiX6XUa0tdWxpswN1mFauwexZcj1cY4OftOE6v9I9ZVt8k1agMM/huEYDnkhyARx7Ez2sWpxNJt06rcizhoTpLvpz1Fa2sOlt2KCWKmt8ADJ4ViTOcxOqMoy3i7ASEs6bp9ln+3XY//BHf/wChJ9d0DU0jN1F9QwDmyqxAMnAySOP3lWgM+KBEigwAGESKTEgAQhCABCEIALEhCABFzEhAAiiJFBgANEikxIAEIQgAQihYEQASEJMoETdCbojAiYisY6siAEcI5zzGxjCaXRuu2ad9yMR8gHv/APsTNhJlFSVMak4u0e0eG/qTXaAlxUE43H2P/j9Z2HWKvO09tiENYq+YjAkg7Rnb+hUEfY/pifNKMQcg4Psc4nvP0kXV/wAKH1FivRYNtWnspBYJ23GzAJBz254nianQRx+uEqXhnWs6kqkrG9F8RWWUoyktwpRSd2BkNn95o63rF6JXZ/DGwc+cunq33DDd1DHHOff4PzNcsmnU16LTCt2bBC0jT0kbTtLPtJZc4GOT9pg0+I9RTcRqumWKLMb79MBam0Y9THjdj4OCMdpl0Ke8aa8HK4bl/pmpZ+y2IxycFMGvbyN208H7fOJU8rTaKjVapaCbCGttasIl3p5Klnya8bDlQPYnknnZ8RdR09FFdufLqswU1IraypWb2tA9SZz+YD9Z5j408U6vyHPlUvTahpGvotXV0be2FdUBR+Svrw3ENNglKVVS96HGPTuei+D7U11C6lkrrSwfhomot1D8EgizIVEbI/KAe/ebmu6DU6eW9SNSylW4Ktzxn09/1nytV1G1EatLLVrZgzVrY6ozDsxUHBPA5mh0vxnrdOwanVahcfy+Yzp+6NlT+4m2X+JlKfXCdeFv+zRZUlTR3Pi3wJ0/R24vTqlFNjFatTUaNVpvtu4DqefynnjjPecpZ4FezcdFdTrAoLeVVuq1mwDO46azDnuB6d2cj5noXhX6wVawHSdUShVsUr55GKH+Bap/Ifhhxn4jOu+ONF05KdNpVr1YrQFLFvqYIQ3GbFDHcMDt8DtOiGbU4/RKLcvN7P6329iemL3s8e1ejepyliWI690sRkcfqDyJDOq8ZeNx1Bay+nrS+tv99WLO9WDhGyMnBOc5/bvOVnpQbauSpmbCEIShBCEIAEIQgAQhCABCEIAEIQgAQhCAChokIQAVY8SOODRCaEMSLmBMYxIQhABQIpSIDHeZEJ2Lp7yjBlOGU5BGMg/vOoP1S6jsCC/AACgiurdgfcrOUiRShGXzKx2dr076u9QqPqeu0ZHptqUf2KbTOv6R9c6yQNRTdWSVBelxauM92RsHA5Pv2njcJzz0eGfMfxt/RaySXc+jNJ4t6dcLD59DV6gLv07Egb853eU3Ksc4OBzgTA13i3p3T3cVjzGsz5ldaEl624KtnCkDgAH4nieZNfrXfG92bAAG5icAfGZzL+Nhe8nXiy/jNLg0/FX8Ib92iazyXG412LtNTE5Kj5HP+O8xYQnpRVJLwZPcXMMxIRiCEIQAIQhAAhCEACEIQAIQhA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solidFill>
                <a:schemeClr val="accent1">
                  <a:lumMod val="50000"/>
                </a:schemeClr>
              </a:solidFill>
            </a:endParaRPr>
          </a:p>
        </p:txBody>
      </p:sp>
      <p:pic>
        <p:nvPicPr>
          <p:cNvPr id="87042" name="Picture 2" descr="Yaşasın Kurbağa Bacağı Ucuzlamış!"/>
          <p:cNvPicPr>
            <a:picLocks noChangeAspect="1" noChangeArrowheads="1"/>
          </p:cNvPicPr>
          <p:nvPr/>
        </p:nvPicPr>
        <p:blipFill>
          <a:blip r:embed="rId4" cstate="print"/>
          <a:srcRect/>
          <a:stretch>
            <a:fillRect/>
          </a:stretch>
        </p:blipFill>
        <p:spPr bwMode="auto">
          <a:xfrm>
            <a:off x="5951984" y="4083018"/>
            <a:ext cx="3439368" cy="13228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19536" y="476672"/>
            <a:ext cx="7224464" cy="1200329"/>
          </a:xfrm>
          <a:prstGeom prst="rect">
            <a:avLst/>
          </a:prstGeom>
        </p:spPr>
        <p:txBody>
          <a:bodyPr wrap="square">
            <a:spAutoFit/>
          </a:bodyPr>
          <a:lstStyle/>
          <a:p>
            <a:pPr indent="449263" fontAlgn="base">
              <a:spcBef>
                <a:spcPct val="0"/>
              </a:spcBef>
              <a:spcAft>
                <a:spcPct val="0"/>
              </a:spcAft>
            </a:pPr>
            <a:r>
              <a:rPr lang="tr-TR" dirty="0" smtClean="0">
                <a:latin typeface="Calibri" panose="020F0502020204030204" pitchFamily="34" charset="0"/>
                <a:ea typeface="Times New Roman" pitchFamily="18" charset="0"/>
                <a:cs typeface="Calibri" panose="020F0502020204030204" pitchFamily="34" charset="0"/>
              </a:rPr>
              <a:t>Havada kayma şeklindeki hareket yalnız Endonezya’da yaşayan bir türde  görülür. Ön ve arka bacak parmakları arasında genişlemiş deri, havada kaldırma yüzeyi olarak (</a:t>
            </a:r>
            <a:r>
              <a:rPr lang="tr-TR" i="1" dirty="0" smtClean="0">
                <a:latin typeface="Calibri" panose="020F0502020204030204" pitchFamily="34" charset="0"/>
                <a:ea typeface="Times New Roman" pitchFamily="18" charset="0"/>
                <a:cs typeface="Calibri" panose="020F0502020204030204" pitchFamily="34" charset="0"/>
              </a:rPr>
              <a:t>paraşüt etkisi</a:t>
            </a:r>
            <a:r>
              <a:rPr lang="tr-TR" dirty="0" smtClean="0">
                <a:latin typeface="Calibri" panose="020F0502020204030204" pitchFamily="34" charset="0"/>
                <a:ea typeface="Times New Roman" pitchFamily="18" charset="0"/>
                <a:cs typeface="Calibri" panose="020F0502020204030204" pitchFamily="34" charset="0"/>
              </a:rPr>
              <a:t>) kullanılır.</a:t>
            </a:r>
            <a:endParaRPr lang="tr-TR" dirty="0" smtClean="0">
              <a:latin typeface="Calibri" panose="020F0502020204030204" pitchFamily="34" charset="0"/>
              <a:cs typeface="Calibri" panose="020F0502020204030204" pitchFamily="34" charset="0"/>
            </a:endParaRPr>
          </a:p>
          <a:p>
            <a:pPr indent="449263" eaLnBrk="0" fontAlgn="base" hangingPunct="0">
              <a:spcBef>
                <a:spcPct val="0"/>
              </a:spcBef>
              <a:spcAft>
                <a:spcPct val="0"/>
              </a:spcAft>
            </a:pPr>
            <a:r>
              <a:rPr lang="tr-TR" dirty="0" smtClean="0">
                <a:latin typeface="Calibri" panose="020F0502020204030204" pitchFamily="34" charset="0"/>
                <a:ea typeface="Times New Roman" pitchFamily="18"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p:txBody>
      </p:sp>
      <p:pic>
        <p:nvPicPr>
          <p:cNvPr id="5" name="Picture 8" descr="C:\Users\HAZIROĞLU\Desktop\Downloads\23744_1.jpg"/>
          <p:cNvPicPr>
            <a:picLocks noChangeAspect="1" noChangeArrowheads="1"/>
          </p:cNvPicPr>
          <p:nvPr/>
        </p:nvPicPr>
        <p:blipFill>
          <a:blip r:embed="rId2" cstate="print"/>
          <a:srcRect/>
          <a:stretch>
            <a:fillRect/>
          </a:stretch>
        </p:blipFill>
        <p:spPr bwMode="auto">
          <a:xfrm>
            <a:off x="3875584" y="2348880"/>
            <a:ext cx="3312368" cy="38164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991544" y="1370290"/>
            <a:ext cx="676875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b="1" dirty="0">
                <a:latin typeface="Calibri" panose="020F0502020204030204" pitchFamily="34" charset="0"/>
                <a:ea typeface="Calibri" panose="020F0502020204030204" pitchFamily="34" charset="0"/>
                <a:cs typeface="Calibri" panose="020F0502020204030204" pitchFamily="34" charset="0"/>
              </a:rPr>
              <a:t>Kuyruklu kurbağalar </a:t>
            </a:r>
            <a:r>
              <a:rPr lang="tr-TR" dirty="0">
                <a:latin typeface="Calibri" panose="020F0502020204030204" pitchFamily="34" charset="0"/>
                <a:ea typeface="Calibri" panose="020F0502020204030204" pitchFamily="34" charset="0"/>
                <a:cs typeface="Calibri" panose="020F0502020204030204" pitchFamily="34" charset="0"/>
              </a:rPr>
              <a:t>ilk olarak ön bacağını öne atar daha sonra arka ve ters taraftaki ayak öne hareket eder düzenli yapılan bu hareketlerle yer değiştirme sağlanır. Bu sırada vücutta yılan benzeri hareketler görülür. Sucul kuyruklu kurbağaların üyeleri çok kısadır çoğu ,karada karınlarını yerden kaldırmaz</a:t>
            </a:r>
            <a:r>
              <a:rPr lang="tr-TR" dirty="0" smtClean="0">
                <a:latin typeface="Calibri" panose="020F0502020204030204" pitchFamily="34" charset="0"/>
                <a:ea typeface="Calibri" panose="020F0502020204030204" pitchFamily="34" charset="0"/>
                <a:cs typeface="Calibri" panose="020F0502020204030204" pitchFamily="34" charset="0"/>
              </a:rPr>
              <a:t>, hantal </a:t>
            </a:r>
            <a:r>
              <a:rPr lang="tr-TR" dirty="0">
                <a:latin typeface="Calibri" panose="020F0502020204030204" pitchFamily="34" charset="0"/>
                <a:ea typeface="Calibri" panose="020F0502020204030204" pitchFamily="34" charset="0"/>
                <a:cs typeface="Calibri" panose="020F0502020204030204" pitchFamily="34" charset="0"/>
              </a:rPr>
              <a:t>bir yürüyüşleri vardır. Kara semenderi  vücutlarını yerden kaldırırlar bazı türler karada hızlı hareket edebilir. Sucul kuyruklu kurbağalarda hareket kuyruğun sağa sola sallanmasıyla olur, bu arada ön üyeler geriye çekilmiştir</a:t>
            </a:r>
            <a:r>
              <a:rPr lang="tr-TR" dirty="0" smtClean="0">
                <a:latin typeface="Calibri" panose="020F0502020204030204" pitchFamily="34" charset="0"/>
                <a:ea typeface="Calibri" panose="020F0502020204030204" pitchFamily="34" charset="0"/>
                <a:cs typeface="Calibri" panose="020F0502020204030204" pitchFamily="34" charset="0"/>
              </a:rPr>
              <a:t>.</a:t>
            </a:r>
          </a:p>
          <a:p>
            <a:pPr algn="just" fontAlgn="base">
              <a:spcBef>
                <a:spcPct val="0"/>
              </a:spcBef>
              <a:spcAft>
                <a:spcPct val="0"/>
              </a:spcAft>
            </a:pPr>
            <a:endParaRPr lang="tr-TR" b="1" dirty="0" smtClean="0">
              <a:latin typeface="Calibri" pitchFamily="34" charset="0"/>
              <a:ea typeface="Calibri" pitchFamily="34" charset="0"/>
              <a:cs typeface="Times New Roman" pitchFamily="18" charset="0"/>
            </a:endParaRPr>
          </a:p>
          <a:p>
            <a:pPr algn="just" fontAlgn="base">
              <a:spcBef>
                <a:spcPct val="0"/>
              </a:spcBef>
              <a:spcAft>
                <a:spcPct val="0"/>
              </a:spcAft>
            </a:pPr>
            <a:r>
              <a:rPr lang="tr-TR" b="1" dirty="0" smtClean="0">
                <a:latin typeface="Calibri" pitchFamily="34" charset="0"/>
                <a:ea typeface="Calibri" pitchFamily="34" charset="0"/>
                <a:cs typeface="Times New Roman" pitchFamily="18" charset="0"/>
              </a:rPr>
              <a:t>Ergin </a:t>
            </a:r>
            <a:r>
              <a:rPr lang="tr-TR" b="1" dirty="0">
                <a:latin typeface="Calibri" pitchFamily="34" charset="0"/>
                <a:ea typeface="Calibri" pitchFamily="34" charset="0"/>
                <a:cs typeface="Times New Roman" pitchFamily="18" charset="0"/>
              </a:rPr>
              <a:t>kör kurbağalar </a:t>
            </a:r>
            <a:r>
              <a:rPr lang="tr-TR" dirty="0">
                <a:latin typeface="Calibri" pitchFamily="34" charset="0"/>
                <a:ea typeface="Calibri" pitchFamily="34" charset="0"/>
                <a:cs typeface="Times New Roman" pitchFamily="18" charset="0"/>
              </a:rPr>
              <a:t>karada ve suda yılan gibi hareket eder.</a:t>
            </a:r>
            <a:endParaRPr lang="tr-TR" dirty="0">
              <a:latin typeface="Arial" pitchFamily="34" charset="0"/>
              <a:cs typeface="Arial" pitchFamily="34" charset="0"/>
            </a:endParaRPr>
          </a:p>
          <a:p>
            <a:pPr algn="just" fontAlgn="base">
              <a:spcBef>
                <a:spcPct val="0"/>
              </a:spcBef>
              <a:spcAft>
                <a:spcPct val="0"/>
              </a:spcAft>
            </a:pPr>
            <a:endParaRPr lang="tr-TR" dirty="0">
              <a:latin typeface="Calibri" panose="020F0502020204030204" pitchFamily="34" charset="0"/>
              <a:cs typeface="Calibri" panose="020F0502020204030204" pitchFamily="34" charset="0"/>
            </a:endParaRPr>
          </a:p>
          <a:p>
            <a:pPr algn="just" eaLnBrk="0" fontAlgn="base" hangingPunct="0">
              <a:spcBef>
                <a:spcPct val="0"/>
              </a:spcBef>
              <a:spcAft>
                <a:spcPct val="0"/>
              </a:spcAft>
            </a:pPr>
            <a:r>
              <a:rPr lang="tr-TR" dirty="0">
                <a:latin typeface="Calibri" panose="020F0502020204030204" pitchFamily="34" charset="0"/>
                <a:ea typeface="Calibri" pitchFamily="34" charset="0"/>
                <a:cs typeface="Calibri" panose="020F0502020204030204"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271464" y="1444797"/>
            <a:ext cx="9001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Deride </a:t>
            </a:r>
            <a:r>
              <a:rPr lang="tr-TR" dirty="0" err="1">
                <a:latin typeface="Calibri" panose="020F0502020204030204" pitchFamily="34" charset="0"/>
                <a:ea typeface="Times New Roman" pitchFamily="18" charset="0"/>
                <a:cs typeface="Calibri" panose="020F0502020204030204" pitchFamily="34" charset="0"/>
              </a:rPr>
              <a:t>corium</a:t>
            </a:r>
            <a:r>
              <a:rPr lang="tr-TR" dirty="0">
                <a:latin typeface="Calibri" panose="020F0502020204030204" pitchFamily="34" charset="0"/>
                <a:ea typeface="Times New Roman" pitchFamily="18" charset="0"/>
                <a:cs typeface="Calibri" panose="020F0502020204030204" pitchFamily="34" charset="0"/>
              </a:rPr>
              <a:t> tabakası bol kan damarı içerir bu deri solunumuna yarar. Derideki bezler kese şeklinde (</a:t>
            </a:r>
            <a:r>
              <a:rPr lang="tr-TR" dirty="0" err="1">
                <a:latin typeface="Calibri" panose="020F0502020204030204" pitchFamily="34" charset="0"/>
                <a:ea typeface="Times New Roman" pitchFamily="18" charset="0"/>
                <a:cs typeface="Calibri" panose="020F0502020204030204" pitchFamily="34" charset="0"/>
              </a:rPr>
              <a:t>alveoler</a:t>
            </a:r>
            <a:r>
              <a:rPr lang="tr-TR" dirty="0">
                <a:latin typeface="Calibri" panose="020F0502020204030204" pitchFamily="34" charset="0"/>
                <a:ea typeface="Times New Roman" pitchFamily="18" charset="0"/>
                <a:cs typeface="Calibri" panose="020F0502020204030204" pitchFamily="34" charset="0"/>
              </a:rPr>
              <a:t>) </a:t>
            </a:r>
            <a:r>
              <a:rPr lang="tr-TR" dirty="0" smtClean="0">
                <a:latin typeface="Calibri" panose="020F0502020204030204" pitchFamily="34" charset="0"/>
                <a:ea typeface="Times New Roman" pitchFamily="18" charset="0"/>
                <a:cs typeface="Calibri" panose="020F0502020204030204" pitchFamily="34" charset="0"/>
              </a:rPr>
              <a:t>ya da </a:t>
            </a:r>
            <a:r>
              <a:rPr lang="tr-TR" dirty="0">
                <a:latin typeface="Calibri" panose="020F0502020204030204" pitchFamily="34" charset="0"/>
                <a:ea typeface="Times New Roman" pitchFamily="18" charset="0"/>
                <a:cs typeface="Calibri" panose="020F0502020204030204" pitchFamily="34" charset="0"/>
              </a:rPr>
              <a:t>boru şeklinde (</a:t>
            </a:r>
            <a:r>
              <a:rPr lang="tr-TR" dirty="0" err="1">
                <a:latin typeface="Calibri" panose="020F0502020204030204" pitchFamily="34" charset="0"/>
                <a:ea typeface="Times New Roman" pitchFamily="18" charset="0"/>
                <a:cs typeface="Calibri" panose="020F0502020204030204" pitchFamily="34" charset="0"/>
              </a:rPr>
              <a:t>tubuler</a:t>
            </a:r>
            <a:r>
              <a:rPr lang="tr-TR" dirty="0">
                <a:latin typeface="Calibri" panose="020F0502020204030204" pitchFamily="34" charset="0"/>
                <a:ea typeface="Times New Roman" pitchFamily="18" charset="0"/>
                <a:cs typeface="Calibri" panose="020F0502020204030204" pitchFamily="34" charset="0"/>
              </a:rPr>
              <a:t>) </a:t>
            </a:r>
            <a:r>
              <a:rPr lang="tr-TR" dirty="0" err="1">
                <a:latin typeface="Calibri" panose="020F0502020204030204" pitchFamily="34" charset="0"/>
                <a:ea typeface="Times New Roman" pitchFamily="18" charset="0"/>
                <a:cs typeface="Calibri" panose="020F0502020204030204" pitchFamily="34" charset="0"/>
              </a:rPr>
              <a:t>dir</a:t>
            </a:r>
            <a:r>
              <a:rPr lang="tr-TR" dirty="0" smtClean="0">
                <a:latin typeface="Calibri" panose="020F0502020204030204" pitchFamily="34" charset="0"/>
                <a:ea typeface="Times New Roman" pitchFamily="18" charset="0"/>
                <a:cs typeface="Calibri" panose="020F0502020204030204" pitchFamily="34" charset="0"/>
              </a:rPr>
              <a:t>. Küçük </a:t>
            </a:r>
            <a:r>
              <a:rPr lang="tr-TR" dirty="0">
                <a:latin typeface="Calibri" panose="020F0502020204030204" pitchFamily="34" charset="0"/>
                <a:ea typeface="Times New Roman" pitchFamily="18" charset="0"/>
                <a:cs typeface="Calibri" panose="020F0502020204030204" pitchFamily="34" charset="0"/>
              </a:rPr>
              <a:t>olan </a:t>
            </a:r>
            <a:r>
              <a:rPr lang="tr-TR" dirty="0" err="1">
                <a:latin typeface="Calibri" panose="020F0502020204030204" pitchFamily="34" charset="0"/>
                <a:ea typeface="Times New Roman" pitchFamily="18" charset="0"/>
                <a:cs typeface="Calibri" panose="020F0502020204030204" pitchFamily="34" charset="0"/>
              </a:rPr>
              <a:t>alveoler</a:t>
            </a:r>
            <a:r>
              <a:rPr lang="tr-TR" dirty="0">
                <a:latin typeface="Calibri" panose="020F0502020204030204" pitchFamily="34" charset="0"/>
                <a:ea typeface="Times New Roman" pitchFamily="18" charset="0"/>
                <a:cs typeface="Calibri" panose="020F0502020204030204" pitchFamily="34" charset="0"/>
              </a:rPr>
              <a:t> bezler deriyi ıslak tutar ve solunuma yardımcı olur. </a:t>
            </a:r>
            <a:r>
              <a:rPr lang="tr-TR" dirty="0" err="1">
                <a:latin typeface="Calibri" panose="020F0502020204030204" pitchFamily="34" charset="0"/>
                <a:ea typeface="Times New Roman" pitchFamily="18" charset="0"/>
                <a:cs typeface="Calibri" panose="020F0502020204030204" pitchFamily="34" charset="0"/>
              </a:rPr>
              <a:t>Modifiye</a:t>
            </a:r>
            <a:r>
              <a:rPr lang="tr-TR" dirty="0">
                <a:latin typeface="Calibri" panose="020F0502020204030204" pitchFamily="34" charset="0"/>
                <a:ea typeface="Times New Roman" pitchFamily="18" charset="0"/>
                <a:cs typeface="Calibri" panose="020F0502020204030204" pitchFamily="34" charset="0"/>
              </a:rPr>
              <a:t> </a:t>
            </a:r>
            <a:r>
              <a:rPr lang="tr-TR" dirty="0" err="1">
                <a:latin typeface="Calibri" panose="020F0502020204030204" pitchFamily="34" charset="0"/>
                <a:ea typeface="Times New Roman" pitchFamily="18" charset="0"/>
                <a:cs typeface="Calibri" panose="020F0502020204030204" pitchFamily="34" charset="0"/>
              </a:rPr>
              <a:t>alveoler</a:t>
            </a:r>
            <a:r>
              <a:rPr lang="tr-TR" dirty="0">
                <a:latin typeface="Calibri" panose="020F0502020204030204" pitchFamily="34" charset="0"/>
                <a:ea typeface="Times New Roman" pitchFamily="18" charset="0"/>
                <a:cs typeface="Calibri" panose="020F0502020204030204" pitchFamily="34" charset="0"/>
              </a:rPr>
              <a:t> bezler </a:t>
            </a:r>
            <a:r>
              <a:rPr lang="tr-TR" dirty="0" err="1">
                <a:latin typeface="Calibri" panose="020F0502020204030204" pitchFamily="34" charset="0"/>
                <a:ea typeface="Times New Roman" pitchFamily="18" charset="0"/>
                <a:cs typeface="Calibri" panose="020F0502020204030204" pitchFamily="34" charset="0"/>
              </a:rPr>
              <a:t>Anura</a:t>
            </a:r>
            <a:r>
              <a:rPr lang="tr-TR" dirty="0">
                <a:latin typeface="Calibri" panose="020F0502020204030204" pitchFamily="34" charset="0"/>
                <a:ea typeface="Times New Roman" pitchFamily="18" charset="0"/>
                <a:cs typeface="Calibri" panose="020F0502020204030204" pitchFamily="34" charset="0"/>
              </a:rPr>
              <a:t> erkeğinin baş parmaklar bölgesinde bulunur ve yapışkan salgı ile </a:t>
            </a:r>
            <a:r>
              <a:rPr lang="tr-TR" dirty="0" err="1" smtClean="0">
                <a:latin typeface="Calibri" panose="020F0502020204030204" pitchFamily="34" charset="0"/>
                <a:ea typeface="Times New Roman" pitchFamily="18" charset="0"/>
                <a:cs typeface="Calibri" panose="020F0502020204030204" pitchFamily="34" charset="0"/>
              </a:rPr>
              <a:t>amplexus’da</a:t>
            </a:r>
            <a:r>
              <a:rPr lang="tr-TR" dirty="0" smtClean="0">
                <a:latin typeface="Calibri" panose="020F0502020204030204" pitchFamily="34" charset="0"/>
                <a:ea typeface="Times New Roman" pitchFamily="18" charset="0"/>
                <a:cs typeface="Calibri" panose="020F0502020204030204" pitchFamily="34" charset="0"/>
              </a:rPr>
              <a:t> </a:t>
            </a:r>
            <a:r>
              <a:rPr lang="tr-TR" dirty="0">
                <a:latin typeface="Calibri" panose="020F0502020204030204" pitchFamily="34" charset="0"/>
                <a:ea typeface="Times New Roman" pitchFamily="18" charset="0"/>
                <a:cs typeface="Calibri" panose="020F0502020204030204" pitchFamily="34" charset="0"/>
              </a:rPr>
              <a:t>dişiye tutunmaya yardımcı olur.Bazı </a:t>
            </a:r>
            <a:r>
              <a:rPr lang="tr-TR" dirty="0" err="1">
                <a:latin typeface="Calibri" panose="020F0502020204030204" pitchFamily="34" charset="0"/>
                <a:ea typeface="Times New Roman" pitchFamily="18" charset="0"/>
                <a:cs typeface="Calibri" panose="020F0502020204030204" pitchFamily="34" charset="0"/>
              </a:rPr>
              <a:t>urodela</a:t>
            </a:r>
            <a:r>
              <a:rPr lang="tr-TR" dirty="0">
                <a:latin typeface="Calibri" panose="020F0502020204030204" pitchFamily="34" charset="0"/>
                <a:ea typeface="Times New Roman" pitchFamily="18" charset="0"/>
                <a:cs typeface="Calibri" panose="020F0502020204030204" pitchFamily="34" charset="0"/>
              </a:rPr>
              <a:t> türlerinde ise dişide erkeği cezbetmeye yarayan koku salar.</a:t>
            </a:r>
          </a:p>
          <a:p>
            <a:pPr>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Amfibiler düzenli şekilde şekilde deri değiştirirler. Atılan deri parçası besin olarak yenilir. </a:t>
            </a:r>
            <a:r>
              <a:rPr lang="tr-TR" dirty="0" smtClean="0">
                <a:latin typeface="Calibri" panose="020F0502020204030204" pitchFamily="34" charset="0"/>
                <a:ea typeface="Times New Roman" pitchFamily="18" charset="0"/>
                <a:cs typeface="Calibri" panose="020F0502020204030204" pitchFamily="34" charset="0"/>
              </a:rPr>
              <a:t>Pullanma </a:t>
            </a:r>
            <a:r>
              <a:rPr lang="tr-TR" dirty="0">
                <a:latin typeface="Calibri" panose="020F0502020204030204" pitchFamily="34" charset="0"/>
                <a:ea typeface="Times New Roman" pitchFamily="18" charset="0"/>
                <a:cs typeface="Calibri" panose="020F0502020204030204" pitchFamily="34" charset="0"/>
              </a:rPr>
              <a:t>yoktur, fakat nasır, çıkıntı, tırnak  sık rastlanan yapılardır</a:t>
            </a:r>
            <a:r>
              <a:rPr lang="tr-TR" dirty="0" smtClean="0">
                <a:latin typeface="Calibri" panose="020F0502020204030204" pitchFamily="34" charset="0"/>
                <a:ea typeface="Times New Roman" pitchFamily="18" charset="0"/>
                <a:cs typeface="Calibri" panose="020F0502020204030204" pitchFamily="34" charset="0"/>
              </a:rPr>
              <a:t>.</a:t>
            </a:r>
          </a:p>
          <a:p>
            <a:pPr algn="just">
              <a:buFont typeface="Wingdings" pitchFamily="2" charset="2"/>
              <a:buChar char="ü"/>
            </a:pPr>
            <a:endParaRPr lang="tr-TR" dirty="0" smtClean="0">
              <a:latin typeface="Calibri" panose="020F0502020204030204" pitchFamily="34" charset="0"/>
              <a:ea typeface="Times New Roman" pitchFamily="18" charset="0"/>
              <a:cs typeface="Calibri" panose="020F0502020204030204" pitchFamily="34" charset="0"/>
            </a:endParaRPr>
          </a:p>
          <a:p>
            <a:pPr algn="jus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 Bazı türlerde bulunan zehir bezleri büyük </a:t>
            </a:r>
            <a:r>
              <a:rPr lang="tr-TR" dirty="0" err="1">
                <a:latin typeface="Calibri" panose="020F0502020204030204" pitchFamily="34" charset="0"/>
                <a:ea typeface="Times New Roman" pitchFamily="18" charset="0"/>
                <a:cs typeface="Calibri" panose="020F0502020204030204" pitchFamily="34" charset="0"/>
              </a:rPr>
              <a:t>alveoler</a:t>
            </a:r>
            <a:r>
              <a:rPr lang="tr-TR" dirty="0">
                <a:latin typeface="Calibri" panose="020F0502020204030204" pitchFamily="34" charset="0"/>
                <a:ea typeface="Times New Roman" pitchFamily="18" charset="0"/>
                <a:cs typeface="Calibri" panose="020F0502020204030204" pitchFamily="34" charset="0"/>
              </a:rPr>
              <a:t> bezlerdir</a:t>
            </a:r>
            <a:r>
              <a:rPr lang="tr-TR" dirty="0">
                <a:latin typeface="Calibri" panose="020F0502020204030204" pitchFamily="34" charset="0"/>
                <a:cs typeface="Calibri" panose="020F0502020204030204" pitchFamily="34" charset="0"/>
              </a:rPr>
              <a:t>, bunlar </a:t>
            </a:r>
            <a:r>
              <a:rPr lang="tr-TR" dirty="0" err="1">
                <a:latin typeface="Calibri" panose="020F0502020204030204" pitchFamily="34" charset="0"/>
                <a:cs typeface="Calibri" panose="020F0502020204030204" pitchFamily="34" charset="0"/>
              </a:rPr>
              <a:t>toksisitesi</a:t>
            </a:r>
            <a:r>
              <a:rPr lang="tr-TR" dirty="0">
                <a:latin typeface="Calibri" panose="020F0502020204030204" pitchFamily="34" charset="0"/>
                <a:cs typeface="Calibri" panose="020F0502020204030204" pitchFamily="34" charset="0"/>
              </a:rPr>
              <a:t> yüksek, süt kıvamında </a:t>
            </a:r>
            <a:r>
              <a:rPr lang="tr-TR" dirty="0" err="1">
                <a:latin typeface="Calibri" panose="020F0502020204030204" pitchFamily="34" charset="0"/>
                <a:cs typeface="Calibri" panose="020F0502020204030204" pitchFamily="34" charset="0"/>
              </a:rPr>
              <a:t>alkoloid</a:t>
            </a:r>
            <a:r>
              <a:rPr lang="tr-TR" dirty="0">
                <a:latin typeface="Calibri" panose="020F0502020204030204" pitchFamily="34" charset="0"/>
                <a:cs typeface="Calibri" panose="020F0502020204030204" pitchFamily="34" charset="0"/>
              </a:rPr>
              <a:t> salgılardır, ve belli kısımlarda yoğunlaşmışlardır</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Semender’lerde</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 göz arkasında ve sırtta omurga boyunca, </a:t>
            </a:r>
            <a:r>
              <a:rPr lang="tr-TR" dirty="0" err="1">
                <a:latin typeface="Calibri" panose="020F0502020204030204" pitchFamily="34" charset="0"/>
                <a:cs typeface="Calibri" panose="020F0502020204030204" pitchFamily="34" charset="0"/>
              </a:rPr>
              <a:t>Anura’da</a:t>
            </a:r>
            <a:r>
              <a:rPr lang="tr-TR" dirty="0">
                <a:latin typeface="Calibri" panose="020F0502020204030204" pitchFamily="34" charset="0"/>
                <a:cs typeface="Calibri" panose="020F0502020204030204" pitchFamily="34" charset="0"/>
              </a:rPr>
              <a:t> gövde yanlarında bulunur. Zehir etkisi </a:t>
            </a:r>
            <a:r>
              <a:rPr lang="tr-TR" b="1" dirty="0" err="1">
                <a:latin typeface="Calibri" panose="020F0502020204030204" pitchFamily="34" charset="0"/>
                <a:cs typeface="Calibri" panose="020F0502020204030204" pitchFamily="34" charset="0"/>
              </a:rPr>
              <a:t>neurotoksik</a:t>
            </a:r>
            <a:r>
              <a:rPr lang="tr-TR" dirty="0" err="1">
                <a:latin typeface="Calibri" panose="020F0502020204030204" pitchFamily="34" charset="0"/>
                <a:cs typeface="Calibri" panose="020F0502020204030204" pitchFamily="34" charset="0"/>
              </a:rPr>
              <a:t>’dir</a:t>
            </a:r>
            <a:r>
              <a:rPr lang="tr-TR" dirty="0">
                <a:latin typeface="Calibri" panose="020F0502020204030204" pitchFamily="34" charset="0"/>
                <a:cs typeface="Calibri" panose="020F0502020204030204" pitchFamily="34" charset="0"/>
              </a:rPr>
              <a:t>. Solunum ve kalp atışlarını engeller. </a:t>
            </a:r>
            <a:endParaRPr lang="tr-TR" dirty="0">
              <a:latin typeface="Calibri" panose="020F0502020204030204" pitchFamily="34" charset="0"/>
              <a:ea typeface="Times New Roman" pitchFamily="18" charset="0"/>
              <a:cs typeface="Calibri" panose="020F0502020204030204" pitchFamily="34" charset="0"/>
            </a:endParaRPr>
          </a:p>
          <a:p>
            <a:pPr algn="just"/>
            <a:endParaRPr lang="tr-TR" dirty="0">
              <a:solidFill>
                <a:schemeClr val="accent1">
                  <a:lumMod val="50000"/>
                </a:schemeClr>
              </a:solidFill>
            </a:endParaRPr>
          </a:p>
          <a:p>
            <a:pPr algn="just"/>
            <a:endParaRPr lang="tr-TR" dirty="0">
              <a:solidFill>
                <a:schemeClr val="accent1">
                  <a:lumMod val="50000"/>
                </a:schemeClr>
              </a:solidFill>
            </a:endParaRPr>
          </a:p>
          <a:p>
            <a:pPr>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endParaRPr lang="tr-TR" dirty="0">
              <a:latin typeface="Calibri" panose="020F0502020204030204" pitchFamily="34" charset="0"/>
              <a:ea typeface="Times New Roman" pitchFamily="18" charset="0"/>
              <a:cs typeface="Calibri" panose="020F0502020204030204" pitchFamily="34" charset="0"/>
            </a:endParaRPr>
          </a:p>
          <a:p>
            <a:pPr algn="just"/>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2063552" y="1628800"/>
            <a:ext cx="6696744" cy="2308324"/>
          </a:xfrm>
          <a:prstGeom prst="rect">
            <a:avLst/>
          </a:prstGeom>
          <a:noFill/>
        </p:spPr>
        <p:txBody>
          <a:bodyPr wrap="square" rtlCol="0">
            <a:spAutoFit/>
          </a:bodyPr>
          <a:lstStyle/>
          <a:p>
            <a:endParaRPr lang="tr-TR" dirty="0">
              <a:solidFill>
                <a:schemeClr val="accent1">
                  <a:lumMod val="50000"/>
                </a:schemeClr>
              </a:solidFill>
              <a:latin typeface="Calibri" panose="020F0502020204030204" pitchFamily="34" charset="0"/>
              <a:cs typeface="Calibri" panose="020F0502020204030204" pitchFamily="34" charset="0"/>
            </a:endParaRPr>
          </a:p>
          <a:p>
            <a:endParaRPr lang="tr-TR" dirty="0">
              <a:solidFill>
                <a:schemeClr val="accent1">
                  <a:lumMod val="50000"/>
                </a:schemeClr>
              </a:solidFill>
              <a:latin typeface="Calibri" panose="020F0502020204030204" pitchFamily="34" charset="0"/>
              <a:cs typeface="Calibri" panose="020F0502020204030204" pitchFamily="34" charset="0"/>
            </a:endParaRPr>
          </a:p>
          <a:p>
            <a:endParaRPr lang="tr-TR" dirty="0">
              <a:solidFill>
                <a:schemeClr val="accent1">
                  <a:lumMod val="50000"/>
                </a:schemeClr>
              </a:solidFill>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Tehlikeli, heyecan verici, eşsiz anlamına  gelen </a:t>
            </a:r>
            <a:r>
              <a:rPr lang="tr-TR" b="1" i="1" dirty="0">
                <a:latin typeface="Calibri" panose="020F0502020204030204" pitchFamily="34" charset="0"/>
                <a:cs typeface="Calibri" panose="020F0502020204030204" pitchFamily="34" charset="0"/>
              </a:rPr>
              <a:t>egzotik </a:t>
            </a:r>
            <a:r>
              <a:rPr lang="tr-TR" b="1" dirty="0">
                <a:latin typeface="Calibri" panose="020F0502020204030204" pitchFamily="34" charset="0"/>
                <a:cs typeface="Calibri" panose="020F0502020204030204" pitchFamily="34" charset="0"/>
              </a:rPr>
              <a:t>s</a:t>
            </a:r>
            <a:r>
              <a:rPr lang="tr-TR" dirty="0">
                <a:latin typeface="Calibri" panose="020F0502020204030204" pitchFamily="34" charset="0"/>
                <a:cs typeface="Calibri" panose="020F0502020204030204" pitchFamily="34" charset="0"/>
              </a:rPr>
              <a:t>özcüğü  </a:t>
            </a:r>
            <a:r>
              <a:rPr lang="tr-TR" dirty="0" err="1" smtClean="0">
                <a:latin typeface="Calibri" panose="020F0502020204030204" pitchFamily="34" charset="0"/>
                <a:cs typeface="Calibri" panose="020F0502020204030204" pitchFamily="34" charset="0"/>
              </a:rPr>
              <a:t>Webster’de</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yerel olmayan, başka bir ülkeye ait,  yabancı, çarpıcı,  gizemli, olağan dışı şeklinde açıklanmıştır. Bununla birlikte egzotik hayvanlar alışılagelenin dışında  ya da evcil olmayan hayvanlar olarak ta tanımlanır.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75520" y="1772816"/>
            <a:ext cx="8712968" cy="3416320"/>
          </a:xfrm>
          <a:prstGeom prst="rect">
            <a:avLst/>
          </a:prstGeom>
        </p:spPr>
        <p:txBody>
          <a:bodyPr wrap="square">
            <a:spAutoFit/>
          </a:bodyPr>
          <a:lstStyle/>
          <a:p>
            <a:r>
              <a:rPr lang="tr-TR" dirty="0">
                <a:latin typeface="Calibri" panose="020F0502020204030204" pitchFamily="34" charset="0"/>
                <a:cs typeface="Calibri" panose="020F0502020204030204" pitchFamily="34" charset="0"/>
              </a:rPr>
              <a:t>Amfibilerde deri yoğun pigment içerir. Bu pigmentler fiziksel ışığı kırma özellikleri ile kamuflaj ve zararlı güneş ışınlarından korunmayı sağlar. Üç tip renk hücresi (</a:t>
            </a:r>
            <a:r>
              <a:rPr lang="tr-TR" i="1" dirty="0">
                <a:latin typeface="Calibri" panose="020F0502020204030204" pitchFamily="34" charset="0"/>
                <a:cs typeface="Calibri" panose="020F0502020204030204" pitchFamily="34" charset="0"/>
              </a:rPr>
              <a:t>kromatofor</a:t>
            </a:r>
            <a:r>
              <a:rPr lang="tr-TR" dirty="0">
                <a:latin typeface="Calibri" panose="020F0502020204030204" pitchFamily="34" charset="0"/>
                <a:cs typeface="Calibri" panose="020F0502020204030204" pitchFamily="34" charset="0"/>
              </a:rPr>
              <a:t>) ayırt edilir .</a:t>
            </a:r>
            <a:endParaRPr lang="tr-TR" b="1" dirty="0">
              <a:latin typeface="Calibri" panose="020F0502020204030204" pitchFamily="34" charset="0"/>
              <a:cs typeface="Calibri" panose="020F0502020204030204" pitchFamily="34" charset="0"/>
            </a:endParaRPr>
          </a:p>
          <a:p>
            <a:endParaRPr lang="tr-TR" b="1" dirty="0">
              <a:latin typeface="Calibri" panose="020F0502020204030204" pitchFamily="34" charset="0"/>
              <a:cs typeface="Calibri" panose="020F0502020204030204" pitchFamily="34" charset="0"/>
            </a:endParaRPr>
          </a:p>
          <a:p>
            <a:r>
              <a:rPr lang="tr-TR" b="1" dirty="0">
                <a:latin typeface="Calibri" panose="020F0502020204030204" pitchFamily="34" charset="0"/>
                <a:cs typeface="Calibri" panose="020F0502020204030204" pitchFamily="34" charset="0"/>
              </a:rPr>
              <a:t>1.</a:t>
            </a:r>
            <a:r>
              <a:rPr lang="tr-TR"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Melanofor</a:t>
            </a:r>
            <a:r>
              <a:rPr lang="tr-TR" dirty="0" err="1">
                <a:latin typeface="Calibri" panose="020F0502020204030204" pitchFamily="34" charset="0"/>
                <a:cs typeface="Calibri" panose="020F0502020204030204" pitchFamily="34" charset="0"/>
              </a:rPr>
              <a:t>’lar</a:t>
            </a:r>
            <a:r>
              <a:rPr lang="tr-TR" dirty="0">
                <a:latin typeface="Calibri" panose="020F0502020204030204" pitchFamily="34" charset="0"/>
                <a:cs typeface="Calibri" panose="020F0502020204030204" pitchFamily="34" charset="0"/>
              </a:rPr>
              <a:t>: Siyah ve kahverengi pigmentlidirler.</a:t>
            </a:r>
          </a:p>
          <a:p>
            <a:endParaRPr lang="tr-TR" b="1" dirty="0">
              <a:latin typeface="Calibri" panose="020F0502020204030204" pitchFamily="34" charset="0"/>
              <a:cs typeface="Calibri" panose="020F0502020204030204" pitchFamily="34" charset="0"/>
            </a:endParaRPr>
          </a:p>
          <a:p>
            <a:r>
              <a:rPr lang="tr-TR" b="1" dirty="0">
                <a:latin typeface="Calibri" panose="020F0502020204030204" pitchFamily="34" charset="0"/>
                <a:cs typeface="Calibri" panose="020F0502020204030204" pitchFamily="34" charset="0"/>
              </a:rPr>
              <a:t>2.</a:t>
            </a:r>
            <a:r>
              <a:rPr lang="tr-TR"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Lipofor</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Zantofor</a:t>
            </a:r>
            <a:r>
              <a:rPr lang="tr-TR" b="1" dirty="0">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a:t>
            </a:r>
            <a:r>
              <a:rPr lang="tr-TR" dirty="0" err="1">
                <a:latin typeface="Calibri" panose="020F0502020204030204" pitchFamily="34" charset="0"/>
                <a:cs typeface="Calibri" panose="020F0502020204030204" pitchFamily="34" charset="0"/>
              </a:rPr>
              <a:t>lar</a:t>
            </a:r>
            <a:r>
              <a:rPr lang="tr-TR" dirty="0">
                <a:latin typeface="Calibri" panose="020F0502020204030204" pitchFamily="34" charset="0"/>
                <a:cs typeface="Calibri" panose="020F0502020204030204" pitchFamily="34" charset="0"/>
              </a:rPr>
              <a:t>: Kırmızı ve sarı </a:t>
            </a:r>
            <a:r>
              <a:rPr lang="tr-TR" dirty="0" err="1">
                <a:latin typeface="Calibri" panose="020F0502020204030204" pitchFamily="34" charset="0"/>
                <a:cs typeface="Calibri" panose="020F0502020204030204" pitchFamily="34" charset="0"/>
              </a:rPr>
              <a:t>lipokrom</a:t>
            </a:r>
            <a:r>
              <a:rPr lang="tr-TR" dirty="0">
                <a:latin typeface="Calibri" panose="020F0502020204030204" pitchFamily="34" charset="0"/>
                <a:cs typeface="Calibri" panose="020F0502020204030204" pitchFamily="34" charset="0"/>
              </a:rPr>
              <a:t> damlacıkları içerir.</a:t>
            </a:r>
          </a:p>
          <a:p>
            <a:endParaRPr lang="tr-TR" b="1" dirty="0">
              <a:latin typeface="Calibri" panose="020F0502020204030204" pitchFamily="34" charset="0"/>
              <a:cs typeface="Calibri" panose="020F0502020204030204" pitchFamily="34" charset="0"/>
            </a:endParaRPr>
          </a:p>
          <a:p>
            <a:r>
              <a:rPr lang="tr-TR" b="1" dirty="0">
                <a:latin typeface="Calibri" panose="020F0502020204030204" pitchFamily="34" charset="0"/>
                <a:cs typeface="Calibri" panose="020F0502020204030204" pitchFamily="34" charset="0"/>
              </a:rPr>
              <a:t>3.</a:t>
            </a:r>
            <a:r>
              <a:rPr lang="tr-TR"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Guanofor</a:t>
            </a:r>
            <a:r>
              <a:rPr lang="tr-TR" b="1" dirty="0">
                <a:latin typeface="Calibri" panose="020F0502020204030204" pitchFamily="34" charset="0"/>
                <a:cs typeface="Calibri" panose="020F0502020204030204" pitchFamily="34" charset="0"/>
              </a:rPr>
              <a:t> (=</a:t>
            </a:r>
            <a:r>
              <a:rPr lang="tr-TR" b="1" dirty="0" err="1">
                <a:latin typeface="Calibri" panose="020F0502020204030204" pitchFamily="34" charset="0"/>
                <a:cs typeface="Calibri" panose="020F0502020204030204" pitchFamily="34" charset="0"/>
              </a:rPr>
              <a:t>İridofor</a:t>
            </a:r>
            <a:r>
              <a:rPr lang="tr-TR" b="1" dirty="0">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a:t>
            </a:r>
            <a:r>
              <a:rPr lang="tr-TR" dirty="0" err="1">
                <a:latin typeface="Calibri" panose="020F0502020204030204" pitchFamily="34" charset="0"/>
                <a:cs typeface="Calibri" panose="020F0502020204030204" pitchFamily="34" charset="0"/>
              </a:rPr>
              <a:t>lar</a:t>
            </a:r>
            <a:r>
              <a:rPr lang="tr-TR" dirty="0">
                <a:latin typeface="Calibri" panose="020F0502020204030204" pitchFamily="34" charset="0"/>
                <a:cs typeface="Calibri" panose="020F0502020204030204" pitchFamily="34" charset="0"/>
              </a:rPr>
              <a:t>: Bunlar pigment içermezler. Ancak ışığı yansıtan </a:t>
            </a:r>
            <a:r>
              <a:rPr lang="tr-TR" dirty="0" err="1">
                <a:latin typeface="Calibri" panose="020F0502020204030204" pitchFamily="34" charset="0"/>
                <a:cs typeface="Calibri" panose="020F0502020204030204" pitchFamily="34" charset="0"/>
              </a:rPr>
              <a:t>Guanin</a:t>
            </a:r>
            <a:r>
              <a:rPr lang="tr-TR" dirty="0">
                <a:latin typeface="Calibri" panose="020F0502020204030204" pitchFamily="34" charset="0"/>
                <a:cs typeface="Calibri" panose="020F0502020204030204" pitchFamily="34" charset="0"/>
              </a:rPr>
              <a:t> kristalleri veya levhacıkları sayesinde renk verirler</a:t>
            </a:r>
            <a:r>
              <a:rPr lang="tr-TR" dirty="0" smtClean="0">
                <a:latin typeface="Calibri" panose="020F0502020204030204" pitchFamily="34" charset="0"/>
                <a:cs typeface="Calibri" panose="020F0502020204030204" pitchFamily="34" charset="0"/>
              </a:rPr>
              <a:t>. </a:t>
            </a:r>
          </a:p>
          <a:p>
            <a:r>
              <a:rPr lang="tr-TR" dirty="0" smtClean="0">
                <a:latin typeface="Calibri" panose="020F0502020204030204" pitchFamily="34" charset="0"/>
                <a:cs typeface="Calibri" panose="020F0502020204030204" pitchFamily="34" charset="0"/>
              </a:rPr>
              <a:t>Bu katmanlar arasındaki dengenin değişmesi,  mevcut </a:t>
            </a:r>
            <a:r>
              <a:rPr lang="tr-TR" dirty="0" err="1" smtClean="0">
                <a:latin typeface="Calibri" panose="020F0502020204030204" pitchFamily="34" charset="0"/>
                <a:cs typeface="Calibri" panose="020F0502020204030204" pitchFamily="34" charset="0"/>
              </a:rPr>
              <a:t>guanin</a:t>
            </a:r>
            <a:r>
              <a:rPr lang="tr-TR" dirty="0" smtClean="0">
                <a:latin typeface="Calibri" panose="020F0502020204030204" pitchFamily="34" charset="0"/>
                <a:cs typeface="Calibri" panose="020F0502020204030204" pitchFamily="34" charset="0"/>
              </a:rPr>
              <a:t> kristallerinin  değişik ışık türlerini yansıtmasıyla renk değişikliği gerçekleşir. </a:t>
            </a: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999656" y="1328420"/>
            <a:ext cx="633670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b="1" dirty="0">
                <a:latin typeface="Calibri" pitchFamily="34" charset="0"/>
                <a:ea typeface="Times New Roman" pitchFamily="18" charset="0"/>
                <a:cs typeface="Tahoma" pitchFamily="34" charset="0"/>
              </a:rPr>
              <a:t>Sindirim sistemi</a:t>
            </a:r>
          </a:p>
          <a:p>
            <a:pPr algn="just" fontAlgn="base">
              <a:spcBef>
                <a:spcPct val="0"/>
              </a:spcBef>
              <a:spcAft>
                <a:spcPct val="0"/>
              </a:spcAft>
            </a:pPr>
            <a:endParaRPr lang="tr-TR" b="1"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Ağızda az veya çok hareketli kaslı bir dil vardır. Sucul amfibilerde dil fazla önemli değildir. Hatta </a:t>
            </a:r>
            <a:r>
              <a:rPr lang="tr-TR" dirty="0" err="1">
                <a:latin typeface="Calibri" pitchFamily="34" charset="0"/>
                <a:ea typeface="Times New Roman" pitchFamily="18" charset="0"/>
                <a:cs typeface="Tahoma" pitchFamily="34" charset="0"/>
              </a:rPr>
              <a:t>anura’da</a:t>
            </a:r>
            <a:r>
              <a:rPr lang="tr-TR" dirty="0">
                <a:latin typeface="Calibri" pitchFamily="34" charset="0"/>
                <a:ea typeface="Times New Roman" pitchFamily="18" charset="0"/>
                <a:cs typeface="Tahoma" pitchFamily="34" charset="0"/>
              </a:rPr>
              <a:t> ileri derecede sucul olan </a:t>
            </a:r>
            <a:r>
              <a:rPr lang="tr-TR" b="1" dirty="0" err="1">
                <a:latin typeface="Calibri" pitchFamily="34" charset="0"/>
                <a:ea typeface="Times New Roman" pitchFamily="18" charset="0"/>
                <a:cs typeface="Tahoma" pitchFamily="34" charset="0"/>
              </a:rPr>
              <a:t>Aglossa</a:t>
            </a:r>
            <a:r>
              <a:rPr lang="tr-TR" dirty="0">
                <a:latin typeface="Calibri" pitchFamily="34" charset="0"/>
                <a:ea typeface="Times New Roman" pitchFamily="18" charset="0"/>
                <a:cs typeface="Tahoma" pitchFamily="34" charset="0"/>
              </a:rPr>
              <a:t> grubunda ise hiç bulunmaz. </a:t>
            </a:r>
          </a:p>
          <a:p>
            <a:pPr lvl="0" algn="just" fontAlgn="base">
              <a:spcBef>
                <a:spcPct val="0"/>
              </a:spcBef>
              <a:spcAft>
                <a:spcPct val="0"/>
              </a:spcAft>
              <a:buFont typeface="Wingdings" pitchFamily="2" charset="2"/>
              <a:buChar char="ü"/>
            </a:pPr>
            <a:endParaRPr lang="tr-TR" dirty="0" smtClean="0">
              <a:latin typeface="Calibri" pitchFamily="34" charset="0"/>
              <a:ea typeface="Times New Roman" pitchFamily="18" charset="0"/>
              <a:cs typeface="Tahoma" pitchFamily="34" charset="0"/>
            </a:endParaRPr>
          </a:p>
          <a:p>
            <a:pPr lvl="0" algn="just" fontAlgn="base">
              <a:spcBef>
                <a:spcPct val="0"/>
              </a:spcBef>
              <a:spcAft>
                <a:spcPct val="0"/>
              </a:spcAft>
              <a:buFont typeface="Wingdings" pitchFamily="2" charset="2"/>
              <a:buChar char="ü"/>
            </a:pPr>
            <a:r>
              <a:rPr lang="tr-TR" dirty="0" smtClean="0">
                <a:latin typeface="Calibri" pitchFamily="34" charset="0"/>
                <a:ea typeface="Times New Roman" pitchFamily="18" charset="0"/>
                <a:cs typeface="Tahoma" pitchFamily="34" charset="0"/>
              </a:rPr>
              <a:t>Dillerin </a:t>
            </a:r>
            <a:r>
              <a:rPr lang="tr-TR" dirty="0">
                <a:latin typeface="Calibri" pitchFamily="34" charset="0"/>
                <a:ea typeface="Times New Roman" pitchFamily="18" charset="0"/>
                <a:cs typeface="Tahoma" pitchFamily="34" charset="0"/>
              </a:rPr>
              <a:t>çoğu, yapışkan bir salgı ile kaplı olup ava yapışmaya yarar</a:t>
            </a:r>
            <a:r>
              <a:rPr lang="tr-TR" dirty="0" smtClean="0">
                <a:latin typeface="Calibri" pitchFamily="34" charset="0"/>
                <a:ea typeface="Times New Roman" pitchFamily="18" charset="0"/>
                <a:cs typeface="Tahoma" pitchFamily="34" charset="0"/>
              </a:rPr>
              <a:t>. Bazı </a:t>
            </a:r>
            <a:r>
              <a:rPr lang="tr-TR" dirty="0">
                <a:latin typeface="Calibri" pitchFamily="34" charset="0"/>
                <a:ea typeface="Times New Roman" pitchFamily="18" charset="0"/>
                <a:cs typeface="Tahoma" pitchFamily="34" charset="0"/>
              </a:rPr>
              <a:t>türlerde nispeten basit yapıda yapışkan dil bulunur. </a:t>
            </a:r>
          </a:p>
          <a:p>
            <a:pPr lvl="0" algn="just" fontAlgn="base">
              <a:spcBef>
                <a:spcPct val="0"/>
              </a:spcBef>
              <a:spcAft>
                <a:spcPct val="0"/>
              </a:spcAft>
            </a:pPr>
            <a:endParaRPr lang="tr-TR" dirty="0">
              <a:latin typeface="Calibri" pitchFamily="34" charset="0"/>
              <a:ea typeface="Times New Roman" pitchFamily="18" charset="0"/>
              <a:cs typeface="Tahoma" pitchFamily="34" charset="0"/>
            </a:endParaRPr>
          </a:p>
          <a:p>
            <a:pPr lvl="0"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Bazı karasal </a:t>
            </a:r>
            <a:r>
              <a:rPr lang="tr-TR" b="1" dirty="0" err="1">
                <a:latin typeface="Calibri" pitchFamily="34" charset="0"/>
                <a:ea typeface="Times New Roman" pitchFamily="18" charset="0"/>
                <a:cs typeface="Tahoma" pitchFamily="34" charset="0"/>
              </a:rPr>
              <a:t>Urodela</a:t>
            </a:r>
            <a:r>
              <a:rPr lang="tr-TR" dirty="0">
                <a:latin typeface="Calibri" pitchFamily="34" charset="0"/>
                <a:ea typeface="Times New Roman" pitchFamily="18" charset="0"/>
                <a:cs typeface="Tahoma" pitchFamily="34" charset="0"/>
              </a:rPr>
              <a:t> türlerinde </a:t>
            </a:r>
            <a:r>
              <a:rPr lang="tr-TR" i="1" dirty="0">
                <a:latin typeface="Calibri" pitchFamily="34" charset="0"/>
                <a:ea typeface="Times New Roman" pitchFamily="18" charset="0"/>
                <a:cs typeface="Tahoma" pitchFamily="34" charset="0"/>
              </a:rPr>
              <a:t>fırlatılabilen dil</a:t>
            </a:r>
            <a:r>
              <a:rPr lang="tr-TR" dirty="0">
                <a:latin typeface="Calibri" pitchFamily="34" charset="0"/>
                <a:ea typeface="Times New Roman" pitchFamily="18" charset="0"/>
                <a:cs typeface="Tahoma" pitchFamily="34" charset="0"/>
              </a:rPr>
              <a:t> gelişmiştir. Uç tarafı </a:t>
            </a:r>
            <a:r>
              <a:rPr lang="tr-TR" dirty="0" smtClean="0">
                <a:latin typeface="Calibri" pitchFamily="34" charset="0"/>
                <a:ea typeface="Times New Roman" pitchFamily="18" charset="0"/>
                <a:cs typeface="Tahoma" pitchFamily="34" charset="0"/>
              </a:rPr>
              <a:t>genişlemiştir </a:t>
            </a:r>
            <a:r>
              <a:rPr lang="tr-TR" dirty="0">
                <a:latin typeface="Calibri" pitchFamily="34" charset="0"/>
                <a:ea typeface="Times New Roman" pitchFamily="18" charset="0"/>
                <a:cs typeface="Tahoma" pitchFamily="34" charset="0"/>
              </a:rPr>
              <a:t>ve ava hızla fırlatılır. </a:t>
            </a:r>
          </a:p>
          <a:p>
            <a:pPr lvl="0"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487488" y="577954"/>
            <a:ext cx="885698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Amfibiler avlarını çiğnememelerine rağmen, tükürük salgısında sindirime yardımcı </a:t>
            </a:r>
            <a:r>
              <a:rPr lang="tr-TR" i="1" dirty="0" err="1">
                <a:latin typeface="Calibri" panose="020F0502020204030204" pitchFamily="34" charset="0"/>
                <a:ea typeface="Times New Roman" pitchFamily="18" charset="0"/>
                <a:cs typeface="Calibri" panose="020F0502020204030204" pitchFamily="34" charset="0"/>
              </a:rPr>
              <a:t>Pityalin</a:t>
            </a:r>
            <a:r>
              <a:rPr lang="tr-TR" i="1" dirty="0">
                <a:latin typeface="Calibri" panose="020F0502020204030204" pitchFamily="34" charset="0"/>
                <a:ea typeface="Times New Roman" pitchFamily="18" charset="0"/>
                <a:cs typeface="Calibri" panose="020F0502020204030204" pitchFamily="34" charset="0"/>
              </a:rPr>
              <a:t> </a:t>
            </a:r>
            <a:r>
              <a:rPr lang="tr-TR" dirty="0">
                <a:latin typeface="Calibri" panose="020F0502020204030204" pitchFamily="34" charset="0"/>
                <a:ea typeface="Times New Roman" pitchFamily="18" charset="0"/>
                <a:cs typeface="Calibri" panose="020F0502020204030204" pitchFamily="34" charset="0"/>
              </a:rPr>
              <a:t>enzimi bulunur.</a:t>
            </a: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Küçük ve birbirinin aynı olan </a:t>
            </a:r>
            <a:r>
              <a:rPr lang="tr-TR" dirty="0" err="1">
                <a:latin typeface="Calibri" panose="020F0502020204030204" pitchFamily="34" charset="0"/>
                <a:ea typeface="Times New Roman" pitchFamily="18" charset="0"/>
                <a:cs typeface="Calibri" panose="020F0502020204030204" pitchFamily="34" charset="0"/>
              </a:rPr>
              <a:t>homodont</a:t>
            </a:r>
            <a:r>
              <a:rPr lang="tr-TR" dirty="0">
                <a:latin typeface="Calibri" panose="020F0502020204030204" pitchFamily="34" charset="0"/>
                <a:ea typeface="Times New Roman" pitchFamily="18" charset="0"/>
                <a:cs typeface="Calibri" panose="020F0502020204030204" pitchFamily="34" charset="0"/>
              </a:rPr>
              <a:t> dişlere sahiptir.Yaşam boyunca birçok kez yenilenir (</a:t>
            </a:r>
            <a:r>
              <a:rPr lang="tr-TR" dirty="0" err="1">
                <a:latin typeface="Calibri" panose="020F0502020204030204" pitchFamily="34" charset="0"/>
                <a:ea typeface="Times New Roman" pitchFamily="18" charset="0"/>
                <a:cs typeface="Calibri" panose="020F0502020204030204" pitchFamily="34" charset="0"/>
              </a:rPr>
              <a:t>polyphyodont</a:t>
            </a:r>
            <a:r>
              <a:rPr lang="tr-TR" dirty="0">
                <a:latin typeface="Calibri" panose="020F0502020204030204" pitchFamily="34" charset="0"/>
                <a:ea typeface="Times New Roman" pitchFamily="18" charset="0"/>
                <a:cs typeface="Calibri" panose="020F0502020204030204" pitchFamily="34" charset="0"/>
              </a:rPr>
              <a:t>  tip). </a:t>
            </a:r>
            <a:r>
              <a:rPr lang="tr-TR" dirty="0">
                <a:latin typeface="Calibri" panose="020F0502020204030204" pitchFamily="34" charset="0"/>
                <a:cs typeface="Calibri" panose="020F0502020204030204" pitchFamily="34" charset="0"/>
              </a:rPr>
              <a:t>Bu tip dişlerin çiğneme ve parçalama işlevi yoktur. Sadece avı kavramaya, tutmaya yarar. </a:t>
            </a:r>
            <a:r>
              <a:rPr lang="tr-TR" dirty="0">
                <a:latin typeface="Calibri" panose="020F0502020204030204" pitchFamily="34" charset="0"/>
                <a:ea typeface="Times New Roman" pitchFamily="18" charset="0"/>
                <a:cs typeface="Calibri" panose="020F0502020204030204" pitchFamily="34" charset="0"/>
              </a:rPr>
              <a:t>Dişler sadece çene kemiğinde değil damak çatısını oluşturan diğer kemiklerde de bulunur. Amfibilerde bazen sadece ağız boşluğunu üstten sınırlandıran dişler bulunmasına karşın </a:t>
            </a:r>
            <a:r>
              <a:rPr lang="tr-TR" dirty="0" smtClean="0">
                <a:latin typeface="Calibri" panose="020F0502020204030204" pitchFamily="34" charset="0"/>
                <a:ea typeface="Times New Roman" pitchFamily="18" charset="0"/>
                <a:cs typeface="Calibri" panose="020F0502020204030204" pitchFamily="34" charset="0"/>
              </a:rPr>
              <a:t>bazılarında alt </a:t>
            </a:r>
            <a:r>
              <a:rPr lang="tr-TR" dirty="0">
                <a:latin typeface="Calibri" panose="020F0502020204030204" pitchFamily="34" charset="0"/>
                <a:ea typeface="Times New Roman" pitchFamily="18" charset="0"/>
                <a:cs typeface="Calibri" panose="020F0502020204030204" pitchFamily="34" charset="0"/>
              </a:rPr>
              <a:t>çenede de dişler bulunabilir.</a:t>
            </a: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 </a:t>
            </a:r>
            <a:r>
              <a:rPr lang="tr-TR" dirty="0" err="1" smtClean="0">
                <a:latin typeface="Calibri" panose="020F0502020204030204" pitchFamily="34" charset="0"/>
                <a:ea typeface="Times New Roman" pitchFamily="18" charset="0"/>
                <a:cs typeface="Calibri" panose="020F0502020204030204" pitchFamily="34" charset="0"/>
              </a:rPr>
              <a:t>Esophagus</a:t>
            </a:r>
            <a:r>
              <a:rPr lang="tr-TR" dirty="0" smtClean="0">
                <a:latin typeface="Calibri" panose="020F0502020204030204" pitchFamily="34" charset="0"/>
                <a:ea typeface="Times New Roman" pitchFamily="18" charset="0"/>
                <a:cs typeface="Calibri" panose="020F0502020204030204" pitchFamily="34" charset="0"/>
              </a:rPr>
              <a:t> (yemek </a:t>
            </a:r>
            <a:r>
              <a:rPr lang="tr-TR" dirty="0">
                <a:latin typeface="Calibri" panose="020F0502020204030204" pitchFamily="34" charset="0"/>
                <a:ea typeface="Times New Roman" pitchFamily="18" charset="0"/>
                <a:cs typeface="Calibri" panose="020F0502020204030204" pitchFamily="34" charset="0"/>
              </a:rPr>
              <a:t>borusu)  kısadır. </a:t>
            </a: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fontAlgn="base">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Bazı </a:t>
            </a:r>
            <a:r>
              <a:rPr lang="tr-TR" dirty="0" err="1">
                <a:latin typeface="Calibri" panose="020F0502020204030204" pitchFamily="34" charset="0"/>
                <a:ea typeface="Times New Roman" pitchFamily="18" charset="0"/>
                <a:cs typeface="Calibri" panose="020F0502020204030204" pitchFamily="34" charset="0"/>
              </a:rPr>
              <a:t>anur</a:t>
            </a:r>
            <a:r>
              <a:rPr lang="tr-TR" dirty="0">
                <a:latin typeface="Calibri" panose="020F0502020204030204" pitchFamily="34" charset="0"/>
                <a:ea typeface="Times New Roman" pitchFamily="18" charset="0"/>
                <a:cs typeface="Calibri" panose="020F0502020204030204" pitchFamily="34" charset="0"/>
              </a:rPr>
              <a:t> türlerinde </a:t>
            </a:r>
            <a:r>
              <a:rPr lang="tr-TR" i="1" dirty="0">
                <a:latin typeface="Calibri" panose="020F0502020204030204" pitchFamily="34" charset="0"/>
                <a:ea typeface="Times New Roman" pitchFamily="18" charset="0"/>
                <a:cs typeface="Calibri" panose="020F0502020204030204" pitchFamily="34" charset="0"/>
              </a:rPr>
              <a:t>pepsin</a:t>
            </a:r>
            <a:r>
              <a:rPr lang="tr-TR" dirty="0">
                <a:latin typeface="Calibri" panose="020F0502020204030204" pitchFamily="34" charset="0"/>
                <a:ea typeface="Times New Roman" pitchFamily="18" charset="0"/>
                <a:cs typeface="Calibri" panose="020F0502020204030204" pitchFamily="34" charset="0"/>
              </a:rPr>
              <a:t> salgılayan </a:t>
            </a:r>
            <a:r>
              <a:rPr lang="tr-TR" i="1" dirty="0" err="1" smtClean="0">
                <a:latin typeface="Calibri" panose="020F0502020204030204" pitchFamily="34" charset="0"/>
                <a:ea typeface="Times New Roman" pitchFamily="18" charset="0"/>
                <a:cs typeface="Calibri" panose="020F0502020204030204" pitchFamily="34" charset="0"/>
              </a:rPr>
              <a:t>es</a:t>
            </a:r>
            <a:r>
              <a:rPr lang="tr-TR" i="1" dirty="0" err="1" smtClean="0">
                <a:latin typeface="Calibri" panose="020F0502020204030204" pitchFamily="34" charset="0"/>
                <a:ea typeface="Times New Roman" pitchFamily="18" charset="0"/>
                <a:cs typeface="Calibri" panose="020F0502020204030204" pitchFamily="34" charset="0"/>
              </a:rPr>
              <a:t>ophagus</a:t>
            </a:r>
            <a:r>
              <a:rPr lang="tr-TR" i="1" dirty="0" smtClean="0">
                <a:latin typeface="Calibri" panose="020F0502020204030204" pitchFamily="34" charset="0"/>
                <a:ea typeface="Times New Roman" pitchFamily="18" charset="0"/>
                <a:cs typeface="Calibri" panose="020F0502020204030204" pitchFamily="34" charset="0"/>
              </a:rPr>
              <a:t> </a:t>
            </a:r>
            <a:r>
              <a:rPr lang="tr-TR" i="1" dirty="0">
                <a:latin typeface="Calibri" panose="020F0502020204030204" pitchFamily="34" charset="0"/>
                <a:ea typeface="Times New Roman" pitchFamily="18" charset="0"/>
                <a:cs typeface="Calibri" panose="020F0502020204030204" pitchFamily="34" charset="0"/>
              </a:rPr>
              <a:t>bezleri</a:t>
            </a:r>
            <a:r>
              <a:rPr lang="tr-TR" dirty="0">
                <a:latin typeface="Calibri" panose="020F0502020204030204" pitchFamily="34" charset="0"/>
                <a:ea typeface="Times New Roman" pitchFamily="18" charset="0"/>
                <a:cs typeface="Calibri" panose="020F0502020204030204" pitchFamily="34" charset="0"/>
              </a:rPr>
              <a:t> bulunur. </a:t>
            </a:r>
          </a:p>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49263" eaLnBrk="0" fontAlgn="base" hangingPunct="0">
              <a:spcBef>
                <a:spcPct val="0"/>
              </a:spcBef>
              <a:spcAft>
                <a:spcPct val="0"/>
              </a:spcAft>
              <a:buFont typeface="Wingdings" pitchFamily="2" charset="2"/>
              <a:buChar char="ü"/>
            </a:pPr>
            <a:endParaRPr lang="tr-TR" dirty="0">
              <a:latin typeface="Calibri" panose="020F0502020204030204" pitchFamily="34" charset="0"/>
              <a:cs typeface="Calibri" panose="020F0502020204030204" pitchFamily="34" charset="0"/>
            </a:endParaRPr>
          </a:p>
        </p:txBody>
      </p:sp>
      <p:pic>
        <p:nvPicPr>
          <p:cNvPr id="68609" name="Picture 1" descr="C:\Users\HAZIROĞLU\Pictures\homodont.jpg"/>
          <p:cNvPicPr>
            <a:picLocks noChangeAspect="1" noChangeArrowheads="1"/>
          </p:cNvPicPr>
          <p:nvPr/>
        </p:nvPicPr>
        <p:blipFill>
          <a:blip r:embed="rId3" cstate="print"/>
          <a:srcRect/>
          <a:stretch>
            <a:fillRect/>
          </a:stretch>
        </p:blipFill>
        <p:spPr bwMode="auto">
          <a:xfrm>
            <a:off x="2558607" y="3212976"/>
            <a:ext cx="6777753" cy="136648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415480" y="1652034"/>
            <a:ext cx="892899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ü"/>
            </a:pPr>
            <a:r>
              <a:rPr lang="tr-TR" dirty="0">
                <a:ea typeface="Times New Roman" pitchFamily="18" charset="0"/>
                <a:cs typeface="Tahoma" pitchFamily="34" charset="0"/>
              </a:rPr>
              <a:t>Mide kese veya boru şeklindedir. Kısa sürede bol besin alabilmek için, genişleme </a:t>
            </a:r>
            <a:r>
              <a:rPr lang="tr-TR" dirty="0" smtClean="0">
                <a:ea typeface="Times New Roman" pitchFamily="18" charset="0"/>
                <a:cs typeface="Tahoma" pitchFamily="34" charset="0"/>
              </a:rPr>
              <a:t>yeteneğine </a:t>
            </a:r>
            <a:r>
              <a:rPr lang="tr-TR" dirty="0" smtClean="0">
                <a:ea typeface="Times New Roman" pitchFamily="18" charset="0"/>
                <a:cs typeface="Tahoma" pitchFamily="34" charset="0"/>
              </a:rPr>
              <a:t>sahiptir</a:t>
            </a:r>
            <a:r>
              <a:rPr lang="tr-TR" dirty="0">
                <a:ea typeface="Times New Roman" pitchFamily="18" charset="0"/>
                <a:cs typeface="Tahoma" pitchFamily="34" charset="0"/>
              </a:rPr>
              <a:t>. Silindirik </a:t>
            </a:r>
            <a:r>
              <a:rPr lang="tr-TR" dirty="0" err="1">
                <a:ea typeface="Times New Roman" pitchFamily="18" charset="0"/>
                <a:cs typeface="Tahoma" pitchFamily="34" charset="0"/>
              </a:rPr>
              <a:t>epitel</a:t>
            </a:r>
            <a:r>
              <a:rPr lang="tr-TR" dirty="0">
                <a:ea typeface="Times New Roman" pitchFamily="18" charset="0"/>
                <a:cs typeface="Tahoma" pitchFamily="34" charset="0"/>
              </a:rPr>
              <a:t> hücreleri hidroklorik asit (</a:t>
            </a:r>
            <a:r>
              <a:rPr lang="tr-TR" dirty="0" err="1">
                <a:ea typeface="Times New Roman" pitchFamily="18" charset="0"/>
                <a:cs typeface="Tahoma" pitchFamily="34" charset="0"/>
              </a:rPr>
              <a:t>HCl</a:t>
            </a:r>
            <a:r>
              <a:rPr lang="tr-TR" dirty="0">
                <a:ea typeface="Times New Roman" pitchFamily="18" charset="0"/>
                <a:cs typeface="Tahoma" pitchFamily="34" charset="0"/>
              </a:rPr>
              <a:t>) ve pepsin üreten bezler içerir. </a:t>
            </a:r>
            <a:endParaRPr lang="tr-TR" dirty="0" smtClean="0">
              <a:ea typeface="Times New Roman" pitchFamily="18" charset="0"/>
              <a:cs typeface="Tahoma" pitchFamily="34" charset="0"/>
            </a:endParaRPr>
          </a:p>
          <a:p>
            <a:pPr lvl="0" algn="just" fontAlgn="base">
              <a:spcBef>
                <a:spcPct val="0"/>
              </a:spcBef>
              <a:spcAft>
                <a:spcPct val="0"/>
              </a:spcAft>
              <a:buFont typeface="Wingdings" pitchFamily="2" charset="2"/>
              <a:buChar char="ü"/>
            </a:pPr>
            <a:endParaRPr lang="tr-TR" dirty="0" smtClean="0">
              <a:ea typeface="Times New Roman" pitchFamily="18" charset="0"/>
              <a:cs typeface="Arial" pitchFamily="34" charset="0"/>
            </a:endParaRPr>
          </a:p>
          <a:p>
            <a:pPr lvl="0" algn="just" fontAlgn="base">
              <a:spcBef>
                <a:spcPct val="0"/>
              </a:spcBef>
              <a:spcAft>
                <a:spcPct val="0"/>
              </a:spcAft>
              <a:buFont typeface="Wingdings" pitchFamily="2" charset="2"/>
              <a:buChar char="ü"/>
            </a:pPr>
            <a:r>
              <a:rPr lang="tr-TR" dirty="0" smtClean="0">
                <a:ea typeface="Times New Roman" pitchFamily="18" charset="0"/>
                <a:cs typeface="Arial" pitchFamily="34" charset="0"/>
              </a:rPr>
              <a:t>İnce </a:t>
            </a:r>
            <a:r>
              <a:rPr lang="tr-TR" dirty="0">
                <a:ea typeface="Times New Roman" pitchFamily="18" charset="0"/>
                <a:cs typeface="Arial" pitchFamily="34" charset="0"/>
              </a:rPr>
              <a:t>bağırsak kuyruklu ve kör kurbağalarda düz olarak boydan boya uzanır. Daha tıknaz yapılı kuyruksuz kurbağalarda ise </a:t>
            </a:r>
            <a:r>
              <a:rPr lang="tr-TR" dirty="0" smtClean="0">
                <a:ea typeface="Times New Roman" pitchFamily="18" charset="0"/>
                <a:cs typeface="Arial" pitchFamily="34" charset="0"/>
              </a:rPr>
              <a:t>bağırsak </a:t>
            </a:r>
            <a:r>
              <a:rPr lang="tr-TR" dirty="0">
                <a:ea typeface="Times New Roman" pitchFamily="18" charset="0"/>
                <a:cs typeface="Arial" pitchFamily="34" charset="0"/>
              </a:rPr>
              <a:t>kıvrımlar yapmıştır.</a:t>
            </a:r>
            <a:endParaRPr lang="tr-TR" dirty="0">
              <a:cs typeface="Arial" pitchFamily="34" charset="0"/>
            </a:endParaRPr>
          </a:p>
          <a:p>
            <a:pPr lvl="0" algn="just" eaLnBrk="0" fontAlgn="base" hangingPunct="0">
              <a:spcBef>
                <a:spcPct val="0"/>
              </a:spcBef>
              <a:spcAft>
                <a:spcPct val="0"/>
              </a:spcAft>
            </a:pPr>
            <a:endParaRPr lang="tr-TR" dirty="0">
              <a:ea typeface="Times New Roman" pitchFamily="18" charset="0"/>
              <a:cs typeface="Arial" pitchFamily="34" charset="0"/>
            </a:endParaRPr>
          </a:p>
          <a:p>
            <a:pPr lvl="0" algn="just" eaLnBrk="0" fontAlgn="base" hangingPunct="0">
              <a:spcBef>
                <a:spcPct val="0"/>
              </a:spcBef>
              <a:spcAft>
                <a:spcPct val="0"/>
              </a:spcAft>
              <a:buFont typeface="Wingdings" pitchFamily="2" charset="2"/>
              <a:buChar char="ü"/>
            </a:pPr>
            <a:r>
              <a:rPr lang="tr-TR" dirty="0">
                <a:ea typeface="Times New Roman" pitchFamily="18" charset="0"/>
                <a:cs typeface="Arial" pitchFamily="34" charset="0"/>
              </a:rPr>
              <a:t>Son </a:t>
            </a:r>
            <a:r>
              <a:rPr lang="tr-TR" dirty="0" smtClean="0">
                <a:ea typeface="Times New Roman" pitchFamily="18" charset="0"/>
                <a:cs typeface="Arial" pitchFamily="34" charset="0"/>
              </a:rPr>
              <a:t>bağırsak </a:t>
            </a:r>
            <a:r>
              <a:rPr lang="tr-TR" dirty="0">
                <a:ea typeface="Times New Roman" pitchFamily="18" charset="0"/>
                <a:cs typeface="Arial" pitchFamily="34" charset="0"/>
              </a:rPr>
              <a:t>olarak adlandırılan kalın bağırsak bölümü suyun geri emiliminde önemlidir</a:t>
            </a:r>
            <a:r>
              <a:rPr lang="tr-TR" dirty="0" smtClean="0">
                <a:ea typeface="Times New Roman" pitchFamily="18" charset="0"/>
                <a:cs typeface="Arial" pitchFamily="34" charset="0"/>
              </a:rPr>
              <a:t>. Kalın </a:t>
            </a:r>
            <a:r>
              <a:rPr lang="tr-TR" dirty="0">
                <a:ea typeface="Times New Roman" pitchFamily="18" charset="0"/>
                <a:cs typeface="Arial" pitchFamily="34" charset="0"/>
              </a:rPr>
              <a:t>bağırsak </a:t>
            </a:r>
            <a:r>
              <a:rPr lang="tr-TR" dirty="0" err="1">
                <a:ea typeface="Times New Roman" pitchFamily="18" charset="0"/>
                <a:cs typeface="Arial" pitchFamily="34" charset="0"/>
              </a:rPr>
              <a:t>cloaca</a:t>
            </a:r>
            <a:r>
              <a:rPr lang="tr-TR" dirty="0">
                <a:ea typeface="Times New Roman" pitchFamily="18" charset="0"/>
                <a:cs typeface="Arial" pitchFamily="34" charset="0"/>
              </a:rPr>
              <a:t> ile sonlanır. </a:t>
            </a:r>
            <a:r>
              <a:rPr lang="tr-TR" dirty="0" err="1">
                <a:ea typeface="Times New Roman" pitchFamily="18" charset="0"/>
                <a:cs typeface="Arial" pitchFamily="34" charset="0"/>
              </a:rPr>
              <a:t>Cloaca’nın</a:t>
            </a:r>
            <a:r>
              <a:rPr lang="tr-TR" dirty="0">
                <a:ea typeface="Times New Roman" pitchFamily="18" charset="0"/>
                <a:cs typeface="Arial" pitchFamily="34" charset="0"/>
              </a:rPr>
              <a:t> yakınında idrarın depolandığı ve yoğunlaştırıldığı </a:t>
            </a:r>
            <a:r>
              <a:rPr lang="tr-TR" dirty="0" err="1">
                <a:ea typeface="Times New Roman" pitchFamily="18" charset="0"/>
                <a:cs typeface="Arial" pitchFamily="34" charset="0"/>
              </a:rPr>
              <a:t>büyükce</a:t>
            </a:r>
            <a:r>
              <a:rPr lang="tr-TR" dirty="0">
                <a:ea typeface="Times New Roman" pitchFamily="18" charset="0"/>
                <a:cs typeface="Arial" pitchFamily="34" charset="0"/>
              </a:rPr>
              <a:t> bir kese vardır </a:t>
            </a:r>
            <a:r>
              <a:rPr lang="tr-TR" dirty="0" smtClean="0">
                <a:ea typeface="Times New Roman" pitchFamily="18" charset="0"/>
                <a:cs typeface="Arial" pitchFamily="34" charset="0"/>
              </a:rPr>
              <a:t>( </a:t>
            </a:r>
            <a:r>
              <a:rPr lang="tr-TR" dirty="0">
                <a:ea typeface="Times New Roman" pitchFamily="18" charset="0"/>
                <a:cs typeface="Arial" pitchFamily="34" charset="0"/>
              </a:rPr>
              <a:t>sidik kesesi).</a:t>
            </a:r>
            <a:endParaRPr lang="tr-TR" dirty="0">
              <a:cs typeface="Arial" pitchFamily="34" charset="0"/>
            </a:endParaRPr>
          </a:p>
          <a:p>
            <a:pPr algn="just" fontAlgn="base">
              <a:spcBef>
                <a:spcPct val="0"/>
              </a:spcBef>
              <a:spcAft>
                <a:spcPct val="0"/>
              </a:spcAft>
              <a:buFont typeface="Wingdings" pitchFamily="2" charset="2"/>
              <a:buChar char="ü"/>
            </a:pPr>
            <a:endParaRPr lang="tr-TR" dirty="0">
              <a:cs typeface="Arial" pitchFamily="34" charset="0"/>
            </a:endParaRPr>
          </a:p>
          <a:p>
            <a:pPr algn="just" fontAlgn="base">
              <a:spcBef>
                <a:spcPct val="0"/>
              </a:spcBef>
              <a:spcAft>
                <a:spcPct val="0"/>
              </a:spcAft>
            </a:pPr>
            <a:endParaRPr lang="tr-TR" dirty="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919536" y="1885375"/>
            <a:ext cx="813690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ü"/>
            </a:pPr>
            <a:endParaRPr lang="tr-TR" sz="2400" b="1" dirty="0">
              <a:solidFill>
                <a:schemeClr val="accent1">
                  <a:lumMod val="50000"/>
                </a:schemeClr>
              </a:solidFill>
              <a:ea typeface="Times New Roman" pitchFamily="18" charset="0"/>
              <a:cs typeface="Arial" pitchFamily="34" charset="0"/>
            </a:endParaRPr>
          </a:p>
          <a:p>
            <a:pPr algn="just" fontAlgn="base">
              <a:spcBef>
                <a:spcPct val="0"/>
              </a:spcBef>
              <a:spcAft>
                <a:spcPct val="0"/>
              </a:spcAft>
              <a:buFont typeface="Wingdings" pitchFamily="2" charset="2"/>
              <a:buChar char="ü"/>
            </a:pPr>
            <a:endParaRPr lang="tr-TR" sz="2400" b="1" dirty="0">
              <a:solidFill>
                <a:schemeClr val="accent1">
                  <a:lumMod val="50000"/>
                </a:schemeClr>
              </a:solidFill>
              <a:ea typeface="Times New Roman" pitchFamily="18" charset="0"/>
              <a:cs typeface="Arial" pitchFamily="34" charset="0"/>
            </a:endParaRPr>
          </a:p>
          <a:p>
            <a:pPr fontAlgn="base">
              <a:spcBef>
                <a:spcPct val="0"/>
              </a:spcBef>
              <a:spcAft>
                <a:spcPct val="0"/>
              </a:spcAft>
              <a:buFont typeface="Wingdings" pitchFamily="2" charset="2"/>
              <a:buChar char="ü"/>
            </a:pPr>
            <a:r>
              <a:rPr lang="tr-TR" b="1" dirty="0">
                <a:latin typeface="Calibri" panose="020F0502020204030204" pitchFamily="34" charset="0"/>
                <a:ea typeface="Times New Roman" pitchFamily="18" charset="0"/>
                <a:cs typeface="Calibri" panose="020F0502020204030204" pitchFamily="34" charset="0"/>
              </a:rPr>
              <a:t>Karaciğer</a:t>
            </a:r>
            <a:r>
              <a:rPr lang="tr-TR" dirty="0">
                <a:latin typeface="Calibri" panose="020F0502020204030204" pitchFamily="34" charset="0"/>
                <a:ea typeface="Times New Roman" pitchFamily="18" charset="0"/>
                <a:cs typeface="Calibri" panose="020F0502020204030204" pitchFamily="34" charset="0"/>
              </a:rPr>
              <a:t> vücudun şekline göre geniş büyük loplu yada uzun ve ince lopludur.</a:t>
            </a:r>
          </a:p>
          <a:p>
            <a:pPr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algn="just" eaLnBrk="0" fontAlgn="base" hangingPunct="0">
              <a:spcBef>
                <a:spcPct val="0"/>
              </a:spcBef>
              <a:spcAft>
                <a:spcPct val="0"/>
              </a:spcAft>
              <a:buFont typeface="Wingdings" pitchFamily="2" charset="2"/>
              <a:buChar char="ü"/>
            </a:pPr>
            <a:r>
              <a:rPr lang="tr-TR" dirty="0" smtClean="0">
                <a:latin typeface="Calibri" panose="020F0502020204030204" pitchFamily="34" charset="0"/>
                <a:ea typeface="Times New Roman" pitchFamily="18" charset="0"/>
                <a:cs typeface="Calibri" panose="020F0502020204030204" pitchFamily="34" charset="0"/>
              </a:rPr>
              <a:t>Kuyruksuz </a:t>
            </a:r>
            <a:r>
              <a:rPr lang="tr-TR" dirty="0">
                <a:latin typeface="Calibri" panose="020F0502020204030204" pitchFamily="34" charset="0"/>
                <a:ea typeface="Times New Roman" pitchFamily="18" charset="0"/>
                <a:cs typeface="Calibri" panose="020F0502020204030204" pitchFamily="34" charset="0"/>
              </a:rPr>
              <a:t>kurbağalarda karaciğer safra kanalı ile safra kesesinde depolanan safrayı taşıyan kanal birleşerek </a:t>
            </a:r>
            <a:r>
              <a:rPr lang="tr-TR" dirty="0" err="1">
                <a:latin typeface="Calibri" panose="020F0502020204030204" pitchFamily="34" charset="0"/>
                <a:ea typeface="Times New Roman" pitchFamily="18" charset="0"/>
                <a:cs typeface="Calibri" panose="020F0502020204030204" pitchFamily="34" charset="0"/>
              </a:rPr>
              <a:t>ductus</a:t>
            </a:r>
            <a:r>
              <a:rPr lang="tr-TR" dirty="0">
                <a:latin typeface="Calibri" panose="020F0502020204030204" pitchFamily="34" charset="0"/>
                <a:ea typeface="Times New Roman" pitchFamily="18" charset="0"/>
                <a:cs typeface="Calibri" panose="020F0502020204030204" pitchFamily="34" charset="0"/>
              </a:rPr>
              <a:t> </a:t>
            </a:r>
            <a:r>
              <a:rPr lang="tr-TR" dirty="0" err="1">
                <a:latin typeface="Calibri" panose="020F0502020204030204" pitchFamily="34" charset="0"/>
                <a:ea typeface="Times New Roman" pitchFamily="18" charset="0"/>
                <a:cs typeface="Calibri" panose="020F0502020204030204" pitchFamily="34" charset="0"/>
              </a:rPr>
              <a:t>choledocus’u</a:t>
            </a:r>
            <a:r>
              <a:rPr lang="tr-TR" dirty="0">
                <a:latin typeface="Calibri" panose="020F0502020204030204" pitchFamily="34" charset="0"/>
                <a:ea typeface="Times New Roman" pitchFamily="18" charset="0"/>
                <a:cs typeface="Calibri" panose="020F0502020204030204" pitchFamily="34" charset="0"/>
              </a:rPr>
              <a:t> oluşturur. Daha sonra bu kanalla </a:t>
            </a:r>
            <a:r>
              <a:rPr lang="tr-TR" dirty="0" err="1">
                <a:latin typeface="Calibri" panose="020F0502020204030204" pitchFamily="34" charset="0"/>
                <a:ea typeface="Times New Roman" pitchFamily="18" charset="0"/>
                <a:cs typeface="Calibri" panose="020F0502020204030204" pitchFamily="34" charset="0"/>
              </a:rPr>
              <a:t>pancreas’ın</a:t>
            </a:r>
            <a:r>
              <a:rPr lang="tr-TR" dirty="0">
                <a:latin typeface="Calibri" panose="020F0502020204030204" pitchFamily="34" charset="0"/>
                <a:ea typeface="Times New Roman" pitchFamily="18" charset="0"/>
                <a:cs typeface="Calibri" panose="020F0502020204030204" pitchFamily="34" charset="0"/>
              </a:rPr>
              <a:t> kanallarını da alır ve tek kanal halinde </a:t>
            </a:r>
            <a:r>
              <a:rPr lang="tr-TR" dirty="0" err="1">
                <a:latin typeface="Calibri" panose="020F0502020204030204" pitchFamily="34" charset="0"/>
                <a:ea typeface="Times New Roman" pitchFamily="18" charset="0"/>
                <a:cs typeface="Calibri" panose="020F0502020204030204" pitchFamily="34" charset="0"/>
              </a:rPr>
              <a:t>oniki</a:t>
            </a:r>
            <a:r>
              <a:rPr lang="tr-TR" dirty="0">
                <a:latin typeface="Calibri" panose="020F0502020204030204" pitchFamily="34" charset="0"/>
                <a:ea typeface="Times New Roman" pitchFamily="18" charset="0"/>
                <a:cs typeface="Calibri" panose="020F0502020204030204" pitchFamily="34" charset="0"/>
              </a:rPr>
              <a:t> parmak bağırsağına </a:t>
            </a:r>
            <a:r>
              <a:rPr lang="tr-TR" dirty="0" smtClean="0">
                <a:latin typeface="Calibri" panose="020F0502020204030204" pitchFamily="34" charset="0"/>
                <a:ea typeface="Times New Roman" pitchFamily="18" charset="0"/>
                <a:cs typeface="Calibri" panose="020F0502020204030204" pitchFamily="34" charset="0"/>
              </a:rPr>
              <a:t>açılır. Kuyruklu </a:t>
            </a:r>
            <a:r>
              <a:rPr lang="tr-TR" dirty="0">
                <a:latin typeface="Calibri" panose="020F0502020204030204" pitchFamily="34" charset="0"/>
                <a:ea typeface="Times New Roman" pitchFamily="18" charset="0"/>
                <a:cs typeface="Calibri" panose="020F0502020204030204" pitchFamily="34" charset="0"/>
              </a:rPr>
              <a:t>kurbağalarda  </a:t>
            </a:r>
            <a:r>
              <a:rPr lang="tr-TR" dirty="0" err="1">
                <a:latin typeface="Calibri" panose="020F0502020204030204" pitchFamily="34" charset="0"/>
                <a:ea typeface="Times New Roman" pitchFamily="18" charset="0"/>
                <a:cs typeface="Calibri" panose="020F0502020204030204" pitchFamily="34" charset="0"/>
              </a:rPr>
              <a:t>pancreas</a:t>
            </a:r>
            <a:r>
              <a:rPr lang="tr-TR" dirty="0">
                <a:latin typeface="Calibri" panose="020F0502020204030204" pitchFamily="34" charset="0"/>
                <a:ea typeface="Times New Roman" pitchFamily="18" charset="0"/>
                <a:cs typeface="Calibri" panose="020F0502020204030204" pitchFamily="34" charset="0"/>
              </a:rPr>
              <a:t> ve karaciğer kanalları ayrı ayrı bağırsağa açılırlar.</a:t>
            </a:r>
            <a:endParaRPr lang="tr-TR" dirty="0">
              <a:latin typeface="Calibri" panose="020F0502020204030204" pitchFamily="34" charset="0"/>
              <a:cs typeface="Calibri" panose="020F0502020204030204" pitchFamily="34" charset="0"/>
            </a:endParaRPr>
          </a:p>
          <a:p>
            <a:pPr lvl="0" algn="just" eaLnBrk="0" fontAlgn="base" hangingPunct="0">
              <a:spcBef>
                <a:spcPct val="0"/>
              </a:spcBef>
              <a:spcAft>
                <a:spcPct val="0"/>
              </a:spcAft>
              <a:buFont typeface="Wingdings" pitchFamily="2" charset="2"/>
              <a:buChar char="ü"/>
            </a:pPr>
            <a:endParaRPr lang="tr-TR" b="1" dirty="0">
              <a:latin typeface="Calibri" panose="020F0502020204030204" pitchFamily="34" charset="0"/>
              <a:ea typeface="Times New Roman" pitchFamily="18" charset="0"/>
              <a:cs typeface="Calibri" panose="020F0502020204030204" pitchFamily="34" charset="0"/>
            </a:endParaRPr>
          </a:p>
          <a:p>
            <a:pPr lvl="0" algn="just" eaLnBrk="0" fontAlgn="base" hangingPunct="0">
              <a:spcBef>
                <a:spcPct val="0"/>
              </a:spcBef>
              <a:spcAft>
                <a:spcPct val="0"/>
              </a:spcAft>
              <a:buFont typeface="Wingdings" pitchFamily="2" charset="2"/>
              <a:buChar char="ü"/>
            </a:pPr>
            <a:r>
              <a:rPr lang="tr-TR" b="1" dirty="0" err="1">
                <a:latin typeface="Calibri" panose="020F0502020204030204" pitchFamily="34" charset="0"/>
                <a:ea typeface="Times New Roman" pitchFamily="18" charset="0"/>
                <a:cs typeface="Calibri" panose="020F0502020204030204" pitchFamily="34" charset="0"/>
              </a:rPr>
              <a:t>Pancreas</a:t>
            </a:r>
            <a:r>
              <a:rPr lang="tr-TR" b="1" dirty="0">
                <a:latin typeface="Calibri" panose="020F0502020204030204" pitchFamily="34" charset="0"/>
                <a:ea typeface="Times New Roman" pitchFamily="18" charset="0"/>
                <a:cs typeface="Calibri" panose="020F0502020204030204" pitchFamily="34" charset="0"/>
              </a:rPr>
              <a:t> </a:t>
            </a:r>
            <a:r>
              <a:rPr lang="tr-TR" dirty="0">
                <a:latin typeface="Calibri" panose="020F0502020204030204" pitchFamily="34" charset="0"/>
                <a:ea typeface="Times New Roman" pitchFamily="18" charset="0"/>
                <a:cs typeface="Calibri" panose="020F0502020204030204" pitchFamily="34" charset="0"/>
              </a:rPr>
              <a:t>diğer omurgalılardan farklı yapı göstermez.</a:t>
            </a:r>
            <a:endParaRPr lang="tr-TR" dirty="0">
              <a:latin typeface="Calibri" panose="020F0502020204030204" pitchFamily="34" charset="0"/>
              <a:cs typeface="Calibri" panose="020F0502020204030204" pitchFamily="34" charset="0"/>
            </a:endParaRPr>
          </a:p>
          <a:p>
            <a:pPr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551384" y="570154"/>
            <a:ext cx="1130525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2000" b="1" dirty="0">
                <a:latin typeface="Calibri" panose="020F0502020204030204" pitchFamily="34" charset="0"/>
                <a:ea typeface="Times New Roman" pitchFamily="18" charset="0"/>
                <a:cs typeface="Calibri" panose="020F0502020204030204" pitchFamily="34" charset="0"/>
              </a:rPr>
              <a:t>Beslenme</a:t>
            </a: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buFont typeface="Wingdings" pitchFamily="2" charset="2"/>
              <a:buChar char="ü"/>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buFont typeface="Wingdings" pitchFamily="2" charset="2"/>
              <a:buChar char="ü"/>
            </a:pPr>
            <a:r>
              <a:rPr lang="tr-TR" sz="2000" dirty="0">
                <a:latin typeface="Calibri" panose="020F0502020204030204" pitchFamily="34" charset="0"/>
                <a:ea typeface="Times New Roman" pitchFamily="18" charset="0"/>
                <a:cs typeface="Calibri" panose="020F0502020204030204" pitchFamily="34" charset="0"/>
              </a:rPr>
              <a:t>Ergin kurbağalar yalnız canlı ve hareketli böcek, solucan ve küçük yumuşakçalarla beslenirler. Kuyruksuz kurbağa da dil öne doğru fırlatılarak dilin yapışkan uçları ile avlarının yakalanmasını sağlar. Bir çok su kurbağasında ava nişan alınarak dil fırlatılır.</a:t>
            </a:r>
            <a:endParaRPr lang="tr-TR" sz="2000" dirty="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endParaRPr lang="tr-TR" sz="2000" dirty="0">
              <a:latin typeface="Calibri" panose="020F0502020204030204" pitchFamily="34" charset="0"/>
              <a:ea typeface="Times New Roman" pitchFamily="18"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sz="2000" dirty="0" smtClean="0">
                <a:latin typeface="Calibri" panose="020F0502020204030204" pitchFamily="34" charset="0"/>
                <a:ea typeface="Times New Roman" pitchFamily="18" charset="0"/>
                <a:cs typeface="Calibri" panose="020F0502020204030204" pitchFamily="34" charset="0"/>
              </a:rPr>
              <a:t>   Kuyruklu </a:t>
            </a:r>
            <a:r>
              <a:rPr lang="tr-TR" sz="2000" dirty="0">
                <a:latin typeface="Calibri" panose="020F0502020204030204" pitchFamily="34" charset="0"/>
                <a:ea typeface="Times New Roman" pitchFamily="18" charset="0"/>
                <a:cs typeface="Calibri" panose="020F0502020204030204" pitchFamily="34" charset="0"/>
              </a:rPr>
              <a:t>kurbağaların besinleri de kuyruksuz kurbağalar gibidir.  </a:t>
            </a:r>
          </a:p>
          <a:p>
            <a:pPr eaLnBrk="0" fontAlgn="base" hangingPunct="0">
              <a:spcBef>
                <a:spcPct val="0"/>
              </a:spcBef>
              <a:spcAft>
                <a:spcPct val="0"/>
              </a:spcAft>
              <a:buFont typeface="Wingdings" pitchFamily="2" charset="2"/>
              <a:buChar char="ü"/>
            </a:pPr>
            <a:endParaRPr lang="tr-TR" sz="2000"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buFont typeface="Wingdings" pitchFamily="2" charset="2"/>
              <a:buChar char="ü"/>
            </a:pPr>
            <a:r>
              <a:rPr lang="tr-TR" sz="2000" dirty="0" smtClean="0">
                <a:latin typeface="Calibri" panose="020F0502020204030204" pitchFamily="34" charset="0"/>
                <a:ea typeface="Times New Roman" pitchFamily="18" charset="0"/>
                <a:cs typeface="Calibri" panose="020F0502020204030204" pitchFamily="34" charset="0"/>
              </a:rPr>
              <a:t>  Kör </a:t>
            </a:r>
            <a:r>
              <a:rPr lang="tr-TR" sz="2000" dirty="0">
                <a:latin typeface="Calibri" panose="020F0502020204030204" pitchFamily="34" charset="0"/>
                <a:ea typeface="Times New Roman" pitchFamily="18" charset="0"/>
                <a:cs typeface="Calibri" panose="020F0502020204030204" pitchFamily="34" charset="0"/>
              </a:rPr>
              <a:t>kurbağalar avlarını dokunma ile bulurlar</a:t>
            </a:r>
            <a:r>
              <a:rPr lang="tr-TR" sz="2000" dirty="0" smtClean="0">
                <a:latin typeface="Calibri" panose="020F0502020204030204" pitchFamily="34" charset="0"/>
                <a:ea typeface="Times New Roman" pitchFamily="18" charset="0"/>
                <a:cs typeface="Calibri" panose="020F0502020204030204" pitchFamily="34" charset="0"/>
              </a:rPr>
              <a:t>. Avı </a:t>
            </a:r>
            <a:r>
              <a:rPr lang="tr-TR" sz="2000" dirty="0">
                <a:latin typeface="Calibri" panose="020F0502020204030204" pitchFamily="34" charset="0"/>
                <a:ea typeface="Times New Roman" pitchFamily="18" charset="0"/>
                <a:cs typeface="Calibri" panose="020F0502020204030204" pitchFamily="34" charset="0"/>
              </a:rPr>
              <a:t>tüm olarak yutarlar çiğneme hareketleri saptanmamıştır. Toprak solucanları ve kör yılanları yerler.</a:t>
            </a:r>
            <a:endParaRPr lang="tr-TR" sz="2000" dirty="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endParaRPr lang="tr-TR" sz="2000" dirty="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sz="2000" dirty="0" smtClean="0">
                <a:latin typeface="Calibri" panose="020F0502020204030204" pitchFamily="34" charset="0"/>
                <a:cs typeface="Calibri" panose="020F0502020204030204" pitchFamily="34" charset="0"/>
              </a:rPr>
              <a:t>    Soğuk </a:t>
            </a:r>
            <a:r>
              <a:rPr lang="tr-TR" sz="2000" dirty="0">
                <a:latin typeface="Calibri" panose="020F0502020204030204" pitchFamily="34" charset="0"/>
                <a:cs typeface="Calibri" panose="020F0502020204030204" pitchFamily="34" charset="0"/>
              </a:rPr>
              <a:t>kanlı olmaları ve ince olan derileriyle fazla miktarda su kaybettiklerinden, aşırı sıcaklık ve kuraklığa karşı dayanıklı değillerdir.</a:t>
            </a:r>
          </a:p>
          <a:p>
            <a:pPr marL="342900" lvl="0" indent="-342900" eaLnBrk="0" fontAlgn="base" hangingPunct="0">
              <a:spcBef>
                <a:spcPct val="0"/>
              </a:spcBef>
              <a:spcAft>
                <a:spcPct val="0"/>
              </a:spcAft>
              <a:buFont typeface="Wingdings" panose="05000000000000000000" pitchFamily="2" charset="2"/>
              <a:buChar char="ü"/>
            </a:pPr>
            <a:endParaRPr lang="tr-TR" sz="2000" dirty="0" smtClean="0">
              <a:latin typeface="Calibri" panose="020F0502020204030204" pitchFamily="34" charset="0"/>
              <a:cs typeface="Calibri" panose="020F0502020204030204" pitchFamily="34" charset="0"/>
            </a:endParaRPr>
          </a:p>
          <a:p>
            <a:pPr marL="342900" lvl="0" indent="-342900" eaLnBrk="0" fontAlgn="base" hangingPunct="0">
              <a:spcBef>
                <a:spcPct val="0"/>
              </a:spcBef>
              <a:spcAft>
                <a:spcPct val="0"/>
              </a:spcAft>
              <a:buFont typeface="Wingdings" panose="05000000000000000000" pitchFamily="2" charset="2"/>
              <a:buChar char="ü"/>
            </a:pP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Besinleri </a:t>
            </a:r>
            <a:r>
              <a:rPr lang="tr-TR" sz="2000" dirty="0">
                <a:latin typeface="Calibri" panose="020F0502020204030204" pitchFamily="34" charset="0"/>
                <a:cs typeface="Calibri" panose="020F0502020204030204" pitchFamily="34" charset="0"/>
              </a:rPr>
              <a:t>proteinden zengindir</a:t>
            </a:r>
            <a:r>
              <a:rPr lang="tr-TR" sz="2000" dirty="0" smtClean="0">
                <a:latin typeface="Calibri" panose="020F0502020204030204" pitchFamily="34" charset="0"/>
                <a:cs typeface="Calibri" panose="020F0502020204030204" pitchFamily="34" charset="0"/>
              </a:rPr>
              <a:t>. Çok </a:t>
            </a:r>
            <a:r>
              <a:rPr lang="tr-TR" sz="2000" dirty="0">
                <a:latin typeface="Calibri" panose="020F0502020204030204" pitchFamily="34" charset="0"/>
                <a:cs typeface="Calibri" panose="020F0502020204030204" pitchFamily="34" charset="0"/>
              </a:rPr>
              <a:t>miktarda besin alma yeteneğindedirler açlığa bir aydan fazla dayanırlar.</a:t>
            </a:r>
          </a:p>
          <a:p>
            <a:pPr eaLnBrk="0" fontAlgn="base" hangingPunct="0">
              <a:spcBef>
                <a:spcPct val="0"/>
              </a:spcBef>
              <a:spcAft>
                <a:spcPct val="0"/>
              </a:spcAft>
            </a:pPr>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59496" y="1844824"/>
            <a:ext cx="7200800" cy="34163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tr-TR" dirty="0" smtClean="0"/>
          </a:p>
          <a:p>
            <a:pPr marL="285750" indent="-285750">
              <a:buFont typeface="Wingdings" panose="05000000000000000000" pitchFamily="2" charset="2"/>
              <a:buChar char="ü"/>
            </a:pPr>
            <a:r>
              <a:rPr lang="tr-TR" dirty="0" err="1"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Tiroid</a:t>
            </a: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hormonları başkalaşımda (metamorfoz) önemli rol oynar. </a:t>
            </a:r>
          </a:p>
          <a:p>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Amfibiler </a:t>
            </a:r>
            <a:r>
              <a:rPr lang="tr-TR" dirty="0" err="1">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paratiroid</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bezi taşıyan ilk omurgalılardır.</a:t>
            </a:r>
          </a:p>
          <a:p>
            <a:endPar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tr-TR" dirty="0" err="1"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Pankreasda</a:t>
            </a: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gelişmiş omurgalılardaki gibi alfa ve beta hücrelerine sahip  </a:t>
            </a:r>
            <a:r>
              <a:rPr lang="tr-TR" dirty="0" err="1">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Langerhans</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adacıkları bulunur. Bazı kuyruklu kurbağalarda sadece beta hücrelerine sahip </a:t>
            </a:r>
            <a:r>
              <a:rPr lang="tr-TR" dirty="0" err="1">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Langerhans</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adacıkları tanımlanmıştır.</a:t>
            </a:r>
          </a:p>
          <a:p>
            <a:pPr marL="285750" indent="-285750">
              <a:buFont typeface="Wingdings" panose="05000000000000000000" pitchFamily="2" charset="2"/>
              <a:buChar char="ü"/>
            </a:pPr>
            <a:endPar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Böbrek </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üstü bezi, hipofiz gelişmiş </a:t>
            </a: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omurgalılardakine </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benzer.</a:t>
            </a:r>
          </a:p>
          <a:p>
            <a:pPr marL="285750" indent="-285750">
              <a:buFont typeface="Wingdings" panose="05000000000000000000" pitchFamily="2" charset="2"/>
              <a:buChar char="ü"/>
            </a:pPr>
            <a:endPar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Testis </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ve </a:t>
            </a:r>
            <a:r>
              <a:rPr lang="tr-TR" dirty="0" err="1"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ovarium</a:t>
            </a:r>
            <a:r>
              <a:rPr lang="tr-TR"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tr-TR" dirty="0">
                <a:ln w="0"/>
                <a:solidFill>
                  <a:schemeClr val="tx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cinsiyete özgün özellikleri oluşturan hormon salgılar.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999656" y="898531"/>
            <a:ext cx="5688632"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sz="2400" dirty="0">
              <a:latin typeface="Calibri" pitchFamily="34" charset="0"/>
              <a:ea typeface="Times New Roman" pitchFamily="18" charset="0"/>
              <a:cs typeface="Tahoma" pitchFamily="34" charset="0"/>
            </a:endParaRPr>
          </a:p>
          <a:p>
            <a:pPr algn="just" fontAlgn="base">
              <a:spcBef>
                <a:spcPct val="0"/>
              </a:spcBef>
              <a:spcAft>
                <a:spcPct val="0"/>
              </a:spcAft>
            </a:pPr>
            <a:endParaRPr lang="tr-TR" sz="2400" dirty="0">
              <a:latin typeface="Calibri" pitchFamily="34" charset="0"/>
              <a:ea typeface="Times New Roman" pitchFamily="18" charset="0"/>
              <a:cs typeface="Tahoma" pitchFamily="34" charset="0"/>
            </a:endParaRPr>
          </a:p>
          <a:p>
            <a:pPr fontAlgn="base">
              <a:spcBef>
                <a:spcPct val="0"/>
              </a:spcBef>
              <a:spcAft>
                <a:spcPct val="0"/>
              </a:spcAft>
            </a:pPr>
            <a:r>
              <a:rPr lang="tr-TR" sz="2000" b="1" dirty="0">
                <a:latin typeface="Calibri" pitchFamily="34" charset="0"/>
                <a:ea typeface="Times New Roman" pitchFamily="18" charset="0"/>
                <a:cs typeface="Tahoma" pitchFamily="34" charset="0"/>
              </a:rPr>
              <a:t>Solunum</a:t>
            </a:r>
          </a:p>
          <a:p>
            <a:pPr lvl="0" fontAlgn="base">
              <a:spcBef>
                <a:spcPct val="0"/>
              </a:spcBef>
              <a:spcAft>
                <a:spcPct val="0"/>
              </a:spcAft>
            </a:pPr>
            <a:endParaRPr lang="tr-TR" sz="2000" dirty="0">
              <a:latin typeface="Calibri" pitchFamily="34" charset="0"/>
              <a:ea typeface="Times New Roman" pitchFamily="18" charset="0"/>
              <a:cs typeface="Tahoma" pitchFamily="34" charset="0"/>
            </a:endParaRPr>
          </a:p>
          <a:p>
            <a:pPr lvl="0" fontAlgn="base">
              <a:spcBef>
                <a:spcPct val="0"/>
              </a:spcBef>
              <a:spcAft>
                <a:spcPct val="0"/>
              </a:spcAft>
            </a:pPr>
            <a:r>
              <a:rPr lang="tr-TR" sz="2000" dirty="0">
                <a:latin typeface="Calibri" pitchFamily="34" charset="0"/>
                <a:ea typeface="Times New Roman" pitchFamily="18" charset="0"/>
                <a:cs typeface="Tahoma" pitchFamily="34" charset="0"/>
              </a:rPr>
              <a:t>Amfibilerde solunum çok yönlüdür. Dört tip solunum ayırt edilir</a:t>
            </a:r>
          </a:p>
          <a:p>
            <a:pPr fontAlgn="base">
              <a:spcBef>
                <a:spcPct val="0"/>
              </a:spcBef>
              <a:spcAft>
                <a:spcPct val="0"/>
              </a:spcAft>
              <a:buFont typeface="Wingdings" pitchFamily="2" charset="2"/>
              <a:buChar char="ü"/>
            </a:pPr>
            <a:endParaRPr lang="tr-TR" sz="2000" dirty="0">
              <a:latin typeface="Calibri" pitchFamily="34" charset="0"/>
              <a:ea typeface="Times New Roman" pitchFamily="18" charset="0"/>
              <a:cs typeface="Tahoma" pitchFamily="34" charset="0"/>
            </a:endParaRPr>
          </a:p>
          <a:p>
            <a:pPr fontAlgn="base">
              <a:spcBef>
                <a:spcPct val="0"/>
              </a:spcBef>
              <a:spcAft>
                <a:spcPct val="0"/>
              </a:spcAft>
              <a:buFont typeface="Wingdings" pitchFamily="2" charset="2"/>
              <a:buChar char="ü"/>
            </a:pPr>
            <a:r>
              <a:rPr lang="tr-TR" sz="2000" dirty="0">
                <a:latin typeface="Calibri" pitchFamily="34" charset="0"/>
                <a:ea typeface="Times New Roman" pitchFamily="18" charset="0"/>
                <a:cs typeface="Tahoma" pitchFamily="34" charset="0"/>
              </a:rPr>
              <a:t>Solungaç solunumu (amfibi larvalarında)</a:t>
            </a:r>
          </a:p>
          <a:p>
            <a:pPr fontAlgn="base">
              <a:spcBef>
                <a:spcPct val="0"/>
              </a:spcBef>
              <a:spcAft>
                <a:spcPct val="0"/>
              </a:spcAft>
              <a:buFont typeface="Wingdings" pitchFamily="2" charset="2"/>
              <a:buChar char="ü"/>
            </a:pPr>
            <a:endParaRPr lang="tr-TR" sz="2000" dirty="0">
              <a:latin typeface="Calibri" pitchFamily="34" charset="0"/>
              <a:ea typeface="Times New Roman" pitchFamily="18" charset="0"/>
              <a:cs typeface="Tahoma" pitchFamily="34" charset="0"/>
            </a:endParaRPr>
          </a:p>
          <a:p>
            <a:pPr fontAlgn="base">
              <a:spcBef>
                <a:spcPct val="0"/>
              </a:spcBef>
              <a:spcAft>
                <a:spcPct val="0"/>
              </a:spcAft>
              <a:buFont typeface="Wingdings" pitchFamily="2" charset="2"/>
              <a:buChar char="ü"/>
            </a:pPr>
            <a:r>
              <a:rPr lang="tr-TR" sz="2000" dirty="0">
                <a:latin typeface="Calibri" pitchFamily="34" charset="0"/>
                <a:ea typeface="Times New Roman" pitchFamily="18" charset="0"/>
                <a:cs typeface="Tahoma" pitchFamily="34" charset="0"/>
              </a:rPr>
              <a:t>Deri solunumu</a:t>
            </a:r>
          </a:p>
          <a:p>
            <a:pPr fontAlgn="base">
              <a:spcBef>
                <a:spcPct val="0"/>
              </a:spcBef>
              <a:spcAft>
                <a:spcPct val="0"/>
              </a:spcAft>
              <a:buFont typeface="Wingdings" pitchFamily="2" charset="2"/>
              <a:buChar char="ü"/>
            </a:pPr>
            <a:endParaRPr lang="tr-TR" sz="2000" dirty="0">
              <a:latin typeface="Calibri" pitchFamily="34" charset="0"/>
              <a:ea typeface="Times New Roman" pitchFamily="18" charset="0"/>
              <a:cs typeface="Tahoma" pitchFamily="34" charset="0"/>
            </a:endParaRPr>
          </a:p>
          <a:p>
            <a:pPr fontAlgn="base">
              <a:spcBef>
                <a:spcPct val="0"/>
              </a:spcBef>
              <a:spcAft>
                <a:spcPct val="0"/>
              </a:spcAft>
              <a:buFont typeface="Wingdings" pitchFamily="2" charset="2"/>
              <a:buChar char="ü"/>
            </a:pPr>
            <a:r>
              <a:rPr lang="tr-TR" sz="2000" dirty="0">
                <a:latin typeface="Calibri" pitchFamily="34" charset="0"/>
                <a:ea typeface="Times New Roman" pitchFamily="18" charset="0"/>
                <a:cs typeface="Tahoma" pitchFamily="34" charset="0"/>
              </a:rPr>
              <a:t>Ağız içi-yutak solunumu </a:t>
            </a:r>
          </a:p>
          <a:p>
            <a:pPr fontAlgn="base">
              <a:spcBef>
                <a:spcPct val="0"/>
              </a:spcBef>
              <a:spcAft>
                <a:spcPct val="0"/>
              </a:spcAft>
              <a:buFont typeface="Wingdings" pitchFamily="2" charset="2"/>
              <a:buChar char="ü"/>
            </a:pPr>
            <a:endParaRPr lang="tr-TR" sz="2000" dirty="0">
              <a:latin typeface="Calibri" pitchFamily="34" charset="0"/>
              <a:ea typeface="Times New Roman" pitchFamily="18" charset="0"/>
              <a:cs typeface="Tahoma" pitchFamily="34" charset="0"/>
            </a:endParaRPr>
          </a:p>
          <a:p>
            <a:pPr fontAlgn="base">
              <a:spcBef>
                <a:spcPct val="0"/>
              </a:spcBef>
              <a:spcAft>
                <a:spcPct val="0"/>
              </a:spcAft>
              <a:buFont typeface="Wingdings" pitchFamily="2" charset="2"/>
              <a:buChar char="ü"/>
            </a:pPr>
            <a:r>
              <a:rPr lang="tr-TR" sz="2000" dirty="0">
                <a:latin typeface="Calibri" pitchFamily="34" charset="0"/>
                <a:ea typeface="Times New Roman" pitchFamily="18" charset="0"/>
                <a:cs typeface="Tahoma" pitchFamily="34" charset="0"/>
              </a:rPr>
              <a:t>Akciğer solunumu olarak</a:t>
            </a:r>
          </a:p>
          <a:p>
            <a:pPr lvl="0" fontAlgn="base">
              <a:spcBef>
                <a:spcPct val="0"/>
              </a:spcBef>
              <a:spcAft>
                <a:spcPct val="0"/>
              </a:spcAft>
            </a:pPr>
            <a:endParaRPr lang="tr-TR" sz="2000" dirty="0">
              <a:latin typeface="Calibri" pitchFamily="34" charset="0"/>
              <a:ea typeface="Times New Roman" pitchFamily="18" charset="0"/>
              <a:cs typeface="Tahoma" pitchFamily="34" charset="0"/>
            </a:endParaRPr>
          </a:p>
          <a:p>
            <a:pPr lvl="0" fontAlgn="base">
              <a:spcBef>
                <a:spcPct val="0"/>
              </a:spcBef>
              <a:spcAft>
                <a:spcPct val="0"/>
              </a:spcAft>
            </a:pPr>
            <a:r>
              <a:rPr lang="tr-TR" sz="2000" dirty="0">
                <a:latin typeface="Calibri" pitchFamily="34" charset="0"/>
                <a:ea typeface="Times New Roman" pitchFamily="18" charset="0"/>
                <a:cs typeface="Tahoma" pitchFamily="34" charset="0"/>
              </a:rPr>
              <a:t>Türüne göre 2 veya 3 mekanizma ortaklaşa etkilidir. </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703511" y="900285"/>
            <a:ext cx="849694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Amfibilerde çok küçük kaburga bulunduğundan veya hiç bulunmadığından, solunum havası ağız tabanının hareketi ile akciğerlere pompalanır. </a:t>
            </a:r>
          </a:p>
          <a:p>
            <a:pPr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Amfibilerde akciğerler  gerçek alveollerden yoksundur </a:t>
            </a:r>
          </a:p>
          <a:p>
            <a:pPr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Diyafram bulunmaz.</a:t>
            </a:r>
          </a:p>
          <a:p>
            <a:pPr algn="just" fontAlgn="base">
              <a:spcBef>
                <a:spcPct val="0"/>
              </a:spcBef>
              <a:spcAft>
                <a:spcPct val="0"/>
              </a:spcAft>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Akciğerlerdeki gaz değişimi kasların </a:t>
            </a:r>
            <a:r>
              <a:rPr lang="tr-TR" dirty="0" err="1">
                <a:latin typeface="Calibri" pitchFamily="34" charset="0"/>
                <a:ea typeface="Times New Roman" pitchFamily="18" charset="0"/>
                <a:cs typeface="Tahoma" pitchFamily="34" charset="0"/>
              </a:rPr>
              <a:t>kontraksiyonu</a:t>
            </a:r>
            <a:r>
              <a:rPr lang="tr-TR" dirty="0">
                <a:latin typeface="Calibri" pitchFamily="34" charset="0"/>
                <a:ea typeface="Times New Roman" pitchFamily="18" charset="0"/>
                <a:cs typeface="Tahoma" pitchFamily="34" charset="0"/>
              </a:rPr>
              <a:t> ile olur. Burun deliklerinden alınan hava, ağız tabanının yukarıya doğru kaldırılması ve bu esnada burun deliklerinin kapatılması ile akciğerlere pompalanır. Kullanılan hava ağız tabanının aşağı düşürülmesi ve akciğerlerin elastikiyeti ile burun deliklerinden atılır.</a:t>
            </a:r>
          </a:p>
          <a:p>
            <a:pPr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Azaltılmış oksijen dönemlerinde (uyku) amfibiler deri solunumuna geçer.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35360" y="978747"/>
            <a:ext cx="115212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 Akciğer solunumu yapan amfibilerden bilhassa </a:t>
            </a:r>
            <a:r>
              <a:rPr lang="tr-TR" dirty="0" err="1">
                <a:latin typeface="Calibri" pitchFamily="34" charset="0"/>
                <a:ea typeface="Times New Roman" pitchFamily="18" charset="0"/>
                <a:cs typeface="Tahoma" pitchFamily="34" charset="0"/>
              </a:rPr>
              <a:t>Anura</a:t>
            </a:r>
            <a:r>
              <a:rPr lang="tr-TR" dirty="0">
                <a:latin typeface="Calibri" pitchFamily="34" charset="0"/>
                <a:ea typeface="Times New Roman" pitchFamily="18" charset="0"/>
                <a:cs typeface="Tahoma" pitchFamily="34" charset="0"/>
              </a:rPr>
              <a:t> erkekleri, ses çıkarma özelliğine sahiptirler. </a:t>
            </a:r>
          </a:p>
          <a:p>
            <a:pPr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Ses üretim kuyruklu ve bacaksız (kör) kurbağalarda son derece kısıtlıdır.</a:t>
            </a:r>
          </a:p>
          <a:p>
            <a:pPr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Siren in kendine özgü ıslık benzeri sesi vardır.</a:t>
            </a:r>
          </a:p>
          <a:p>
            <a:pPr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Ses, ağız ve burun deliklerinin kapatılarak havanın akciğerler ve ağız içi boşluğunda ileri geri pompalanması ve bu esnada gırtlaktaki ses </a:t>
            </a:r>
            <a:r>
              <a:rPr lang="tr-TR" dirty="0" err="1">
                <a:latin typeface="Calibri" pitchFamily="34" charset="0"/>
                <a:ea typeface="Times New Roman" pitchFamily="18" charset="0"/>
                <a:cs typeface="Tahoma" pitchFamily="34" charset="0"/>
              </a:rPr>
              <a:t>membranlarına</a:t>
            </a:r>
            <a:r>
              <a:rPr lang="tr-TR" dirty="0">
                <a:latin typeface="Calibri" pitchFamily="34" charset="0"/>
                <a:ea typeface="Times New Roman" pitchFamily="18" charset="0"/>
                <a:cs typeface="Tahoma" pitchFamily="34" charset="0"/>
              </a:rPr>
              <a:t> sürtünmesi ile oluşur. </a:t>
            </a:r>
          </a:p>
          <a:p>
            <a:pPr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algn="just" fontAlgn="base">
              <a:spcBef>
                <a:spcPct val="0"/>
              </a:spcBef>
              <a:spcAft>
                <a:spcPct val="0"/>
              </a:spcAft>
              <a:buFont typeface="Wingdings" pitchFamily="2" charset="2"/>
              <a:buChar char="ü"/>
            </a:pPr>
            <a:r>
              <a:rPr lang="tr-TR" dirty="0" smtClean="0">
                <a:latin typeface="Calibri" pitchFamily="34" charset="0"/>
                <a:ea typeface="Times New Roman" pitchFamily="18" charset="0"/>
                <a:cs typeface="Tahoma" pitchFamily="34" charset="0"/>
              </a:rPr>
              <a:t> Özel </a:t>
            </a:r>
            <a:r>
              <a:rPr lang="tr-TR" dirty="0" err="1">
                <a:latin typeface="Calibri" pitchFamily="34" charset="0"/>
                <a:ea typeface="Times New Roman" pitchFamily="18" charset="0"/>
                <a:cs typeface="Tahoma" pitchFamily="34" charset="0"/>
              </a:rPr>
              <a:t>rozenans</a:t>
            </a:r>
            <a:r>
              <a:rPr lang="tr-TR" dirty="0">
                <a:latin typeface="Calibri" pitchFamily="34" charset="0"/>
                <a:ea typeface="Times New Roman" pitchFamily="18" charset="0"/>
                <a:cs typeface="Tahoma" pitchFamily="34" charset="0"/>
              </a:rPr>
              <a:t> organları, yani ses keseleri sesin şiddetini artırır</a:t>
            </a:r>
            <a:r>
              <a:rPr lang="tr-TR" dirty="0" smtClean="0">
                <a:latin typeface="Calibri" pitchFamily="34" charset="0"/>
                <a:ea typeface="Times New Roman" pitchFamily="18" charset="0"/>
                <a:cs typeface="Tahoma" pitchFamily="34" charset="0"/>
              </a:rPr>
              <a:t>.</a:t>
            </a:r>
          </a:p>
          <a:p>
            <a:pPr algn="just" fontAlgn="base">
              <a:spcBef>
                <a:spcPct val="0"/>
              </a:spcBef>
              <a:spcAft>
                <a:spcPct val="0"/>
              </a:spcAft>
            </a:pPr>
            <a:r>
              <a:rPr lang="tr-TR" dirty="0" smtClean="0">
                <a:latin typeface="Calibri" pitchFamily="34" charset="0"/>
                <a:ea typeface="Times New Roman" pitchFamily="18" charset="0"/>
                <a:cs typeface="Tahoma" pitchFamily="34" charset="0"/>
              </a:rPr>
              <a:t>    Sadece </a:t>
            </a:r>
            <a:r>
              <a:rPr lang="tr-TR" dirty="0">
                <a:latin typeface="Calibri" pitchFamily="34" charset="0"/>
                <a:ea typeface="Times New Roman" pitchFamily="18" charset="0"/>
                <a:cs typeface="Tahoma" pitchFamily="34" charset="0"/>
              </a:rPr>
              <a:t>erkeklerde bulunur.Genelde ses keseler bazı karasal </a:t>
            </a:r>
            <a:r>
              <a:rPr lang="tr-TR" dirty="0" smtClean="0">
                <a:latin typeface="Calibri" pitchFamily="34" charset="0"/>
                <a:ea typeface="Times New Roman" pitchFamily="18" charset="0"/>
                <a:cs typeface="Tahoma" pitchFamily="34" charset="0"/>
              </a:rPr>
              <a:t>türlerde</a:t>
            </a:r>
          </a:p>
          <a:p>
            <a:pPr algn="just" fontAlgn="base">
              <a:spcBef>
                <a:spcPct val="0"/>
              </a:spcBef>
              <a:spcAft>
                <a:spcPct val="0"/>
              </a:spcAft>
            </a:pPr>
            <a:r>
              <a:rPr lang="tr-TR" dirty="0" smtClean="0">
                <a:latin typeface="Calibri" pitchFamily="34" charset="0"/>
                <a:ea typeface="Times New Roman" pitchFamily="18" charset="0"/>
                <a:cs typeface="Tahoma" pitchFamily="34" charset="0"/>
              </a:rPr>
              <a:t>    bir </a:t>
            </a:r>
            <a:r>
              <a:rPr lang="tr-TR" dirty="0">
                <a:latin typeface="Calibri" pitchFamily="34" charset="0"/>
                <a:ea typeface="Times New Roman" pitchFamily="18" charset="0"/>
                <a:cs typeface="Tahoma" pitchFamily="34" charset="0"/>
              </a:rPr>
              <a:t>tanedir ve boyun </a:t>
            </a:r>
            <a:r>
              <a:rPr lang="tr-TR" dirty="0" smtClean="0">
                <a:latin typeface="Calibri" pitchFamily="34" charset="0"/>
                <a:ea typeface="Times New Roman" pitchFamily="18" charset="0"/>
                <a:cs typeface="Tahoma" pitchFamily="34" charset="0"/>
              </a:rPr>
              <a:t>bölgesinde bulunur</a:t>
            </a:r>
            <a:r>
              <a:rPr lang="tr-TR" dirty="0">
                <a:latin typeface="Calibri" pitchFamily="34" charset="0"/>
                <a:ea typeface="Times New Roman" pitchFamily="18" charset="0"/>
                <a:cs typeface="Tahoma" pitchFamily="34" charset="0"/>
              </a:rPr>
              <a:t>. Su kurbağalarında </a:t>
            </a:r>
            <a:r>
              <a:rPr lang="tr-TR" dirty="0" smtClean="0">
                <a:latin typeface="Calibri" pitchFamily="34" charset="0"/>
                <a:ea typeface="Times New Roman" pitchFamily="18" charset="0"/>
                <a:cs typeface="Tahoma" pitchFamily="34" charset="0"/>
              </a:rPr>
              <a:t>ise</a:t>
            </a:r>
          </a:p>
          <a:p>
            <a:pPr algn="just" fontAlgn="base">
              <a:spcBef>
                <a:spcPct val="0"/>
              </a:spcBef>
              <a:spcAft>
                <a:spcPct val="0"/>
              </a:spcAft>
            </a:pPr>
            <a:r>
              <a:rPr lang="tr-TR" dirty="0" smtClean="0">
                <a:latin typeface="Calibri" pitchFamily="34" charset="0"/>
                <a:ea typeface="Times New Roman" pitchFamily="18" charset="0"/>
                <a:cs typeface="Tahoma" pitchFamily="34" charset="0"/>
              </a:rPr>
              <a:t> </a:t>
            </a:r>
            <a:r>
              <a:rPr lang="tr-TR" dirty="0" smtClean="0">
                <a:latin typeface="Calibri" pitchFamily="34" charset="0"/>
                <a:ea typeface="Times New Roman" pitchFamily="18" charset="0"/>
                <a:cs typeface="Tahoma" pitchFamily="34" charset="0"/>
              </a:rPr>
              <a:t>   ağzın </a:t>
            </a:r>
            <a:r>
              <a:rPr lang="tr-TR" dirty="0" smtClean="0">
                <a:latin typeface="Calibri" pitchFamily="34" charset="0"/>
                <a:ea typeface="Times New Roman" pitchFamily="18" charset="0"/>
                <a:cs typeface="Tahoma" pitchFamily="34" charset="0"/>
              </a:rPr>
              <a:t>iki </a:t>
            </a:r>
            <a:r>
              <a:rPr lang="tr-TR" dirty="0">
                <a:latin typeface="Calibri" pitchFamily="34" charset="0"/>
                <a:ea typeface="Times New Roman" pitchFamily="18" charset="0"/>
                <a:cs typeface="Tahoma" pitchFamily="34" charset="0"/>
              </a:rPr>
              <a:t>yanında (</a:t>
            </a:r>
            <a:r>
              <a:rPr lang="tr-TR" dirty="0" smtClean="0">
                <a:latin typeface="Calibri" pitchFamily="34" charset="0"/>
                <a:ea typeface="Times New Roman" pitchFamily="18" charset="0"/>
                <a:cs typeface="Tahoma" pitchFamily="34" charset="0"/>
              </a:rPr>
              <a:t>yanaklarda) </a:t>
            </a:r>
            <a:r>
              <a:rPr lang="tr-TR" dirty="0" err="1" smtClean="0">
                <a:latin typeface="Calibri" pitchFamily="34" charset="0"/>
                <a:ea typeface="Times New Roman" pitchFamily="18" charset="0"/>
                <a:cs typeface="Tahoma" pitchFamily="34" charset="0"/>
              </a:rPr>
              <a:t>mukoz</a:t>
            </a:r>
            <a:r>
              <a:rPr lang="tr-TR" dirty="0" smtClean="0">
                <a:latin typeface="Calibri" pitchFamily="34" charset="0"/>
                <a:ea typeface="Times New Roman" pitchFamily="18" charset="0"/>
                <a:cs typeface="Tahoma" pitchFamily="34" charset="0"/>
              </a:rPr>
              <a:t> tabakanın </a:t>
            </a:r>
            <a:r>
              <a:rPr lang="tr-TR" dirty="0">
                <a:latin typeface="Calibri" pitchFamily="34" charset="0"/>
                <a:ea typeface="Times New Roman" pitchFamily="18" charset="0"/>
                <a:cs typeface="Tahoma" pitchFamily="34" charset="0"/>
              </a:rPr>
              <a:t>dışa doğru şişkinlik </a:t>
            </a:r>
            <a:endParaRPr lang="tr-TR" dirty="0" smtClean="0">
              <a:latin typeface="Calibri" pitchFamily="34" charset="0"/>
              <a:ea typeface="Times New Roman" pitchFamily="18" charset="0"/>
              <a:cs typeface="Tahoma" pitchFamily="34" charset="0"/>
            </a:endParaRPr>
          </a:p>
          <a:p>
            <a:pPr algn="just" fontAlgn="base">
              <a:spcBef>
                <a:spcPct val="0"/>
              </a:spcBef>
              <a:spcAft>
                <a:spcPct val="0"/>
              </a:spcAft>
            </a:pPr>
            <a:r>
              <a:rPr lang="tr-TR" dirty="0" smtClean="0">
                <a:latin typeface="Calibri" pitchFamily="34" charset="0"/>
                <a:ea typeface="Times New Roman" pitchFamily="18" charset="0"/>
                <a:cs typeface="Tahoma" pitchFamily="34" charset="0"/>
              </a:rPr>
              <a:t>    y</a:t>
            </a:r>
            <a:r>
              <a:rPr lang="tr-TR" dirty="0" smtClean="0">
                <a:latin typeface="Calibri" pitchFamily="34" charset="0"/>
                <a:ea typeface="Times New Roman" pitchFamily="18" charset="0"/>
                <a:cs typeface="Tahoma" pitchFamily="34" charset="0"/>
              </a:rPr>
              <a:t>apmasıyla </a:t>
            </a:r>
            <a:r>
              <a:rPr lang="tr-TR" dirty="0" smtClean="0">
                <a:latin typeface="Calibri" pitchFamily="34" charset="0"/>
                <a:ea typeface="Times New Roman" pitchFamily="18" charset="0"/>
                <a:cs typeface="Tahoma" pitchFamily="34" charset="0"/>
              </a:rPr>
              <a:t>oluşan </a:t>
            </a:r>
            <a:r>
              <a:rPr lang="tr-TR" dirty="0">
                <a:latin typeface="Calibri" pitchFamily="34" charset="0"/>
                <a:ea typeface="Times New Roman" pitchFamily="18" charset="0"/>
                <a:cs typeface="Tahoma" pitchFamily="34" charset="0"/>
              </a:rPr>
              <a:t>ses </a:t>
            </a:r>
            <a:r>
              <a:rPr lang="tr-TR" dirty="0" smtClean="0">
                <a:latin typeface="Calibri" pitchFamily="34" charset="0"/>
                <a:ea typeface="Times New Roman" pitchFamily="18" charset="0"/>
                <a:cs typeface="Tahoma" pitchFamily="34" charset="0"/>
              </a:rPr>
              <a:t>keseleri </a:t>
            </a:r>
            <a:r>
              <a:rPr lang="tr-TR" dirty="0">
                <a:latin typeface="Calibri" pitchFamily="34" charset="0"/>
                <a:ea typeface="Times New Roman" pitchFamily="18" charset="0"/>
                <a:cs typeface="Tahoma" pitchFamily="34" charset="0"/>
              </a:rPr>
              <a:t>vardır..</a:t>
            </a:r>
            <a:endParaRPr lang="tr-TR" dirty="0">
              <a:latin typeface="Arial" pitchFamily="34" charset="0"/>
              <a:cs typeface="Arial" pitchFamily="34" charset="0"/>
            </a:endParaRPr>
          </a:p>
        </p:txBody>
      </p:sp>
      <p:pic>
        <p:nvPicPr>
          <p:cNvPr id="3" name="2 Resim" descr="http://upload.wikimedia.org/wikipedia/commons/thumb/8/8b/Dendropsophus_microcephalus_-_calling_male_%28Cope%2C_1886%29.jpg/220px-Dendropsophus_microcephalus_-_calling_male_%28Cope%2C_1886%29.jpg"/>
          <p:cNvPicPr/>
          <p:nvPr/>
        </p:nvPicPr>
        <p:blipFill>
          <a:blip r:embed="rId3" cstate="print"/>
          <a:srcRect/>
          <a:stretch>
            <a:fillRect/>
          </a:stretch>
        </p:blipFill>
        <p:spPr bwMode="auto">
          <a:xfrm>
            <a:off x="7752184" y="3068960"/>
            <a:ext cx="2950688" cy="1395772"/>
          </a:xfrm>
          <a:prstGeom prst="rect">
            <a:avLst/>
          </a:prstGeom>
          <a:noFill/>
          <a:ln w="9525">
            <a:noFill/>
            <a:miter lim="800000"/>
            <a:headEnd/>
            <a:tailEnd/>
          </a:ln>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184" y="4653136"/>
            <a:ext cx="3195228" cy="17719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1913" y="678730"/>
            <a:ext cx="10386615" cy="5923276"/>
          </a:xfrm>
          <a:prstGeom prst="rect">
            <a:avLst/>
          </a:prstGeom>
        </p:spPr>
        <p:txBody>
          <a:bodyPr wrap="square">
            <a:spAutoFit/>
          </a:bodyPr>
          <a:lstStyle/>
          <a:p>
            <a:pPr>
              <a:buFont typeface="Wingdings" pitchFamily="2" charset="2"/>
              <a:buChar char="ü"/>
            </a:pPr>
            <a:endParaRPr lang="tr-TR" dirty="0" smtClean="0">
              <a:latin typeface="Calibri" panose="020F0502020204030204" pitchFamily="34" charset="0"/>
              <a:cs typeface="Calibri" panose="020F0502020204030204" pitchFamily="34" charset="0"/>
            </a:endParaRPr>
          </a:p>
          <a:p>
            <a:pPr>
              <a:buFont typeface="Wingdings" pitchFamily="2" charset="2"/>
              <a:buChar char="ü"/>
            </a:pPr>
            <a:r>
              <a:rPr lang="tr-TR" dirty="0" err="1" smtClean="0">
                <a:latin typeface="Calibri" panose="020F0502020204030204" pitchFamily="34" charset="0"/>
                <a:cs typeface="Calibri" panose="020F0502020204030204" pitchFamily="34" charset="0"/>
              </a:rPr>
              <a:t>M.Ö</a:t>
            </a:r>
            <a:r>
              <a:rPr lang="tr-TR" dirty="0">
                <a:latin typeface="Calibri" panose="020F0502020204030204" pitchFamily="34" charset="0"/>
                <a:cs typeface="Calibri" panose="020F0502020204030204" pitchFamily="34" charset="0"/>
              </a:rPr>
              <a:t>. 2500 yıllarında ilk kez egzotik hayvanlar özellikle değişik balıklar </a:t>
            </a:r>
            <a:r>
              <a:rPr lang="tr-TR" dirty="0" err="1" smtClean="0">
                <a:latin typeface="Calibri" panose="020F0502020204030204" pitchFamily="34" charset="0"/>
                <a:cs typeface="Calibri" panose="020F0502020204030204" pitchFamily="34" charset="0"/>
              </a:rPr>
              <a:t>Sümer’lilerin</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dikkatini çekmişti  fakat  bu sadece beslenme amaçlıydı.</a:t>
            </a:r>
          </a:p>
          <a:p>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Aynı amaçla Mısırlılar ve Romalılar egzotik balıklarla uğraştı.</a:t>
            </a:r>
          </a:p>
          <a:p>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Çin’de </a:t>
            </a:r>
            <a:r>
              <a:rPr lang="tr-TR" dirty="0" err="1">
                <a:latin typeface="Calibri" panose="020F0502020204030204" pitchFamily="34" charset="0"/>
                <a:cs typeface="Calibri" panose="020F0502020204030204" pitchFamily="34" charset="0"/>
              </a:rPr>
              <a:t>Sung</a:t>
            </a:r>
            <a:r>
              <a:rPr lang="tr-TR" dirty="0">
                <a:latin typeface="Calibri" panose="020F0502020204030204" pitchFamily="34" charset="0"/>
                <a:cs typeface="Calibri" panose="020F0502020204030204" pitchFamily="34" charset="0"/>
              </a:rPr>
              <a:t>  hanedanı estetik amaçla egzotik balıklarla ilgilendi (960-1279). </a:t>
            </a:r>
          </a:p>
          <a:p>
            <a:pPr>
              <a:buFont typeface="Wingdings" pitchFamily="2" charset="2"/>
              <a:buChar char="ü"/>
            </a:pPr>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Batı dünyası 17. yüzyıl sonrası bu konuya yöneldi. </a:t>
            </a:r>
          </a:p>
          <a:p>
            <a:pPr>
              <a:buFont typeface="Wingdings" pitchFamily="2" charset="2"/>
              <a:buChar char="ü"/>
            </a:pPr>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Balıkların üretiminde kullanılan sudaki, yüksek amonyak ve </a:t>
            </a:r>
            <a:r>
              <a:rPr lang="tr-TR" dirty="0" err="1" smtClean="0">
                <a:latin typeface="Calibri" panose="020F0502020204030204" pitchFamily="34" charset="0"/>
                <a:cs typeface="Calibri" panose="020F0502020204030204" pitchFamily="34" charset="0"/>
              </a:rPr>
              <a:t>nitrit</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düzeyi </a:t>
            </a:r>
            <a:r>
              <a:rPr lang="tr-TR" dirty="0" err="1">
                <a:latin typeface="Calibri" panose="020F0502020204030204" pitchFamily="34" charset="0"/>
                <a:cs typeface="Calibri" panose="020F0502020204030204" pitchFamily="34" charset="0"/>
              </a:rPr>
              <a:t>nin</a:t>
            </a:r>
            <a:r>
              <a:rPr lang="tr-TR" dirty="0">
                <a:latin typeface="Calibri" panose="020F0502020204030204" pitchFamily="34" charset="0"/>
                <a:cs typeface="Calibri" panose="020F0502020204030204" pitchFamily="34" charset="0"/>
              </a:rPr>
              <a:t> balıkların sağlığını etkilediği fark edildi ve 19. Yüzyılda  </a:t>
            </a:r>
            <a:r>
              <a:rPr lang="tr-TR" dirty="0" smtClean="0">
                <a:latin typeface="Calibri" panose="020F0502020204030204" pitchFamily="34" charset="0"/>
                <a:cs typeface="Calibri" panose="020F0502020204030204" pitchFamily="34" charset="0"/>
              </a:rPr>
              <a:t>ilk </a:t>
            </a:r>
            <a:r>
              <a:rPr lang="tr-TR" dirty="0">
                <a:latin typeface="Calibri" panose="020F0502020204030204" pitchFamily="34" charset="0"/>
                <a:cs typeface="Calibri" panose="020F0502020204030204" pitchFamily="34" charset="0"/>
              </a:rPr>
              <a:t>kez Robert </a:t>
            </a:r>
            <a:r>
              <a:rPr lang="tr-TR" dirty="0" err="1">
                <a:latin typeface="Calibri" panose="020F0502020204030204" pitchFamily="34" charset="0"/>
                <a:cs typeface="Calibri" panose="020F0502020204030204" pitchFamily="34" charset="0"/>
              </a:rPr>
              <a:t>Warrington</a:t>
            </a:r>
            <a:r>
              <a:rPr lang="tr-TR" dirty="0">
                <a:latin typeface="Calibri" panose="020F0502020204030204" pitchFamily="34" charset="0"/>
                <a:cs typeface="Calibri" panose="020F0502020204030204" pitchFamily="34" charset="0"/>
              </a:rPr>
              <a:t> bu sorunu ele aldı ve başarılı bir akvaryum için </a:t>
            </a:r>
            <a:r>
              <a:rPr lang="tr-TR" dirty="0" smtClean="0">
                <a:latin typeface="Calibri" panose="020F0502020204030204" pitchFamily="34" charset="0"/>
                <a:cs typeface="Calibri" panose="020F0502020204030204" pitchFamily="34" charset="0"/>
              </a:rPr>
              <a:t>oksijen </a:t>
            </a:r>
            <a:r>
              <a:rPr lang="tr-TR" dirty="0">
                <a:latin typeface="Calibri" panose="020F0502020204030204" pitchFamily="34" charset="0"/>
                <a:cs typeface="Calibri" panose="020F0502020204030204" pitchFamily="34" charset="0"/>
              </a:rPr>
              <a:t>üreten bitkilerin kullanılması ve artıkları yiyen </a:t>
            </a:r>
            <a:r>
              <a:rPr lang="tr-TR" dirty="0" err="1" smtClean="0">
                <a:latin typeface="Calibri" panose="020F0502020204030204" pitchFamily="34" charset="0"/>
                <a:cs typeface="Calibri" panose="020F0502020204030204" pitchFamily="34" charset="0"/>
              </a:rPr>
              <a:t>salyongozları</a:t>
            </a:r>
            <a:r>
              <a:rPr lang="tr-TR" dirty="0" smtClean="0">
                <a:latin typeface="Calibri" panose="020F0502020204030204" pitchFamily="34" charset="0"/>
                <a:cs typeface="Calibri" panose="020F0502020204030204" pitchFamily="34" charset="0"/>
              </a:rPr>
              <a:t> </a:t>
            </a: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gündeme getirdi. </a:t>
            </a:r>
          </a:p>
          <a:p>
            <a:pPr>
              <a:buFont typeface="Wingdings" pitchFamily="2" charset="2"/>
              <a:buChar char="ü"/>
            </a:pPr>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Süs balıkçılığı Amerika’ya 19. </a:t>
            </a:r>
            <a:r>
              <a:rPr lang="tr-TR" dirty="0" smtClean="0">
                <a:latin typeface="Calibri" panose="020F0502020204030204" pitchFamily="34" charset="0"/>
                <a:cs typeface="Calibri" panose="020F0502020204030204" pitchFamily="34" charset="0"/>
              </a:rPr>
              <a:t>yüzyıl </a:t>
            </a:r>
            <a:r>
              <a:rPr lang="tr-TR" dirty="0">
                <a:latin typeface="Calibri" panose="020F0502020204030204" pitchFamily="34" charset="0"/>
                <a:cs typeface="Calibri" panose="020F0502020204030204" pitchFamily="34" charset="0"/>
              </a:rPr>
              <a:t>ve 20. yüzyılın başlarında ulaştı </a:t>
            </a:r>
          </a:p>
          <a:p>
            <a:pPr>
              <a:buFont typeface="Wingdings" pitchFamily="2" charset="2"/>
              <a:buChar char="ü"/>
            </a:pPr>
            <a:endParaRPr lang="tr-TR" dirty="0">
              <a:latin typeface="Calibri" panose="020F0502020204030204"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20. </a:t>
            </a:r>
            <a:r>
              <a:rPr lang="tr-TR" dirty="0" smtClean="0">
                <a:latin typeface="Calibri" panose="020F0502020204030204" pitchFamily="34" charset="0"/>
                <a:cs typeface="Calibri" panose="020F0502020204030204" pitchFamily="34" charset="0"/>
              </a:rPr>
              <a:t>yüzyılın </a:t>
            </a:r>
            <a:r>
              <a:rPr lang="tr-TR" dirty="0">
                <a:latin typeface="Calibri" panose="020F0502020204030204" pitchFamily="34" charset="0"/>
                <a:cs typeface="Calibri" panose="020F0502020204030204" pitchFamily="34" charset="0"/>
              </a:rPr>
              <a:t>başlarında ve ortalarında havalandırma ve </a:t>
            </a:r>
            <a:r>
              <a:rPr lang="tr-TR" dirty="0" err="1">
                <a:latin typeface="Calibri" panose="020F0502020204030204" pitchFamily="34" charset="0"/>
                <a:cs typeface="Calibri" panose="020F0502020204030204" pitchFamily="34" charset="0"/>
              </a:rPr>
              <a:t>filtrasyonun</a:t>
            </a:r>
            <a:r>
              <a:rPr lang="tr-TR" dirty="0">
                <a:latin typeface="Calibri" panose="020F0502020204030204" pitchFamily="34" charset="0"/>
                <a:cs typeface="Calibri" panose="020F0502020204030204" pitchFamily="34" charset="0"/>
              </a:rPr>
              <a:t> </a:t>
            </a:r>
          </a:p>
          <a:p>
            <a:r>
              <a:rPr lang="tr-TR" dirty="0">
                <a:latin typeface="Calibri" panose="020F0502020204030204" pitchFamily="34" charset="0"/>
                <a:cs typeface="Calibri" panose="020F0502020204030204" pitchFamily="34" charset="0"/>
              </a:rPr>
              <a:t>önemi kabul edildi. </a:t>
            </a:r>
          </a:p>
          <a:p>
            <a:pPr>
              <a:buFont typeface="Wingdings" pitchFamily="2" charset="2"/>
              <a:buChar char="ü"/>
            </a:pPr>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479376" y="182393"/>
            <a:ext cx="8424936" cy="618630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b="1" dirty="0">
                <a:latin typeface="Calibri" panose="020F0502020204030204" pitchFamily="34" charset="0"/>
                <a:ea typeface="Calibri" panose="020F0502020204030204" pitchFamily="34" charset="0"/>
                <a:cs typeface="Calibri" panose="020F0502020204030204" pitchFamily="34" charset="0"/>
              </a:rPr>
              <a:t>Dolaşım sistemi</a:t>
            </a:r>
          </a:p>
          <a:p>
            <a:pPr marL="342900" indent="-342900" eaLnBrk="0" fontAlgn="base" hangingPunct="0">
              <a:spcBef>
                <a:spcPct val="0"/>
              </a:spcBef>
              <a:spcAft>
                <a:spcPct val="0"/>
              </a:spcAft>
              <a:buFont typeface="Wingdings" panose="05000000000000000000" pitchFamily="2" charset="2"/>
              <a:buChar char="ü"/>
            </a:pPr>
            <a:endParaRPr lang="tr-TR" dirty="0" smtClean="0">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Wingdings" panose="05000000000000000000" pitchFamily="2" charset="2"/>
              <a:buChar char="ü"/>
            </a:pPr>
            <a:r>
              <a:rPr lang="tr-TR" dirty="0" smtClean="0">
                <a:latin typeface="Calibri" panose="020F0502020204030204" pitchFamily="34" charset="0"/>
                <a:ea typeface="Calibri" panose="020F0502020204030204" pitchFamily="34" charset="0"/>
                <a:cs typeface="Calibri" panose="020F0502020204030204" pitchFamily="34" charset="0"/>
              </a:rPr>
              <a:t>Kurbağaların </a:t>
            </a:r>
            <a:r>
              <a:rPr lang="tr-TR" dirty="0">
                <a:latin typeface="Calibri" panose="020F0502020204030204" pitchFamily="34" charset="0"/>
                <a:ea typeface="Calibri" panose="020F0502020204030204" pitchFamily="34" charset="0"/>
                <a:cs typeface="Calibri" panose="020F0502020204030204" pitchFamily="34" charset="0"/>
              </a:rPr>
              <a:t>kalbi üç odacıklıdır. </a:t>
            </a:r>
            <a:r>
              <a:rPr lang="tr-TR" dirty="0" smtClean="0">
                <a:latin typeface="Calibri" panose="020F0502020204030204" pitchFamily="34" charset="0"/>
                <a:ea typeface="Calibri" pitchFamily="34" charset="0"/>
                <a:cs typeface="Calibri" panose="020F0502020204030204" pitchFamily="34" charset="0"/>
              </a:rPr>
              <a:t>Bunların </a:t>
            </a:r>
            <a:r>
              <a:rPr lang="tr-TR" dirty="0">
                <a:latin typeface="Calibri" panose="020F0502020204030204" pitchFamily="34" charset="0"/>
                <a:ea typeface="Calibri" panose="020F0502020204030204" pitchFamily="34" charset="0"/>
                <a:cs typeface="Calibri" panose="020F0502020204030204" pitchFamily="34" charset="0"/>
              </a:rPr>
              <a:t>ikisi kulakçık biri karıncıktır.</a:t>
            </a:r>
          </a:p>
          <a:p>
            <a:pPr eaLnBrk="0" fontAlgn="base" hangingPunct="0">
              <a:spcBef>
                <a:spcPct val="0"/>
              </a:spcBef>
              <a:spcAft>
                <a:spcPct val="0"/>
              </a:spcAft>
              <a:buFont typeface="Wingdings" pitchFamily="2" charset="2"/>
              <a:buChar char="ü"/>
            </a:pPr>
            <a:endParaRPr lang="tr-TR" dirty="0" smtClean="0">
              <a:latin typeface="Calibri" panose="020F0502020204030204" pitchFamily="34" charset="0"/>
              <a:ea typeface="Calibri" pitchFamily="34" charset="0"/>
              <a:cs typeface="Calibri" panose="020F0502020204030204" pitchFamily="34" charset="0"/>
            </a:endParaRPr>
          </a:p>
          <a:p>
            <a:pPr eaLnBrk="0" fontAlgn="base" hangingPunct="0">
              <a:spcBef>
                <a:spcPct val="0"/>
              </a:spcBef>
              <a:spcAft>
                <a:spcPct val="0"/>
              </a:spcAft>
              <a:buFont typeface="Wingdings" pitchFamily="2" charset="2"/>
              <a:buChar char="ü"/>
            </a:pPr>
            <a:r>
              <a:rPr lang="tr-TR" dirty="0" smtClean="0">
                <a:latin typeface="Calibri" panose="020F0502020204030204" pitchFamily="34" charset="0"/>
                <a:ea typeface="Calibri" pitchFamily="34" charset="0"/>
                <a:cs typeface="Calibri" panose="020F0502020204030204" pitchFamily="34" charset="0"/>
              </a:rPr>
              <a:t>    Kuyruklu </a:t>
            </a:r>
            <a:r>
              <a:rPr lang="tr-TR" dirty="0">
                <a:latin typeface="Calibri" panose="020F0502020204030204" pitchFamily="34" charset="0"/>
                <a:ea typeface="Calibri" panose="020F0502020204030204" pitchFamily="34" charset="0"/>
                <a:cs typeface="Calibri" panose="020F0502020204030204" pitchFamily="34" charset="0"/>
              </a:rPr>
              <a:t>kurbağaların bazı türlerinde </a:t>
            </a:r>
            <a:r>
              <a:rPr lang="tr-TR" dirty="0" err="1">
                <a:latin typeface="Calibri" panose="020F0502020204030204" pitchFamily="34" charset="0"/>
                <a:ea typeface="Calibri" panose="020F0502020204030204" pitchFamily="34" charset="0"/>
                <a:cs typeface="Calibri" panose="020F0502020204030204" pitchFamily="34" charset="0"/>
              </a:rPr>
              <a:t>kulakcıklar</a:t>
            </a:r>
            <a:r>
              <a:rPr lang="tr-TR" dirty="0">
                <a:latin typeface="Calibri" panose="020F0502020204030204" pitchFamily="34" charset="0"/>
                <a:ea typeface="Calibri" pitchFamily="34" charset="0"/>
                <a:cs typeface="Calibri" panose="020F0502020204030204" pitchFamily="34" charset="0"/>
              </a:rPr>
              <a:t> arası bölme tam değildir.</a:t>
            </a:r>
          </a:p>
          <a:p>
            <a:pPr eaLnBrk="0" fontAlgn="base" hangingPunct="0">
              <a:spcBef>
                <a:spcPct val="0"/>
              </a:spcBef>
              <a:spcAft>
                <a:spcPct val="0"/>
              </a:spcAft>
            </a:pPr>
            <a:r>
              <a:rPr lang="tr-TR" dirty="0">
                <a:latin typeface="Calibri" panose="020F0502020204030204" pitchFamily="34" charset="0"/>
                <a:ea typeface="Calibri" pitchFamily="34" charset="0"/>
                <a:cs typeface="Calibri" panose="020F0502020204030204" pitchFamily="34" charset="0"/>
              </a:rPr>
              <a:t> </a:t>
            </a:r>
          </a:p>
          <a:p>
            <a:pPr lvl="0" eaLnBrk="0" fontAlgn="base" hangingPunct="0">
              <a:spcBef>
                <a:spcPct val="0"/>
              </a:spcBef>
              <a:spcAft>
                <a:spcPct val="0"/>
              </a:spcAft>
              <a:buFont typeface="Wingdings" pitchFamily="2" charset="2"/>
              <a:buChar char="ü"/>
            </a:pPr>
            <a:r>
              <a:rPr lang="tr-TR" dirty="0" smtClean="0">
                <a:latin typeface="Calibri" panose="020F0502020204030204" pitchFamily="34" charset="0"/>
                <a:ea typeface="Calibri" panose="020F0502020204030204" pitchFamily="34" charset="0"/>
                <a:cs typeface="Calibri" panose="020F0502020204030204" pitchFamily="34" charset="0"/>
              </a:rPr>
              <a:t>     Kalbin </a:t>
            </a:r>
            <a:r>
              <a:rPr lang="tr-TR" dirty="0">
                <a:latin typeface="Calibri" panose="020F0502020204030204" pitchFamily="34" charset="0"/>
                <a:ea typeface="Calibri" panose="020F0502020204030204" pitchFamily="34" charset="0"/>
                <a:cs typeface="Calibri" panose="020F0502020204030204" pitchFamily="34" charset="0"/>
              </a:rPr>
              <a:t>sağ kulakçığında kirli kan sol kulakçığında temiz kan bulunur</a:t>
            </a:r>
            <a:r>
              <a:rPr lang="tr-TR" dirty="0" smtClean="0">
                <a:latin typeface="Calibri" panose="020F0502020204030204" pitchFamily="34" charset="0"/>
                <a:ea typeface="Calibri" pitchFamily="34" charset="0"/>
                <a:cs typeface="Calibri" panose="020F0502020204030204" pitchFamily="34" charset="0"/>
              </a:rPr>
              <a:t>.</a:t>
            </a:r>
          </a:p>
          <a:p>
            <a:pPr lvl="0" eaLnBrk="0" fontAlgn="base" hangingPunct="0">
              <a:spcBef>
                <a:spcPct val="0"/>
              </a:spcBef>
              <a:spcAft>
                <a:spcPct val="0"/>
              </a:spcAft>
              <a:buFont typeface="Wingdings" pitchFamily="2" charset="2"/>
              <a:buChar char="ü"/>
            </a:pPr>
            <a:endParaRPr lang="tr-TR" dirty="0" smtClean="0">
              <a:latin typeface="Calibri" panose="020F0502020204030204" pitchFamily="34" charset="0"/>
              <a:ea typeface="Calibri"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dirty="0" smtClean="0">
                <a:latin typeface="Calibri" panose="020F0502020204030204" pitchFamily="34" charset="0"/>
                <a:ea typeface="Calibri" pitchFamily="34" charset="0"/>
                <a:cs typeface="Calibri" panose="020F0502020204030204" pitchFamily="34" charset="0"/>
              </a:rPr>
              <a:t>     Vücutta </a:t>
            </a:r>
            <a:r>
              <a:rPr lang="tr-TR" dirty="0">
                <a:latin typeface="Calibri" panose="020F0502020204030204" pitchFamily="34" charset="0"/>
                <a:ea typeface="Calibri" panose="020F0502020204030204" pitchFamily="34" charset="0"/>
                <a:cs typeface="Calibri" panose="020F0502020204030204" pitchFamily="34" charset="0"/>
              </a:rPr>
              <a:t>karışık kan dolaşır.</a:t>
            </a:r>
            <a:r>
              <a:rPr lang="tr-TR" dirty="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Kurbağaların </a:t>
            </a:r>
            <a:r>
              <a:rPr lang="tr-TR" dirty="0">
                <a:latin typeface="Calibri" panose="020F0502020204030204" pitchFamily="34" charset="0"/>
                <a:cs typeface="Calibri" panose="020F0502020204030204" pitchFamily="34" charset="0"/>
              </a:rPr>
              <a:t>karıncığında, akciğerden </a:t>
            </a:r>
            <a:r>
              <a:rPr lang="tr-TR" dirty="0" smtClean="0">
                <a:latin typeface="Calibri" panose="020F0502020204030204" pitchFamily="34" charset="0"/>
                <a:cs typeface="Calibri" panose="020F0502020204030204" pitchFamily="34" charset="0"/>
              </a:rPr>
              <a:t>dönen</a:t>
            </a:r>
          </a:p>
          <a:p>
            <a:pPr lvl="0" eaLnBrk="0" fontAlgn="base" hangingPunct="0">
              <a:spcBef>
                <a:spcPct val="0"/>
              </a:spcBef>
              <a:spcAft>
                <a:spcPct val="0"/>
              </a:spcAft>
            </a:pPr>
            <a:r>
              <a:rPr lang="tr-TR" dirty="0" smtClean="0">
                <a:latin typeface="Calibri" panose="020F0502020204030204" pitchFamily="34" charset="0"/>
                <a:cs typeface="Calibri" panose="020F0502020204030204" pitchFamily="34" charset="0"/>
              </a:rPr>
              <a:t>oksijence </a:t>
            </a:r>
            <a:r>
              <a:rPr lang="tr-TR" dirty="0">
                <a:latin typeface="Calibri" panose="020F0502020204030204" pitchFamily="34" charset="0"/>
                <a:cs typeface="Calibri" panose="020F0502020204030204" pitchFamily="34" charset="0"/>
              </a:rPr>
              <a:t>zengin kan ile vücuttan dönen oksijeni düşük kan birbirine karışır. </a:t>
            </a:r>
            <a:endParaRPr lang="tr-TR"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tr-TR" dirty="0" smtClean="0">
                <a:latin typeface="Calibri" panose="020F0502020204030204" pitchFamily="34" charset="0"/>
                <a:cs typeface="Calibri" panose="020F0502020204030204" pitchFamily="34" charset="0"/>
              </a:rPr>
              <a:t>Fakat </a:t>
            </a:r>
            <a:r>
              <a:rPr lang="tr-TR" dirty="0">
                <a:latin typeface="Calibri" panose="020F0502020204030204" pitchFamily="34" charset="0"/>
                <a:cs typeface="Calibri" panose="020F0502020204030204" pitchFamily="34" charset="0"/>
              </a:rPr>
              <a:t>bu durum, deri solunumu da yaptıkları için sorun yaratmaz. </a:t>
            </a:r>
            <a:endParaRPr lang="tr-TR"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tr-TR" dirty="0" smtClean="0">
                <a:latin typeface="Calibri" panose="020F0502020204030204" pitchFamily="34" charset="0"/>
                <a:cs typeface="Calibri" panose="020F0502020204030204" pitchFamily="34" charset="0"/>
              </a:rPr>
              <a:t>Balıklardan </a:t>
            </a:r>
            <a:r>
              <a:rPr lang="tr-TR" dirty="0">
                <a:latin typeface="Calibri" panose="020F0502020204030204" pitchFamily="34" charset="0"/>
                <a:cs typeface="Calibri" panose="020F0502020204030204" pitchFamily="34" charset="0"/>
              </a:rPr>
              <a:t>farklı olarak, çift dolaşımın görülmesi yani kanın ikinci </a:t>
            </a:r>
            <a:r>
              <a:rPr lang="tr-TR" dirty="0" smtClean="0">
                <a:latin typeface="Calibri" panose="020F0502020204030204" pitchFamily="34" charset="0"/>
                <a:cs typeface="Calibri" panose="020F0502020204030204" pitchFamily="34" charset="0"/>
              </a:rPr>
              <a:t>kez</a:t>
            </a:r>
          </a:p>
          <a:p>
            <a:pPr lvl="0" eaLnBrk="0" fontAlgn="base" hangingPunct="0">
              <a:spcBef>
                <a:spcPct val="0"/>
              </a:spcBef>
              <a:spcAft>
                <a:spcPct val="0"/>
              </a:spcAft>
            </a:pPr>
            <a:r>
              <a:rPr lang="tr-TR" dirty="0" smtClean="0">
                <a:latin typeface="Calibri" panose="020F0502020204030204" pitchFamily="34" charset="0"/>
                <a:cs typeface="Calibri" panose="020F0502020204030204" pitchFamily="34" charset="0"/>
              </a:rPr>
              <a:t>pompalanması </a:t>
            </a:r>
            <a:r>
              <a:rPr lang="tr-TR" dirty="0">
                <a:latin typeface="Calibri" panose="020F0502020204030204" pitchFamily="34" charset="0"/>
                <a:cs typeface="Calibri" panose="020F0502020204030204" pitchFamily="34" charset="0"/>
              </a:rPr>
              <a:t>kan basınçlarının yüksek olmasını sağlamıştır. Bu sayede organlarına bol miktarda kan gidebilmektedir.</a:t>
            </a:r>
          </a:p>
          <a:p>
            <a:pPr lvl="0" eaLnBrk="0" fontAlgn="base" hangingPunct="0">
              <a:spcBef>
                <a:spcPct val="0"/>
              </a:spcBef>
              <a:spcAft>
                <a:spcPct val="0"/>
              </a:spcAft>
              <a:buFont typeface="Wingdings" pitchFamily="2" charset="2"/>
              <a:buChar char="ü"/>
            </a:pPr>
            <a:endParaRPr lang="tr-TR"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dirty="0" smtClean="0">
                <a:latin typeface="Calibri" panose="020F0502020204030204" pitchFamily="34" charset="0"/>
                <a:cs typeface="Calibri" panose="020F0502020204030204" pitchFamily="34" charset="0"/>
              </a:rPr>
              <a:t>Değişken </a:t>
            </a:r>
            <a:r>
              <a:rPr lang="tr-TR" dirty="0">
                <a:latin typeface="Calibri" panose="020F0502020204030204" pitchFamily="34" charset="0"/>
                <a:cs typeface="Calibri" panose="020F0502020204030204" pitchFamily="34" charset="0"/>
              </a:rPr>
              <a:t>ısılı (soğuk kanlı) hayvanlardır. Kış uykusuna yatarlar</a:t>
            </a:r>
            <a:r>
              <a:rPr lang="tr-TR" dirty="0" smtClean="0">
                <a:latin typeface="Calibri" panose="020F0502020204030204" pitchFamily="34" charset="0"/>
                <a:cs typeface="Calibri" panose="020F0502020204030204" pitchFamily="34" charset="0"/>
              </a:rPr>
              <a:t>.</a:t>
            </a:r>
          </a:p>
          <a:p>
            <a:pPr lvl="0" eaLnBrk="0" fontAlgn="base" hangingPunct="0">
              <a:spcBef>
                <a:spcPct val="0"/>
              </a:spcBef>
              <a:spcAft>
                <a:spcPct val="0"/>
              </a:spcAft>
              <a:buFont typeface="Wingdings" pitchFamily="2" charset="2"/>
              <a:buChar char="ü"/>
            </a:pPr>
            <a:endParaRPr lang="tr-TR" b="1"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b="1" dirty="0" smtClean="0">
                <a:latin typeface="Calibri" panose="020F0502020204030204" pitchFamily="34" charset="0"/>
                <a:cs typeface="Calibri" panose="020F0502020204030204" pitchFamily="34" charset="0"/>
              </a:rPr>
              <a:t>Kurbağalarda </a:t>
            </a:r>
            <a:r>
              <a:rPr lang="tr-TR" b="1" dirty="0" err="1">
                <a:latin typeface="Calibri" panose="020F0502020204030204" pitchFamily="34" charset="0"/>
                <a:cs typeface="Calibri" panose="020F0502020204030204" pitchFamily="34" charset="0"/>
              </a:rPr>
              <a:t>venöz</a:t>
            </a:r>
            <a:r>
              <a:rPr lang="tr-TR" b="1" dirty="0">
                <a:latin typeface="Calibri" panose="020F0502020204030204" pitchFamily="34" charset="0"/>
                <a:cs typeface="Calibri" panose="020F0502020204030204" pitchFamily="34" charset="0"/>
              </a:rPr>
              <a:t>  giriş yerleri (kan alımı vb.): </a:t>
            </a:r>
            <a:endParaRPr lang="tr-TR" b="1"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tr-TR" dirty="0" smtClean="0">
                <a:latin typeface="Calibri" panose="020F0502020204030204" pitchFamily="34" charset="0"/>
                <a:cs typeface="Calibri" panose="020F0502020204030204" pitchFamily="34" charset="0"/>
              </a:rPr>
              <a:t>Kalp</a:t>
            </a:r>
            <a:r>
              <a:rPr lang="tr-TR" dirty="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   çıplak </a:t>
            </a:r>
            <a:r>
              <a:rPr lang="tr-TR" dirty="0">
                <a:latin typeface="Calibri" panose="020F0502020204030204" pitchFamily="34" charset="0"/>
                <a:cs typeface="Calibri" panose="020F0502020204030204" pitchFamily="34" charset="0"/>
              </a:rPr>
              <a:t>gözle deri altında görülebilen </a:t>
            </a:r>
            <a:r>
              <a:rPr lang="tr-TR" dirty="0" err="1">
                <a:latin typeface="Calibri" panose="020F0502020204030204" pitchFamily="34" charset="0"/>
                <a:cs typeface="Calibri" panose="020F0502020204030204" pitchFamily="34" charset="0"/>
              </a:rPr>
              <a:t>ventral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abdominal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ven</a:t>
            </a:r>
            <a:r>
              <a:rPr lang="tr-TR" dirty="0">
                <a:latin typeface="Calibri" panose="020F0502020204030204" pitchFamily="34"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tr-TR" dirty="0" err="1" smtClean="0">
                <a:latin typeface="Calibri" panose="020F0502020204030204" pitchFamily="34" charset="0"/>
                <a:cs typeface="Calibri" panose="020F0502020204030204" pitchFamily="34" charset="0"/>
              </a:rPr>
              <a:t>femoral</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ve </a:t>
            </a:r>
            <a:r>
              <a:rPr lang="tr-TR" dirty="0" err="1">
                <a:latin typeface="Calibri" panose="020F0502020204030204" pitchFamily="34" charset="0"/>
                <a:cs typeface="Calibri" panose="020F0502020204030204" pitchFamily="34" charset="0"/>
              </a:rPr>
              <a:t>lingual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vendir</a:t>
            </a:r>
            <a:r>
              <a:rPr lang="tr-TR" dirty="0" smtClean="0">
                <a:latin typeface="Calibri" panose="020F0502020204030204" pitchFamily="34" charset="0"/>
                <a:cs typeface="Calibri" panose="020F0502020204030204" pitchFamily="34" charset="0"/>
              </a:rPr>
              <a:t>.</a:t>
            </a:r>
            <a:endParaRPr lang="tr-TR" dirty="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endParaRPr lang="tr-TR"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dirty="0" smtClean="0">
                <a:latin typeface="Calibri" panose="020F0502020204030204" pitchFamily="34" charset="0"/>
                <a:cs typeface="Calibri" panose="020F0502020204030204" pitchFamily="34" charset="0"/>
              </a:rPr>
              <a:t>Kalp </a:t>
            </a:r>
            <a:r>
              <a:rPr lang="tr-TR" dirty="0">
                <a:latin typeface="Calibri" panose="020F0502020204030204" pitchFamily="34" charset="0"/>
                <a:cs typeface="Calibri" panose="020F0502020204030204" pitchFamily="34" charset="0"/>
              </a:rPr>
              <a:t>atımı dakikada  50-60 dır.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911424" y="1449939"/>
            <a:ext cx="8496944" cy="313932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b="1" dirty="0">
                <a:latin typeface="Calibri" panose="020F0502020204030204" pitchFamily="34" charset="0"/>
                <a:ea typeface="Times New Roman" pitchFamily="18" charset="0"/>
                <a:cs typeface="Calibri" panose="020F0502020204030204" pitchFamily="34" charset="0"/>
              </a:rPr>
              <a:t>Lenf sistemi</a:t>
            </a:r>
            <a:endParaRPr lang="tr-TR" dirty="0">
              <a:latin typeface="Calibri" panose="020F0502020204030204" pitchFamily="34" charset="0"/>
              <a:cs typeface="Calibri" panose="020F0502020204030204" pitchFamily="34" charset="0"/>
            </a:endParaRPr>
          </a:p>
          <a:p>
            <a:pPr eaLnBrk="0" fontAlgn="base" hangingPunct="0">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Lenf sistemi hemen tüm gruplarda iyi gelişmiştir su tutulmasında büyük rol oynar</a:t>
            </a:r>
            <a:r>
              <a:rPr lang="tr-TR" dirty="0" smtClean="0">
                <a:latin typeface="Calibri" panose="020F0502020204030204" pitchFamily="34" charset="0"/>
                <a:ea typeface="Times New Roman" pitchFamily="18" charset="0"/>
                <a:cs typeface="Calibri" panose="020F0502020204030204" pitchFamily="34" charset="0"/>
              </a:rPr>
              <a:t>. Lenf </a:t>
            </a:r>
            <a:r>
              <a:rPr lang="tr-TR" dirty="0">
                <a:latin typeface="Calibri" panose="020F0502020204030204" pitchFamily="34" charset="0"/>
                <a:ea typeface="Times New Roman" pitchFamily="18" charset="0"/>
                <a:cs typeface="Calibri" panose="020F0502020204030204" pitchFamily="34" charset="0"/>
              </a:rPr>
              <a:t>kalpleri denilen iki kasılgan bölgesi vardır. Kuyruksuz kurbağada bunların </a:t>
            </a:r>
            <a:r>
              <a:rPr lang="tr-TR" dirty="0" smtClean="0">
                <a:latin typeface="Calibri" panose="020F0502020204030204" pitchFamily="34" charset="0"/>
                <a:ea typeface="Times New Roman" pitchFamily="18" charset="0"/>
                <a:cs typeface="Calibri" panose="020F0502020204030204" pitchFamily="34" charset="0"/>
              </a:rPr>
              <a:t>sayısı </a:t>
            </a:r>
            <a:r>
              <a:rPr lang="tr-TR" dirty="0" smtClean="0">
                <a:latin typeface="Calibri" panose="020F0502020204030204" pitchFamily="34" charset="0"/>
                <a:ea typeface="Times New Roman" pitchFamily="18" charset="0"/>
                <a:cs typeface="Calibri" panose="020F0502020204030204" pitchFamily="34" charset="0"/>
              </a:rPr>
              <a:t>10-20 ye </a:t>
            </a:r>
            <a:r>
              <a:rPr lang="tr-TR" dirty="0">
                <a:latin typeface="Calibri" panose="020F0502020204030204" pitchFamily="34" charset="0"/>
                <a:ea typeface="Times New Roman" pitchFamily="18" charset="0"/>
                <a:cs typeface="Calibri" panose="020F0502020204030204" pitchFamily="34" charset="0"/>
              </a:rPr>
              <a:t>varabilir. kör kurbağalarda 100 den fazladır.</a:t>
            </a:r>
            <a:endParaRPr lang="tr-TR"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Amfibilerde kan</a:t>
            </a:r>
            <a:endParaRPr lang="tr-TR" dirty="0">
              <a:latin typeface="Calibri" panose="020F0502020204030204" pitchFamily="34" charset="0"/>
              <a:cs typeface="Calibri" panose="020F0502020204030204" pitchFamily="34" charset="0"/>
            </a:endParaRPr>
          </a:p>
          <a:p>
            <a:pPr eaLnBrk="0" fontAlgn="base" hangingPunct="0">
              <a:spcBef>
                <a:spcPct val="0"/>
              </a:spcBef>
              <a:spcAft>
                <a:spcPct val="0"/>
              </a:spcAft>
            </a:pPr>
            <a:r>
              <a:rPr lang="tr-TR" dirty="0" smtClean="0">
                <a:latin typeface="Calibri" panose="020F0502020204030204" pitchFamily="34" charset="0"/>
                <a:ea typeface="Times New Roman" pitchFamily="18" charset="0"/>
                <a:cs typeface="Calibri" panose="020F0502020204030204" pitchFamily="34" charset="0"/>
              </a:rPr>
              <a:t>Alyuvarları </a:t>
            </a:r>
            <a:r>
              <a:rPr lang="tr-TR" dirty="0">
                <a:latin typeface="Calibri" panose="020F0502020204030204" pitchFamily="34" charset="0"/>
                <a:ea typeface="Times New Roman" pitchFamily="18" charset="0"/>
                <a:cs typeface="Calibri" panose="020F0502020204030204" pitchFamily="34" charset="0"/>
              </a:rPr>
              <a:t>oldukça büyük oval ve çekirdeklidir. Sayıca yüksek organizasyonlu omurgalılardan azdır</a:t>
            </a:r>
            <a:r>
              <a:rPr lang="tr-TR" dirty="0" smtClean="0">
                <a:latin typeface="Calibri" panose="020F0502020204030204" pitchFamily="34" charset="0"/>
                <a:ea typeface="Times New Roman" pitchFamily="18" charset="0"/>
                <a:cs typeface="Calibri" panose="020F0502020204030204" pitchFamily="34" charset="0"/>
              </a:rPr>
              <a:t>.</a:t>
            </a:r>
          </a:p>
          <a:p>
            <a:pPr eaLnBrk="0" fontAlgn="base" hangingPunct="0">
              <a:spcBef>
                <a:spcPct val="0"/>
              </a:spcBef>
              <a:spcAft>
                <a:spcPct val="0"/>
              </a:spcAft>
            </a:pPr>
            <a:r>
              <a:rPr lang="tr-TR" dirty="0" smtClean="0">
                <a:latin typeface="Calibri" panose="020F0502020204030204" pitchFamily="34" charset="0"/>
                <a:ea typeface="Times New Roman" pitchFamily="18" charset="0"/>
                <a:cs typeface="Calibri" panose="020F0502020204030204" pitchFamily="34" charset="0"/>
              </a:rPr>
              <a:t>Ak </a:t>
            </a:r>
            <a:r>
              <a:rPr lang="tr-TR" dirty="0">
                <a:latin typeface="Calibri" panose="020F0502020204030204" pitchFamily="34" charset="0"/>
                <a:ea typeface="Times New Roman" pitchFamily="18" charset="0"/>
                <a:cs typeface="Calibri" panose="020F0502020204030204" pitchFamily="34" charset="0"/>
              </a:rPr>
              <a:t>yuvarları büyüklükleri ve genel yapıları bakımından yüksek omurgalılara benzer. </a:t>
            </a:r>
            <a:endParaRPr lang="tr-TR"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35360" y="1465392"/>
            <a:ext cx="8928992" cy="397031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buFont typeface="Wingdings" pitchFamily="2" charset="2"/>
              <a:buChar char="ü"/>
            </a:pPr>
            <a:endParaRPr lang="tr-TR" b="1" dirty="0" smtClean="0">
              <a:latin typeface="Calibri" panose="020F0502020204030204" pitchFamily="34" charset="0"/>
              <a:ea typeface="Times New Roman" pitchFamily="18" charset="0"/>
              <a:cs typeface="Calibri" panose="020F0502020204030204" pitchFamily="34" charset="0"/>
            </a:endParaRPr>
          </a:p>
          <a:p>
            <a:pPr algn="just" eaLnBrk="0" fontAlgn="base" hangingPunct="0">
              <a:spcBef>
                <a:spcPct val="0"/>
              </a:spcBef>
              <a:spcAft>
                <a:spcPct val="0"/>
              </a:spcAft>
              <a:buFont typeface="Wingdings" pitchFamily="2" charset="2"/>
              <a:buChar char="ü"/>
            </a:pPr>
            <a:r>
              <a:rPr lang="tr-TR" b="1" dirty="0" err="1" smtClean="0">
                <a:latin typeface="Calibri" panose="020F0502020204030204" pitchFamily="34" charset="0"/>
                <a:ea typeface="Times New Roman" pitchFamily="18" charset="0"/>
                <a:cs typeface="Calibri" panose="020F0502020204030204" pitchFamily="34" charset="0"/>
              </a:rPr>
              <a:t>Uriner</a:t>
            </a:r>
            <a:r>
              <a:rPr lang="tr-TR" b="1" dirty="0" smtClean="0">
                <a:latin typeface="Calibri" panose="020F0502020204030204" pitchFamily="34" charset="0"/>
                <a:ea typeface="Times New Roman" pitchFamily="18" charset="0"/>
                <a:cs typeface="Calibri" panose="020F0502020204030204" pitchFamily="34" charset="0"/>
              </a:rPr>
              <a:t> </a:t>
            </a:r>
            <a:r>
              <a:rPr lang="tr-TR" b="1" dirty="0">
                <a:latin typeface="Calibri" panose="020F0502020204030204" pitchFamily="34" charset="0"/>
                <a:ea typeface="Times New Roman" pitchFamily="18" charset="0"/>
                <a:cs typeface="Calibri" panose="020F0502020204030204" pitchFamily="34" charset="0"/>
              </a:rPr>
              <a:t>sistem</a:t>
            </a:r>
            <a:endParaRPr lang="tr-TR" dirty="0">
              <a:latin typeface="Calibri" panose="020F0502020204030204" pitchFamily="34" charset="0"/>
              <a:cs typeface="Calibri" panose="020F0502020204030204" pitchFamily="34" charset="0"/>
            </a:endParaRPr>
          </a:p>
          <a:p>
            <a:pPr lvl="0" algn="just" eaLnBrk="0" fontAlgn="base" hangingPunct="0">
              <a:spcBef>
                <a:spcPct val="0"/>
              </a:spcBef>
              <a:spcAft>
                <a:spcPct val="0"/>
              </a:spcAft>
              <a:buFont typeface="Wingdings" pitchFamily="2" charset="2"/>
              <a:buChar char="ü"/>
            </a:pPr>
            <a:endParaRPr lang="tr-TR" dirty="0" smtClean="0">
              <a:latin typeface="Calibri" panose="020F0502020204030204" pitchFamily="34" charset="0"/>
              <a:ea typeface="Times New Roman" pitchFamily="18" charset="0"/>
              <a:cs typeface="Calibri" panose="020F0502020204030204" pitchFamily="34" charset="0"/>
            </a:endParaRPr>
          </a:p>
          <a:p>
            <a:pPr lvl="0" algn="just" eaLnBrk="0" fontAlgn="base" hangingPunct="0">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lvl="0" algn="just" eaLnBrk="0" fontAlgn="base" hangingPunct="0">
              <a:spcBef>
                <a:spcPct val="0"/>
              </a:spcBef>
              <a:spcAft>
                <a:spcPct val="0"/>
              </a:spcAft>
              <a:buFont typeface="Wingdings" pitchFamily="2" charset="2"/>
              <a:buChar char="ü"/>
            </a:pPr>
            <a:r>
              <a:rPr lang="tr-TR" dirty="0" smtClean="0">
                <a:latin typeface="Calibri" panose="020F0502020204030204" pitchFamily="34" charset="0"/>
                <a:ea typeface="Times New Roman" pitchFamily="18" charset="0"/>
                <a:cs typeface="Calibri" panose="020F0502020204030204" pitchFamily="34" charset="0"/>
              </a:rPr>
              <a:t>Kurbağaların </a:t>
            </a:r>
            <a:r>
              <a:rPr lang="tr-TR" dirty="0">
                <a:latin typeface="Calibri" panose="020F0502020204030204" pitchFamily="34" charset="0"/>
                <a:ea typeface="Times New Roman" pitchFamily="18" charset="0"/>
                <a:cs typeface="Calibri" panose="020F0502020204030204" pitchFamily="34" charset="0"/>
              </a:rPr>
              <a:t>boşaltım organları böbrekleridir. Böbrekler karın </a:t>
            </a:r>
            <a:r>
              <a:rPr lang="tr-TR" dirty="0" err="1">
                <a:latin typeface="Calibri" panose="020F0502020204030204" pitchFamily="34" charset="0"/>
                <a:ea typeface="Times New Roman" pitchFamily="18" charset="0"/>
                <a:cs typeface="Calibri" panose="020F0502020204030204" pitchFamily="34" charset="0"/>
              </a:rPr>
              <a:t>dorsal</a:t>
            </a:r>
            <a:r>
              <a:rPr lang="tr-TR" dirty="0">
                <a:latin typeface="Calibri" panose="020F0502020204030204" pitchFamily="34" charset="0"/>
                <a:ea typeface="Times New Roman" pitchFamily="18" charset="0"/>
                <a:cs typeface="Calibri" panose="020F0502020204030204" pitchFamily="34" charset="0"/>
              </a:rPr>
              <a:t> duvarına yakın, bir çift organ olarak bulunurlar. Koyu kırmızı renkli, uzunca oval yapılı, 1.5-2 cm uzunluğunda ve </a:t>
            </a:r>
            <a:r>
              <a:rPr lang="tr-TR" dirty="0" err="1">
                <a:latin typeface="Calibri" panose="020F0502020204030204" pitchFamily="34" charset="0"/>
                <a:ea typeface="Times New Roman" pitchFamily="18" charset="0"/>
                <a:cs typeface="Calibri" panose="020F0502020204030204" pitchFamily="34" charset="0"/>
              </a:rPr>
              <a:t>mezonefroz</a:t>
            </a:r>
            <a:r>
              <a:rPr lang="tr-TR" dirty="0">
                <a:latin typeface="Calibri" panose="020F0502020204030204" pitchFamily="34" charset="0"/>
                <a:ea typeface="Times New Roman" pitchFamily="18" charset="0"/>
                <a:cs typeface="Calibri" panose="020F0502020204030204" pitchFamily="34" charset="0"/>
              </a:rPr>
              <a:t> </a:t>
            </a:r>
            <a:r>
              <a:rPr lang="tr-TR" dirty="0" err="1">
                <a:latin typeface="Calibri" panose="020F0502020204030204" pitchFamily="34" charset="0"/>
                <a:ea typeface="Times New Roman" pitchFamily="18" charset="0"/>
                <a:cs typeface="Calibri" panose="020F0502020204030204" pitchFamily="34" charset="0"/>
              </a:rPr>
              <a:t>tipindedirIer</a:t>
            </a:r>
            <a:r>
              <a:rPr lang="tr-TR" dirty="0">
                <a:latin typeface="Calibri" panose="020F0502020204030204" pitchFamily="34" charset="0"/>
                <a:ea typeface="Times New Roman" pitchFamily="18" charset="0"/>
                <a:cs typeface="Calibri" panose="020F0502020204030204" pitchFamily="34" charset="0"/>
              </a:rPr>
              <a:t>. </a:t>
            </a:r>
            <a:r>
              <a:rPr lang="tr-TR" dirty="0" smtClean="0">
                <a:latin typeface="Calibri" panose="020F0502020204030204" pitchFamily="34" charset="0"/>
                <a:ea typeface="Times New Roman" pitchFamily="18" charset="0"/>
                <a:cs typeface="Calibri" panose="020F0502020204030204" pitchFamily="34" charset="0"/>
              </a:rPr>
              <a:t>Altın </a:t>
            </a:r>
            <a:r>
              <a:rPr lang="tr-TR" dirty="0">
                <a:latin typeface="Calibri" panose="020F0502020204030204" pitchFamily="34" charset="0"/>
                <a:ea typeface="Times New Roman" pitchFamily="18" charset="0"/>
                <a:cs typeface="Calibri" panose="020F0502020204030204" pitchFamily="34" charset="0"/>
              </a:rPr>
              <a:t>sarısı renginde ve şerit şeklinde böbrek üstü bezleri bulunur.</a:t>
            </a:r>
          </a:p>
          <a:p>
            <a:pPr algn="just" eaLnBrk="0" fontAlgn="base" hangingPunct="0">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algn="just" eaLnBrk="0" fontAlgn="base" hangingPunct="0">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Karın boşluğunun kuyruk ucunda ise beyaz renkli, ince duvarlı, büyük bir kese şeklinde idrar kesesi vardır. Bu kese kısa bir boyun bölgesi ile </a:t>
            </a:r>
            <a:r>
              <a:rPr lang="tr-TR" dirty="0" err="1">
                <a:latin typeface="Calibri" panose="020F0502020204030204" pitchFamily="34" charset="0"/>
                <a:ea typeface="Times New Roman" pitchFamily="18" charset="0"/>
                <a:cs typeface="Calibri" panose="020F0502020204030204" pitchFamily="34" charset="0"/>
              </a:rPr>
              <a:t>cloaca’ın</a:t>
            </a:r>
            <a:r>
              <a:rPr lang="tr-TR" dirty="0">
                <a:latin typeface="Calibri" panose="020F0502020204030204" pitchFamily="34" charset="0"/>
                <a:ea typeface="Times New Roman" pitchFamily="18" charset="0"/>
                <a:cs typeface="Calibri" panose="020F0502020204030204" pitchFamily="34" charset="0"/>
              </a:rPr>
              <a:t> </a:t>
            </a:r>
            <a:r>
              <a:rPr lang="tr-TR" dirty="0" err="1">
                <a:latin typeface="Calibri" panose="020F0502020204030204" pitchFamily="34" charset="0"/>
                <a:ea typeface="Times New Roman" pitchFamily="18" charset="0"/>
                <a:cs typeface="Calibri" panose="020F0502020204030204" pitchFamily="34" charset="0"/>
              </a:rPr>
              <a:t>ventral</a:t>
            </a:r>
            <a:r>
              <a:rPr lang="tr-TR" dirty="0">
                <a:latin typeface="Calibri" panose="020F0502020204030204" pitchFamily="34" charset="0"/>
                <a:ea typeface="Times New Roman" pitchFamily="18" charset="0"/>
                <a:cs typeface="Calibri" panose="020F0502020204030204" pitchFamily="34" charset="0"/>
              </a:rPr>
              <a:t> duvarına açılır.</a:t>
            </a:r>
          </a:p>
          <a:p>
            <a:pPr algn="just" eaLnBrk="0" fontAlgn="base" hangingPunct="0">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algn="just" eaLnBrk="0" fontAlgn="base" hangingPunct="0">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Amfibiler yaşadıkları bölgeye göre, su tutmak amacıyla azot’u vücutlarından uzaklaştırma gereğini duyarlar. Böbrek </a:t>
            </a:r>
            <a:r>
              <a:rPr lang="tr-TR" dirty="0" err="1">
                <a:latin typeface="Calibri" panose="020F0502020204030204" pitchFamily="34" charset="0"/>
                <a:ea typeface="Times New Roman" pitchFamily="18" charset="0"/>
                <a:cs typeface="Calibri" panose="020F0502020204030204" pitchFamily="34" charset="0"/>
              </a:rPr>
              <a:t>tubullerinden</a:t>
            </a:r>
            <a:r>
              <a:rPr lang="tr-TR" dirty="0">
                <a:latin typeface="Calibri" panose="020F0502020204030204" pitchFamily="34" charset="0"/>
                <a:ea typeface="Times New Roman" pitchFamily="18" charset="0"/>
                <a:cs typeface="Calibri" panose="020F0502020204030204" pitchFamily="34" charset="0"/>
              </a:rPr>
              <a:t> gelen idrar, toplayıcı kanalla </a:t>
            </a:r>
            <a:r>
              <a:rPr lang="tr-TR" dirty="0" err="1">
                <a:latin typeface="Calibri" panose="020F0502020204030204" pitchFamily="34" charset="0"/>
                <a:ea typeface="Times New Roman" pitchFamily="18" charset="0"/>
                <a:cs typeface="Calibri" panose="020F0502020204030204" pitchFamily="34" charset="0"/>
              </a:rPr>
              <a:t>cloaca’ya</a:t>
            </a:r>
            <a:r>
              <a:rPr lang="tr-TR" dirty="0">
                <a:latin typeface="Calibri" panose="020F0502020204030204" pitchFamily="34" charset="0"/>
                <a:ea typeface="Times New Roman" pitchFamily="18" charset="0"/>
                <a:cs typeface="Calibri" panose="020F0502020204030204" pitchFamily="34" charset="0"/>
              </a:rPr>
              <a:t> taşınır, oradan sidik kesesine ulaşır. </a:t>
            </a: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07368" y="980728"/>
            <a:ext cx="9865096" cy="5078313"/>
          </a:xfrm>
          <a:prstGeom prst="rect">
            <a:avLst/>
          </a:prstGeom>
        </p:spPr>
        <p:txBody>
          <a:bodyPr wrap="square">
            <a:spAutoFit/>
          </a:bodyPr>
          <a:lstStyle/>
          <a:p>
            <a:pPr eaLnBrk="0" fontAlgn="base" hangingPunct="0">
              <a:spcBef>
                <a:spcPct val="0"/>
              </a:spcBef>
              <a:spcAft>
                <a:spcPct val="0"/>
              </a:spcAft>
            </a:pPr>
            <a:r>
              <a:rPr lang="tr-TR" b="1" dirty="0" err="1">
                <a:latin typeface="Calibri" panose="020F0502020204030204" pitchFamily="34" charset="0"/>
                <a:ea typeface="Times New Roman" pitchFamily="18" charset="0"/>
                <a:cs typeface="Calibri" panose="020F0502020204030204" pitchFamily="34" charset="0"/>
              </a:rPr>
              <a:t>Genital</a:t>
            </a:r>
            <a:r>
              <a:rPr lang="tr-TR" b="1" dirty="0">
                <a:latin typeface="Calibri" panose="020F0502020204030204" pitchFamily="34" charset="0"/>
                <a:ea typeface="Times New Roman" pitchFamily="18" charset="0"/>
                <a:cs typeface="Calibri" panose="020F0502020204030204" pitchFamily="34" charset="0"/>
              </a:rPr>
              <a:t> sistem</a:t>
            </a:r>
            <a:endParaRPr lang="tr-TR" dirty="0">
              <a:latin typeface="Calibri" panose="020F0502020204030204" pitchFamily="34" charset="0"/>
              <a:cs typeface="Calibri" panose="020F0502020204030204" pitchFamily="34" charset="0"/>
            </a:endParaRPr>
          </a:p>
          <a:p>
            <a:pPr lvl="0" eaLnBrk="0" fontAlgn="base" hangingPunct="0">
              <a:spcBef>
                <a:spcPct val="0"/>
              </a:spcBef>
              <a:spcAft>
                <a:spcPct val="0"/>
              </a:spcAft>
              <a:buFont typeface="Wingdings" pitchFamily="2" charset="2"/>
              <a:buChar char="ü"/>
            </a:pPr>
            <a:endParaRPr lang="tr-TR" dirty="0" smtClean="0">
              <a:latin typeface="Calibri" panose="020F0502020204030204" pitchFamily="34" charset="0"/>
              <a:ea typeface="Times New Roman" pitchFamily="18" charset="0"/>
              <a:cs typeface="Calibri" panose="020F0502020204030204" pitchFamily="34" charset="0"/>
            </a:endParaRPr>
          </a:p>
          <a:p>
            <a:pPr lvl="0" eaLnBrk="0" fontAlgn="base" hangingPunct="0">
              <a:spcBef>
                <a:spcPct val="0"/>
              </a:spcBef>
              <a:spcAft>
                <a:spcPct val="0"/>
              </a:spcAft>
            </a:pPr>
            <a:endParaRPr lang="tr-TR" dirty="0" smtClean="0">
              <a:latin typeface="Calibri" panose="020F0502020204030204" pitchFamily="34" charset="0"/>
              <a:ea typeface="Times New Roman" pitchFamily="18" charset="0"/>
              <a:cs typeface="Calibri" panose="020F0502020204030204" pitchFamily="34" charset="0"/>
            </a:endParaRPr>
          </a:p>
          <a:p>
            <a:pPr lvl="0" eaLnBrk="0" fontAlgn="base" hangingPunct="0">
              <a:spcBef>
                <a:spcPct val="0"/>
              </a:spcBef>
              <a:spcAft>
                <a:spcPct val="0"/>
              </a:spcAft>
            </a:pPr>
            <a:r>
              <a:rPr lang="tr-TR" dirty="0" smtClean="0">
                <a:latin typeface="Calibri" panose="020F0502020204030204" pitchFamily="34" charset="0"/>
                <a:ea typeface="Times New Roman" pitchFamily="18" charset="0"/>
                <a:cs typeface="Calibri" panose="020F0502020204030204" pitchFamily="34" charset="0"/>
              </a:rPr>
              <a:t>Kurbağalar ayrı eşeylidirler, yani dişi ve erkek üreme sistemleri farklı </a:t>
            </a:r>
            <a:r>
              <a:rPr lang="tr-TR" dirty="0" smtClean="0">
                <a:latin typeface="Calibri" panose="020F0502020204030204" pitchFamily="34" charset="0"/>
                <a:ea typeface="Times New Roman" pitchFamily="18" charset="0"/>
                <a:cs typeface="Calibri" panose="020F0502020204030204" pitchFamily="34" charset="0"/>
              </a:rPr>
              <a:t>bireylerde </a:t>
            </a:r>
            <a:r>
              <a:rPr lang="tr-TR" dirty="0" smtClean="0">
                <a:latin typeface="Calibri" panose="020F0502020204030204" pitchFamily="34" charset="0"/>
                <a:ea typeface="Times New Roman" pitchFamily="18" charset="0"/>
                <a:cs typeface="Calibri" panose="020F0502020204030204" pitchFamily="34" charset="0"/>
              </a:rPr>
              <a:t>bulunur</a:t>
            </a:r>
            <a:r>
              <a:rPr lang="tr-TR" dirty="0" smtClean="0">
                <a:latin typeface="Calibri" panose="020F0502020204030204" pitchFamily="34" charset="0"/>
                <a:ea typeface="Times New Roman" pitchFamily="18" charset="0"/>
                <a:cs typeface="Calibri" panose="020F0502020204030204" pitchFamily="34" charset="0"/>
              </a:rPr>
              <a:t>. Cinsel olgunluğa gelmeleri dişilerde 1-2, erkeklerde 3-4 yaşları sonunda olur.</a:t>
            </a:r>
          </a:p>
          <a:p>
            <a:pPr lvl="0" eaLnBrk="0" fontAlgn="base" hangingPunct="0">
              <a:spcBef>
                <a:spcPct val="0"/>
              </a:spcBef>
              <a:spcAft>
                <a:spcPct val="0"/>
              </a:spcAft>
              <a:buFont typeface="Wingdings" pitchFamily="2" charset="2"/>
              <a:buChar char="ü"/>
            </a:pPr>
            <a:endParaRPr lang="tr-TR" dirty="0" smtClean="0">
              <a:latin typeface="Calibri" panose="020F0502020204030204" pitchFamily="34" charset="0"/>
              <a:ea typeface="Times New Roman" pitchFamily="18"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dirty="0" smtClean="0">
                <a:latin typeface="Calibri" panose="020F0502020204030204" pitchFamily="34" charset="0"/>
                <a:ea typeface="Times New Roman" pitchFamily="18" charset="0"/>
                <a:cs typeface="Calibri" panose="020F0502020204030204" pitchFamily="34" charset="0"/>
              </a:rPr>
              <a:t>Erkek </a:t>
            </a:r>
            <a:r>
              <a:rPr lang="tr-TR" dirty="0">
                <a:latin typeface="Calibri" panose="020F0502020204030204" pitchFamily="34" charset="0"/>
                <a:ea typeface="Times New Roman" pitchFamily="18" charset="0"/>
                <a:cs typeface="Calibri" panose="020F0502020204030204" pitchFamily="34" charset="0"/>
              </a:rPr>
              <a:t>üreme organı testis böbrekler üzerine periton dürümü ile bağlanan bir çift sarımsı oval şekilli organdır. </a:t>
            </a:r>
          </a:p>
          <a:p>
            <a:pPr lvl="0" eaLnBrk="0" fontAlgn="base" hangingPunct="0">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Erkeklerde </a:t>
            </a:r>
            <a:r>
              <a:rPr lang="tr-TR" dirty="0" err="1" smtClean="0">
                <a:latin typeface="Calibri" panose="020F0502020204030204" pitchFamily="34" charset="0"/>
                <a:ea typeface="Times New Roman" pitchFamily="18" charset="0"/>
                <a:cs typeface="Calibri" panose="020F0502020204030204" pitchFamily="34" charset="0"/>
              </a:rPr>
              <a:t>testis’lerde</a:t>
            </a:r>
            <a:r>
              <a:rPr lang="tr-TR" dirty="0" smtClean="0">
                <a:latin typeface="Calibri" panose="020F0502020204030204" pitchFamily="34" charset="0"/>
                <a:ea typeface="Times New Roman" pitchFamily="18" charset="0"/>
                <a:cs typeface="Calibri" panose="020F0502020204030204" pitchFamily="34" charset="0"/>
              </a:rPr>
              <a:t> </a:t>
            </a:r>
            <a:r>
              <a:rPr lang="tr-TR" dirty="0">
                <a:latin typeface="Calibri" panose="020F0502020204030204" pitchFamily="34" charset="0"/>
                <a:ea typeface="Times New Roman" pitchFamily="18" charset="0"/>
                <a:cs typeface="Calibri" panose="020F0502020204030204" pitchFamily="34" charset="0"/>
              </a:rPr>
              <a:t>olgunlaşan </a:t>
            </a:r>
            <a:r>
              <a:rPr lang="tr-TR" dirty="0" err="1">
                <a:latin typeface="Calibri" panose="020F0502020204030204" pitchFamily="34" charset="0"/>
                <a:ea typeface="Times New Roman" pitchFamily="18" charset="0"/>
                <a:cs typeface="Calibri" panose="020F0502020204030204" pitchFamily="34" charset="0"/>
              </a:rPr>
              <a:t>spermatozoon’ların</a:t>
            </a:r>
            <a:r>
              <a:rPr lang="tr-TR" dirty="0">
                <a:latin typeface="Calibri" panose="020F0502020204030204" pitchFamily="34" charset="0"/>
                <a:ea typeface="Times New Roman" pitchFamily="18" charset="0"/>
                <a:cs typeface="Calibri" panose="020F0502020204030204" pitchFamily="34" charset="0"/>
              </a:rPr>
              <a:t> taşıyıcı kanalları böbrek kanalı ile birleşerek </a:t>
            </a:r>
            <a:r>
              <a:rPr lang="tr-TR" dirty="0" smtClean="0">
                <a:latin typeface="Calibri" panose="020F0502020204030204" pitchFamily="34" charset="0"/>
                <a:ea typeface="Times New Roman" pitchFamily="18" charset="0"/>
                <a:cs typeface="Calibri" panose="020F0502020204030204" pitchFamily="34" charset="0"/>
              </a:rPr>
              <a:t>idrar- </a:t>
            </a:r>
            <a:r>
              <a:rPr lang="tr-TR" dirty="0">
                <a:latin typeface="Calibri" panose="020F0502020204030204" pitchFamily="34" charset="0"/>
                <a:ea typeface="Times New Roman" pitchFamily="18" charset="0"/>
                <a:cs typeface="Calibri" panose="020F0502020204030204" pitchFamily="34" charset="0"/>
              </a:rPr>
              <a:t>tohum kanalını yapar buradan da </a:t>
            </a:r>
            <a:r>
              <a:rPr lang="tr-TR" dirty="0" err="1">
                <a:latin typeface="Calibri" panose="020F0502020204030204" pitchFamily="34" charset="0"/>
                <a:ea typeface="Times New Roman" pitchFamily="18" charset="0"/>
                <a:cs typeface="Calibri" panose="020F0502020204030204" pitchFamily="34" charset="0"/>
              </a:rPr>
              <a:t>cloaca’ya</a:t>
            </a:r>
            <a:r>
              <a:rPr lang="tr-TR" dirty="0">
                <a:latin typeface="Calibri" panose="020F0502020204030204" pitchFamily="34" charset="0"/>
                <a:ea typeface="Times New Roman" pitchFamily="18" charset="0"/>
                <a:cs typeface="Calibri" panose="020F0502020204030204" pitchFamily="34" charset="0"/>
              </a:rPr>
              <a:t> açılır.</a:t>
            </a:r>
          </a:p>
          <a:p>
            <a:pPr lvl="0" eaLnBrk="0" fontAlgn="base" hangingPunct="0">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dirty="0" err="1">
                <a:latin typeface="Calibri" panose="020F0502020204030204" pitchFamily="34" charset="0"/>
                <a:ea typeface="Times New Roman" pitchFamily="18" charset="0"/>
                <a:cs typeface="Calibri" panose="020F0502020204030204" pitchFamily="34" charset="0"/>
              </a:rPr>
              <a:t>Cloaca</a:t>
            </a:r>
            <a:r>
              <a:rPr lang="tr-TR" dirty="0">
                <a:latin typeface="Calibri" panose="020F0502020204030204" pitchFamily="34" charset="0"/>
                <a:ea typeface="Times New Roman" pitchFamily="18" charset="0"/>
                <a:cs typeface="Calibri" panose="020F0502020204030204" pitchFamily="34" charset="0"/>
              </a:rPr>
              <a:t> dışkı, idrar ve spermin taşındığı dış ortama açılan küçük bir odacıktır.</a:t>
            </a:r>
          </a:p>
          <a:p>
            <a:pPr lvl="0" eaLnBrk="0" fontAlgn="base" hangingPunct="0">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lvl="0" eaLnBrk="0" fontAlgn="base" hangingPunct="0">
              <a:spcBef>
                <a:spcPct val="0"/>
              </a:spcBef>
              <a:spcAft>
                <a:spcPct val="0"/>
              </a:spcAft>
              <a:buFont typeface="Wingdings" pitchFamily="2" charset="2"/>
              <a:buChar char="ü"/>
            </a:pPr>
            <a:r>
              <a:rPr lang="tr-TR" dirty="0" err="1" smtClean="0">
                <a:latin typeface="Calibri" panose="020F0502020204030204" pitchFamily="34" charset="0"/>
                <a:ea typeface="Times New Roman" pitchFamily="18" charset="0"/>
                <a:cs typeface="Calibri" panose="020F0502020204030204" pitchFamily="34" charset="0"/>
              </a:rPr>
              <a:t>Testis’ler</a:t>
            </a:r>
            <a:r>
              <a:rPr lang="tr-TR" dirty="0" smtClean="0">
                <a:latin typeface="Calibri" panose="020F0502020204030204" pitchFamily="34" charset="0"/>
                <a:ea typeface="Times New Roman" pitchFamily="18" charset="0"/>
                <a:cs typeface="Calibri" panose="020F0502020204030204" pitchFamily="34" charset="0"/>
              </a:rPr>
              <a:t> </a:t>
            </a:r>
            <a:r>
              <a:rPr lang="tr-TR" dirty="0">
                <a:latin typeface="Calibri" panose="020F0502020204030204" pitchFamily="34" charset="0"/>
                <a:ea typeface="Times New Roman" pitchFamily="18" charset="0"/>
                <a:cs typeface="Calibri" panose="020F0502020204030204" pitchFamily="34" charset="0"/>
              </a:rPr>
              <a:t>üzerinde sarı renkli bir çift yağ cisimciği vardır. Bunlar kurbağaların kış uykularında beslenmelerini </a:t>
            </a:r>
            <a:r>
              <a:rPr lang="tr-TR" dirty="0" smtClean="0">
                <a:latin typeface="Calibri" panose="020F0502020204030204" pitchFamily="34" charset="0"/>
                <a:ea typeface="Times New Roman" pitchFamily="18" charset="0"/>
                <a:cs typeface="Calibri" panose="020F0502020204030204" pitchFamily="34" charset="0"/>
              </a:rPr>
              <a:t>sağlar.</a:t>
            </a:r>
            <a:endParaRPr lang="tr-TR" dirty="0">
              <a:latin typeface="Calibri" panose="020F0502020204030204" pitchFamily="34" charset="0"/>
              <a:ea typeface="Calibri" pitchFamily="34" charset="0"/>
              <a:cs typeface="Calibri" panose="020F0502020204030204" pitchFamily="34" charset="0"/>
            </a:endParaRPr>
          </a:p>
          <a:p>
            <a:pPr lvl="0" eaLnBrk="0" fontAlgn="base" hangingPunct="0">
              <a:spcBef>
                <a:spcPct val="0"/>
              </a:spcBef>
              <a:spcAft>
                <a:spcPct val="0"/>
              </a:spcAft>
            </a:pPr>
            <a:r>
              <a:rPr lang="tr-TR" dirty="0">
                <a:latin typeface="Calibri" panose="020F0502020204030204" pitchFamily="34" charset="0"/>
                <a:ea typeface="Calibri" pitchFamily="34" charset="0"/>
                <a:cs typeface="Calibri" panose="020F0502020204030204" pitchFamily="34" charset="0"/>
              </a:rPr>
              <a:t> </a:t>
            </a:r>
            <a:br>
              <a:rPr lang="tr-TR" dirty="0">
                <a:latin typeface="Calibri" panose="020F0502020204030204" pitchFamily="34" charset="0"/>
                <a:ea typeface="Calibri" pitchFamily="34" charset="0"/>
                <a:cs typeface="Calibri" panose="020F0502020204030204" pitchFamily="34" charset="0"/>
              </a:rPr>
            </a:b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55440" y="1412776"/>
            <a:ext cx="7560840" cy="2585323"/>
          </a:xfrm>
          <a:prstGeom prst="rect">
            <a:avLst/>
          </a:prstGeom>
        </p:spPr>
        <p:txBody>
          <a:bodyPr wrap="square">
            <a:spAutoFit/>
          </a:bodyPr>
          <a:lstStyle/>
          <a:p>
            <a:pPr>
              <a:buFont typeface="Wingdings" pitchFamily="2" charset="2"/>
              <a:buChar char="ü"/>
            </a:pPr>
            <a:r>
              <a:rPr lang="tr-TR" dirty="0">
                <a:latin typeface="Calibri" panose="020F0502020204030204" pitchFamily="34" charset="0"/>
                <a:ea typeface="Calibri" panose="020F0502020204030204" pitchFamily="34" charset="0"/>
                <a:cs typeface="Calibri" panose="020F0502020204030204" pitchFamily="34" charset="0"/>
              </a:rPr>
              <a:t>Dişi üreme organı olan bir çift </a:t>
            </a:r>
            <a:r>
              <a:rPr lang="tr-TR" dirty="0" err="1">
                <a:latin typeface="Calibri" panose="020F0502020204030204" pitchFamily="34" charset="0"/>
                <a:ea typeface="Calibri" panose="020F0502020204030204" pitchFamily="34" charset="0"/>
                <a:cs typeface="Calibri" panose="020F0502020204030204" pitchFamily="34" charset="0"/>
              </a:rPr>
              <a:t>ovarium</a:t>
            </a:r>
            <a:r>
              <a:rPr lang="tr-TR" dirty="0">
                <a:latin typeface="Calibri" panose="020F0502020204030204" pitchFamily="34" charset="0"/>
                <a:ea typeface="Calibri" pitchFamily="34" charset="0"/>
                <a:cs typeface="Calibri" panose="020F0502020204030204" pitchFamily="34" charset="0"/>
              </a:rPr>
              <a:t> böbreklerin yanında yer alır, böbreklerle fonksiyonel hiçbir ilişkisi yoktur.</a:t>
            </a:r>
          </a:p>
          <a:p>
            <a:pPr>
              <a:buFont typeface="Wingdings" pitchFamily="2" charset="2"/>
              <a:buChar char="ü"/>
            </a:pPr>
            <a:endParaRPr lang="tr-TR" dirty="0">
              <a:latin typeface="Calibri" panose="020F0502020204030204" pitchFamily="34" charset="0"/>
              <a:ea typeface="Calibri" pitchFamily="34" charset="0"/>
              <a:cs typeface="Calibri" panose="020F0502020204030204" pitchFamily="34" charset="0"/>
            </a:endParaRPr>
          </a:p>
          <a:p>
            <a:pPr>
              <a:buFont typeface="Wingdings" pitchFamily="2" charset="2"/>
              <a:buChar char="ü"/>
            </a:pPr>
            <a:r>
              <a:rPr lang="tr-TR" dirty="0">
                <a:latin typeface="Calibri" panose="020F0502020204030204" pitchFamily="34" charset="0"/>
                <a:ea typeface="Calibri" pitchFamily="34" charset="0"/>
                <a:cs typeface="Calibri" panose="020F0502020204030204" pitchFamily="34" charset="0"/>
              </a:rPr>
              <a:t> Yumurta  sağlı sollu taşıyıcı kanallarla </a:t>
            </a:r>
            <a:r>
              <a:rPr lang="tr-TR" dirty="0" err="1">
                <a:latin typeface="Calibri" panose="020F0502020204030204" pitchFamily="34" charset="0"/>
                <a:ea typeface="Calibri" panose="020F0502020204030204" pitchFamily="34" charset="0"/>
                <a:cs typeface="Calibri" panose="020F0502020204030204" pitchFamily="34" charset="0"/>
              </a:rPr>
              <a:t>cloaca’ya</a:t>
            </a:r>
            <a:r>
              <a:rPr lang="tr-TR" dirty="0">
                <a:latin typeface="Calibri" panose="020F0502020204030204" pitchFamily="34" charset="0"/>
                <a:ea typeface="Calibri" pitchFamily="34" charset="0"/>
                <a:cs typeface="Calibri" panose="020F0502020204030204" pitchFamily="34" charset="0"/>
              </a:rPr>
              <a:t>  ulaşır.</a:t>
            </a:r>
          </a:p>
          <a:p>
            <a:pPr>
              <a:buFont typeface="Wingdings" pitchFamily="2" charset="2"/>
              <a:buChar char="ü"/>
            </a:pPr>
            <a:endParaRPr lang="tr-TR" dirty="0">
              <a:latin typeface="Calibri" panose="020F0502020204030204" pitchFamily="34" charset="0"/>
              <a:ea typeface="Calibri" pitchFamily="34" charset="0"/>
              <a:cs typeface="Calibri" panose="020F0502020204030204" pitchFamily="34" charset="0"/>
            </a:endParaRPr>
          </a:p>
          <a:p>
            <a:pPr>
              <a:buFont typeface="Wingdings" pitchFamily="2" charset="2"/>
              <a:buChar char="ü"/>
            </a:pPr>
            <a:r>
              <a:rPr lang="tr-TR" dirty="0" err="1" smtClean="0">
                <a:latin typeface="Calibri" panose="020F0502020204030204" pitchFamily="34" charset="0"/>
                <a:ea typeface="Calibri" panose="020F0502020204030204" pitchFamily="34" charset="0"/>
                <a:cs typeface="Calibri" panose="020F0502020204030204" pitchFamily="34" charset="0"/>
              </a:rPr>
              <a:t>Ovarium’ların</a:t>
            </a:r>
            <a:r>
              <a:rPr lang="tr-TR" dirty="0" smtClean="0">
                <a:latin typeface="Calibri" panose="020F0502020204030204" pitchFamily="34" charset="0"/>
                <a:ea typeface="Calibri" panose="020F0502020204030204" pitchFamily="34" charset="0"/>
                <a:cs typeface="Calibri" panose="020F0502020204030204" pitchFamily="34" charset="0"/>
              </a:rPr>
              <a:t> </a:t>
            </a:r>
            <a:r>
              <a:rPr lang="tr-TR" dirty="0">
                <a:latin typeface="Calibri" panose="020F0502020204030204" pitchFamily="34" charset="0"/>
                <a:ea typeface="Calibri" pitchFamily="34" charset="0"/>
                <a:cs typeface="Calibri" panose="020F0502020204030204" pitchFamily="34" charset="0"/>
              </a:rPr>
              <a:t>büyüklükleri yaşa ve mevsime göre değişiklik göstermektedir. </a:t>
            </a:r>
          </a:p>
          <a:p>
            <a:pPr>
              <a:buFont typeface="Wingdings" pitchFamily="2" charset="2"/>
              <a:buChar char="ü"/>
            </a:pPr>
            <a:endParaRPr lang="tr-TR" dirty="0">
              <a:latin typeface="Calibri" panose="020F0502020204030204" pitchFamily="34" charset="0"/>
              <a:ea typeface="Calibri" pitchFamily="34" charset="0"/>
              <a:cs typeface="Calibri" panose="020F0502020204030204" pitchFamily="34" charset="0"/>
            </a:endParaRPr>
          </a:p>
          <a:p>
            <a:pPr>
              <a:buFont typeface="Wingdings" pitchFamily="2" charset="2"/>
              <a:buChar char="ü"/>
            </a:pPr>
            <a:r>
              <a:rPr lang="tr-TR" dirty="0" err="1" smtClean="0">
                <a:latin typeface="Calibri" panose="020F0502020204030204" pitchFamily="34" charset="0"/>
                <a:ea typeface="Calibri" panose="020F0502020204030204" pitchFamily="34" charset="0"/>
                <a:cs typeface="Calibri" panose="020F0502020204030204" pitchFamily="34" charset="0"/>
              </a:rPr>
              <a:t>Ovarium’ların</a:t>
            </a:r>
            <a:r>
              <a:rPr lang="tr-TR" dirty="0" smtClean="0">
                <a:latin typeface="Calibri" panose="020F0502020204030204" pitchFamily="34" charset="0"/>
                <a:ea typeface="Calibri" panose="020F0502020204030204" pitchFamily="34" charset="0"/>
                <a:cs typeface="Calibri" panose="020F0502020204030204" pitchFamily="34" charset="0"/>
              </a:rPr>
              <a:t> </a:t>
            </a:r>
            <a:r>
              <a:rPr lang="tr-TR" dirty="0">
                <a:latin typeface="Calibri" panose="020F0502020204030204" pitchFamily="34" charset="0"/>
                <a:ea typeface="Calibri" panose="020F0502020204030204" pitchFamily="34" charset="0"/>
                <a:cs typeface="Calibri" panose="020F0502020204030204" pitchFamily="34" charset="0"/>
              </a:rPr>
              <a:t>üzerinde erkeklerde olduğu gibi bir çift yağ cisimciği bulunur. Bu yağ cisimleri de dişi kurbağaların kış uykularında beslenmelerini sağlar.</a:t>
            </a:r>
            <a:r>
              <a:rPr lang="tr-TR" dirty="0">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551384" y="727831"/>
            <a:ext cx="1051316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ü"/>
            </a:pPr>
            <a:r>
              <a:rPr lang="tr-TR" dirty="0">
                <a:latin typeface="Calibri" panose="020F0502020204030204" pitchFamily="34" charset="0"/>
                <a:cs typeface="Calibri" panose="020F0502020204030204" pitchFamily="34" charset="0"/>
              </a:rPr>
              <a:t>Kör kurbağaların erkeklerinde </a:t>
            </a:r>
            <a:r>
              <a:rPr lang="tr-TR" dirty="0" err="1">
                <a:latin typeface="Calibri" panose="020F0502020204030204" pitchFamily="34" charset="0"/>
                <a:cs typeface="Calibri" panose="020F0502020204030204" pitchFamily="34" charset="0"/>
              </a:rPr>
              <a:t>cloaca’nın</a:t>
            </a:r>
            <a:r>
              <a:rPr lang="tr-TR" dirty="0">
                <a:latin typeface="Calibri" panose="020F0502020204030204" pitchFamily="34" charset="0"/>
                <a:cs typeface="Calibri" panose="020F0502020204030204" pitchFamily="34" charset="0"/>
              </a:rPr>
              <a:t> dışarıya çıkarılabilir bir uzantısı olan bir çiftleşme organı bulunur. Döllenme iç  döllenmedir. </a:t>
            </a:r>
            <a:r>
              <a:rPr lang="tr-TR" b="1" dirty="0" err="1">
                <a:latin typeface="Calibri" panose="020F0502020204030204" pitchFamily="34" charset="0"/>
                <a:cs typeface="Calibri" panose="020F0502020204030204" pitchFamily="34" charset="0"/>
              </a:rPr>
              <a:t>Ovipar</a:t>
            </a:r>
            <a:r>
              <a:rPr lang="tr-TR" dirty="0">
                <a:latin typeface="Calibri" panose="020F0502020204030204" pitchFamily="34" charset="0"/>
                <a:cs typeface="Calibri" panose="020F0502020204030204" pitchFamily="34" charset="0"/>
              </a:rPr>
              <a:t> olanlar yumurtalarını suya yakın yerlere bırakırlar , larvaları suculdur. </a:t>
            </a:r>
          </a:p>
          <a:p>
            <a:endParaRPr lang="tr-TR" b="1" dirty="0" smtClean="0">
              <a:latin typeface="Calibri" panose="020F0502020204030204" pitchFamily="34" charset="0"/>
              <a:cs typeface="Calibri" panose="020F0502020204030204" pitchFamily="34" charset="0"/>
            </a:endParaRPr>
          </a:p>
          <a:p>
            <a:r>
              <a:rPr lang="tr-TR" b="1" dirty="0" err="1" smtClean="0">
                <a:latin typeface="Calibri" panose="020F0502020204030204" pitchFamily="34" charset="0"/>
                <a:cs typeface="Calibri" panose="020F0502020204030204" pitchFamily="34" charset="0"/>
              </a:rPr>
              <a:t>Ovipar</a:t>
            </a:r>
            <a:r>
              <a:rPr lang="tr-TR" b="1" dirty="0" smtClean="0">
                <a:latin typeface="Calibri" panose="020F0502020204030204" pitchFamily="34" charset="0"/>
                <a:cs typeface="Calibri" panose="020F0502020204030204" pitchFamily="34" charset="0"/>
              </a:rPr>
              <a:t>: Yumurtasını vücut dışına bırakarak çoğalan.</a:t>
            </a:r>
          </a:p>
          <a:p>
            <a:r>
              <a:rPr lang="tr-TR" b="1" dirty="0" err="1" smtClean="0">
                <a:latin typeface="Calibri" panose="020F0502020204030204" pitchFamily="34" charset="0"/>
                <a:cs typeface="Calibri" panose="020F0502020204030204" pitchFamily="34" charset="0"/>
              </a:rPr>
              <a:t>Ovovivipar</a:t>
            </a:r>
            <a:r>
              <a:rPr lang="tr-TR" b="1" dirty="0" smtClean="0">
                <a:latin typeface="Calibri" panose="020F0502020204030204" pitchFamily="34" charset="0"/>
                <a:cs typeface="Calibri" panose="020F0502020204030204" pitchFamily="34" charset="0"/>
              </a:rPr>
              <a:t>: Bir plasenta oluşumuyla anne-yavru arasında bağlantı olmaksızın, yumurtası vücut içinde gelişen ve yavruyu yumurtadan çıktıktan sonra vücut dışına bırakan, yalancı doğum yapan</a:t>
            </a:r>
          </a:p>
          <a:p>
            <a:r>
              <a:rPr lang="tr-TR" b="1" dirty="0" err="1" smtClean="0">
                <a:latin typeface="Calibri" panose="020F0502020204030204" pitchFamily="34" charset="0"/>
                <a:cs typeface="Calibri" panose="020F0502020204030204" pitchFamily="34" charset="0"/>
              </a:rPr>
              <a:t>Vivipar</a:t>
            </a:r>
            <a:r>
              <a:rPr lang="tr-TR" b="1" dirty="0" smtClean="0">
                <a:latin typeface="Calibri" panose="020F0502020204030204" pitchFamily="34" charset="0"/>
                <a:cs typeface="Calibri" panose="020F0502020204030204" pitchFamily="34" charset="0"/>
              </a:rPr>
              <a:t>: Yavrunun, bir plasenta varlığıyla, anneyle arasında besin, gaz, vb. alışverişi olarak gelişimini tamamlaması sonucunda, gerçek doğum yapan. </a:t>
            </a:r>
            <a:r>
              <a:rPr lang="tr-TR" dirty="0" smtClean="0">
                <a:latin typeface="Calibri" panose="020F0502020204030204" pitchFamily="34" charset="0"/>
                <a:cs typeface="Calibri" panose="020F0502020204030204" pitchFamily="34" charset="0"/>
              </a:rPr>
              <a:t/>
            </a:r>
            <a:br>
              <a:rPr lang="tr-TR" dirty="0" smtClean="0">
                <a:latin typeface="Calibri" panose="020F0502020204030204" pitchFamily="34" charset="0"/>
                <a:cs typeface="Calibri" panose="020F0502020204030204" pitchFamily="34" charset="0"/>
              </a:rPr>
            </a:br>
            <a:endParaRPr lang="tr-TR" dirty="0" smtClean="0">
              <a:latin typeface="Calibri" panose="020F0502020204030204" pitchFamily="34" charset="0"/>
              <a:cs typeface="Calibri" panose="020F0502020204030204" pitchFamily="34" charset="0"/>
            </a:endParaRPr>
          </a:p>
          <a:p>
            <a:endParaRPr lang="tr-TR" dirty="0" smtClean="0">
              <a:latin typeface="Calibri" panose="020F0502020204030204" pitchFamily="34" charset="0"/>
              <a:cs typeface="Calibri" panose="020F0502020204030204" pitchFamily="34" charset="0"/>
            </a:endParaRPr>
          </a:p>
          <a:p>
            <a:pPr>
              <a:buFont typeface="Wingdings" pitchFamily="2" charset="2"/>
              <a:buChar char="ü"/>
            </a:pPr>
            <a:r>
              <a:rPr lang="tr-TR" dirty="0" smtClean="0">
                <a:latin typeface="Calibri" panose="020F0502020204030204" pitchFamily="34" charset="0"/>
                <a:cs typeface="Calibri" panose="020F0502020204030204" pitchFamily="34" charset="0"/>
              </a:rPr>
              <a:t>Kuyruklu </a:t>
            </a:r>
            <a:r>
              <a:rPr lang="tr-TR" dirty="0">
                <a:latin typeface="Calibri" panose="020F0502020204030204" pitchFamily="34" charset="0"/>
                <a:cs typeface="Calibri" panose="020F0502020204030204" pitchFamily="34" charset="0"/>
              </a:rPr>
              <a:t>kurbağalarda çoğunlukla iç döllenme görülür.Fakat erkeklerinde çiftleşme organı yoktur. Üreme </a:t>
            </a:r>
            <a:r>
              <a:rPr lang="tr-TR" dirty="0" smtClean="0">
                <a:latin typeface="Calibri" panose="020F0502020204030204" pitchFamily="34" charset="0"/>
                <a:cs typeface="Calibri" panose="020F0502020204030204" pitchFamily="34" charset="0"/>
              </a:rPr>
              <a:t>zamanında, </a:t>
            </a:r>
            <a:r>
              <a:rPr lang="tr-TR" dirty="0">
                <a:latin typeface="Calibri" panose="020F0502020204030204" pitchFamily="34" charset="0"/>
                <a:cs typeface="Calibri" panose="020F0502020204030204" pitchFamily="34" charset="0"/>
              </a:rPr>
              <a:t>erkek spermlerini bir küme halinde zemine bırakır, buna </a:t>
            </a:r>
            <a:r>
              <a:rPr lang="tr-TR" b="1" dirty="0" err="1">
                <a:latin typeface="Calibri" panose="020F0502020204030204" pitchFamily="34" charset="0"/>
                <a:cs typeface="Calibri" panose="020F0502020204030204" pitchFamily="34" charset="0"/>
              </a:rPr>
              <a:t>s</a:t>
            </a:r>
            <a:r>
              <a:rPr lang="tr-TR" b="1" dirty="0" err="1" smtClean="0">
                <a:latin typeface="Calibri" panose="020F0502020204030204" pitchFamily="34" charset="0"/>
                <a:cs typeface="Calibri" panose="020F0502020204030204" pitchFamily="34" charset="0"/>
              </a:rPr>
              <a:t>permatofor</a:t>
            </a:r>
            <a:r>
              <a:rPr lang="tr-TR" dirty="0">
                <a:latin typeface="Calibri" panose="020F0502020204030204" pitchFamily="34" charset="0"/>
                <a:cs typeface="Calibri" panose="020F0502020204030204" pitchFamily="34" charset="0"/>
              </a:rPr>
              <a:t> adı verilir. Dişi </a:t>
            </a:r>
            <a:r>
              <a:rPr lang="tr-TR" dirty="0" err="1">
                <a:latin typeface="Calibri" panose="020F0502020204030204" pitchFamily="34" charset="0"/>
                <a:cs typeface="Calibri" panose="020F0502020204030204" pitchFamily="34" charset="0"/>
              </a:rPr>
              <a:t>cloaca</a:t>
            </a:r>
            <a:r>
              <a:rPr lang="tr-TR" dirty="0">
                <a:latin typeface="Calibri" panose="020F0502020204030204" pitchFamily="34" charset="0"/>
                <a:cs typeface="Calibri" panose="020F0502020204030204" pitchFamily="34" charset="0"/>
              </a:rPr>
              <a:t> yolu ile bunları vücut içine alır ve </a:t>
            </a:r>
            <a:r>
              <a:rPr lang="tr-TR" b="1" dirty="0" err="1">
                <a:latin typeface="Calibri" panose="020F0502020204030204" pitchFamily="34" charset="0"/>
                <a:cs typeface="Calibri" panose="020F0502020204030204" pitchFamily="34" charset="0"/>
              </a:rPr>
              <a:t>s</a:t>
            </a:r>
            <a:r>
              <a:rPr lang="tr-TR" b="1" dirty="0" err="1" smtClean="0">
                <a:latin typeface="Calibri" panose="020F0502020204030204" pitchFamily="34" charset="0"/>
                <a:cs typeface="Calibri" panose="020F0502020204030204" pitchFamily="34" charset="0"/>
              </a:rPr>
              <a:t>permateka</a:t>
            </a:r>
            <a:r>
              <a:rPr lang="tr-TR" b="1" dirty="0">
                <a:latin typeface="Calibri" panose="020F0502020204030204" pitchFamily="34" charset="0"/>
                <a:cs typeface="Calibri" panose="020F0502020204030204" pitchFamily="34" charset="0"/>
              </a:rPr>
              <a:t> </a:t>
            </a:r>
            <a:r>
              <a:rPr lang="tr-TR" b="1" dirty="0" smtClean="0">
                <a:latin typeface="Calibri" panose="020F0502020204030204" pitchFamily="34" charset="0"/>
                <a:cs typeface="Calibri" panose="020F0502020204030204" pitchFamily="34" charset="0"/>
              </a:rPr>
              <a:t>(</a:t>
            </a:r>
            <a:r>
              <a:rPr lang="tr-TR" b="1" dirty="0" err="1">
                <a:latin typeface="Calibri" panose="020F0502020204030204" pitchFamily="34" charset="0"/>
                <a:cs typeface="Calibri" panose="020F0502020204030204" pitchFamily="34" charset="0"/>
              </a:rPr>
              <a:t>s</a:t>
            </a:r>
            <a:r>
              <a:rPr lang="tr-TR" b="1" dirty="0" err="1" smtClean="0">
                <a:latin typeface="Calibri" panose="020F0502020204030204" pitchFamily="34" charset="0"/>
                <a:cs typeface="Calibri" panose="020F0502020204030204" pitchFamily="34" charset="0"/>
              </a:rPr>
              <a:t>permatheca</a:t>
            </a:r>
            <a:r>
              <a:rPr lang="tr-TR" b="1" dirty="0">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 adı verilen bir seri tüpçükten oluşmuş bir sperm kesesi içinde </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depolar Bazı türlerde dış döllenme görülür. Çoğunda bir larva safhası mevcuttur. Larvaları erginlere benzer.</a:t>
            </a:r>
          </a:p>
          <a:p>
            <a:pPr>
              <a:buFont typeface="Wingdings" pitchFamily="2" charset="2"/>
              <a:buChar char="ü"/>
            </a:pPr>
            <a:endParaRPr lang="tr-TR" dirty="0">
              <a:latin typeface="Calibri" panose="020F0502020204030204" pitchFamily="34" charset="0"/>
              <a:cs typeface="Calibri" panose="020F0502020204030204" pitchFamily="34" charset="0"/>
            </a:endParaRPr>
          </a:p>
          <a:p>
            <a:pPr>
              <a:buFont typeface="Wingdings" pitchFamily="2" charset="2"/>
              <a:buChar char="ü"/>
            </a:pPr>
            <a:endParaRPr lang="tr-TR" dirty="0">
              <a:latin typeface="Calibri" panose="020F0502020204030204" pitchFamily="34" charset="0"/>
              <a:cs typeface="Calibri" panose="020F0502020204030204" pitchFamily="34" charset="0"/>
            </a:endParaRPr>
          </a:p>
          <a:p>
            <a:pPr lvl="0"/>
            <a:endParaRPr lang="tr-TR"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ü"/>
            </a:pPr>
            <a:endParaRPr lang="tr-TR" dirty="0">
              <a:latin typeface="Calibri" panose="020F0502020204030204" pitchFamily="34" charset="0"/>
              <a:cs typeface="Calibri" panose="020F0502020204030204" pitchFamily="34" charset="0"/>
            </a:endParaRPr>
          </a:p>
          <a:p>
            <a:pPr indent="449263" eaLnBrk="0" fontAlgn="base" hangingPunct="0">
              <a:spcBef>
                <a:spcPct val="0"/>
              </a:spcBef>
              <a:spcAft>
                <a:spcPct val="0"/>
              </a:spcAft>
            </a:pP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07568" y="1268760"/>
            <a:ext cx="6480720" cy="4524315"/>
          </a:xfrm>
          <a:prstGeom prst="rect">
            <a:avLst/>
          </a:prstGeom>
        </p:spPr>
        <p:txBody>
          <a:bodyPr wrap="square">
            <a:spAutoFit/>
          </a:bodyPr>
          <a:lstStyle/>
          <a:p>
            <a:pPr>
              <a:buFont typeface="Wingdings" pitchFamily="2" charset="2"/>
              <a:buChar char="ü"/>
            </a:pPr>
            <a:r>
              <a:rPr lang="tr-TR" dirty="0" smtClean="0">
                <a:latin typeface="Calibri" panose="020F0502020204030204" pitchFamily="34" charset="0"/>
                <a:ea typeface="Times New Roman" pitchFamily="18" charset="0"/>
                <a:cs typeface="Calibri" panose="020F0502020204030204" pitchFamily="34" charset="0"/>
              </a:rPr>
              <a:t>Kuyruksuz kurbağalarda  üreme zamanı bazı türlerin erkeklerinde dişiyi kavramaya yarayacak şekilde şişkince bir nasır gelişir, bazılarında kol üzerinde, vücut üzerinde kabarcıklar oluşur. Üreme dönemi sonunda ise kaybolurlar</a:t>
            </a:r>
          </a:p>
          <a:p>
            <a:r>
              <a:rPr lang="tr-TR" dirty="0" smtClean="0">
                <a:latin typeface="Calibri" panose="020F0502020204030204" pitchFamily="34" charset="0"/>
                <a:ea typeface="Calibri" pitchFamily="34" charset="0"/>
                <a:cs typeface="Calibri" panose="020F0502020204030204" pitchFamily="34" charset="0"/>
              </a:rPr>
              <a:t>Gerçek bir çiftleşme yoktur. Bunun için bu çiftleşmeye kucaklaşma (</a:t>
            </a:r>
            <a:r>
              <a:rPr lang="tr-TR" dirty="0" err="1" smtClean="0">
                <a:latin typeface="Calibri" panose="020F0502020204030204" pitchFamily="34" charset="0"/>
                <a:ea typeface="Calibri" pitchFamily="34" charset="0"/>
                <a:cs typeface="Calibri" panose="020F0502020204030204" pitchFamily="34" charset="0"/>
              </a:rPr>
              <a:t>amplexus</a:t>
            </a:r>
            <a:r>
              <a:rPr lang="tr-TR" dirty="0" smtClean="0">
                <a:latin typeface="Calibri" panose="020F0502020204030204" pitchFamily="34" charset="0"/>
                <a:ea typeface="Calibri" pitchFamily="34" charset="0"/>
                <a:cs typeface="Calibri" panose="020F0502020204030204" pitchFamily="34" charset="0"/>
              </a:rPr>
              <a:t>) denilmektedir. Bu erkeğin dişinin </a:t>
            </a:r>
            <a:r>
              <a:rPr lang="tr-TR" dirty="0" smtClean="0">
                <a:latin typeface="Calibri" panose="020F0502020204030204" pitchFamily="34" charset="0"/>
                <a:cs typeface="Calibri" panose="020F0502020204030204" pitchFamily="34" charset="0"/>
              </a:rPr>
              <a:t> sırtına çıkarak onun yumurtalarını bırakmasını sağlamasından ibarettir. </a:t>
            </a:r>
            <a:r>
              <a:rPr lang="tr-TR" dirty="0" smtClean="0">
                <a:latin typeface="Calibri" panose="020F0502020204030204" pitchFamily="34" charset="0"/>
                <a:ea typeface="Calibri" pitchFamily="34" charset="0"/>
                <a:cs typeface="Calibri" panose="020F0502020204030204" pitchFamily="34" charset="0"/>
              </a:rPr>
              <a:t>Döllenme dış döllenmedir. Kurbağaların çiftleşmeleri genelde geceleri olur ve senede 3-4 dönem yumurtlama olmaktadır. Her dönemde 5.000-10.000 adet arasında yumurta bırakmaktadırlar. </a:t>
            </a:r>
            <a:br>
              <a:rPr lang="tr-TR" dirty="0" smtClean="0">
                <a:latin typeface="Calibri" panose="020F0502020204030204" pitchFamily="34" charset="0"/>
                <a:ea typeface="Calibri" pitchFamily="34" charset="0"/>
                <a:cs typeface="Calibri" panose="020F0502020204030204" pitchFamily="34" charset="0"/>
              </a:rPr>
            </a:br>
            <a:endParaRPr lang="tr-TR" dirty="0" smtClean="0">
              <a:latin typeface="Calibri" panose="020F0502020204030204" pitchFamily="34" charset="0"/>
              <a:cs typeface="Calibri" panose="020F0502020204030204" pitchFamily="34" charset="0"/>
            </a:endParaRPr>
          </a:p>
          <a:p>
            <a:r>
              <a:rPr lang="tr-TR" dirty="0" err="1" smtClean="0">
                <a:latin typeface="Calibri" panose="020F0502020204030204" pitchFamily="34" charset="0"/>
                <a:ea typeface="Times New Roman" pitchFamily="18" charset="0"/>
                <a:cs typeface="Calibri" panose="020F0502020204030204" pitchFamily="34" charset="0"/>
              </a:rPr>
              <a:t>Amplexus’un</a:t>
            </a:r>
            <a:r>
              <a:rPr lang="tr-TR" dirty="0" smtClean="0">
                <a:latin typeface="Calibri" panose="020F0502020204030204" pitchFamily="34" charset="0"/>
                <a:ea typeface="Times New Roman" pitchFamily="18" charset="0"/>
                <a:cs typeface="Calibri" panose="020F0502020204030204" pitchFamily="34" charset="0"/>
              </a:rPr>
              <a:t> </a:t>
            </a:r>
            <a:r>
              <a:rPr lang="tr-TR" dirty="0" smtClean="0">
                <a:latin typeface="Calibri" panose="020F0502020204030204" pitchFamily="34" charset="0"/>
                <a:ea typeface="Times New Roman" pitchFamily="18" charset="0"/>
                <a:cs typeface="Calibri" panose="020F0502020204030204" pitchFamily="34" charset="0"/>
              </a:rPr>
              <a:t>ardından dişi tarafından suya bırakılan yumurtalar, harici olarak erkek tarafından döllenir. </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Amplexus</a:t>
            </a:r>
            <a:r>
              <a:rPr lang="tr-TR" dirty="0" smtClean="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(kavuşma),   yumurtanın dışarıya çıkmasına yardımcı olur, aynı anda sperm ve yumurtanın bir araya bırakılmasını sağlayarak döllenmeyi garanti altına alır.</a:t>
            </a:r>
            <a:endParaRPr lang="tr-TR" dirty="0">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2469823" y="1734322"/>
            <a:ext cx="7010553"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tr-TR" dirty="0">
              <a:latin typeface="Arial" pitchFamily="34" charset="0"/>
              <a:cs typeface="Arial" pitchFamily="34" charset="0"/>
            </a:endParaRPr>
          </a:p>
          <a:p>
            <a:pPr eaLnBrk="0" fontAlgn="base" hangingPunct="0">
              <a:spcBef>
                <a:spcPct val="0"/>
              </a:spcBef>
              <a:spcAft>
                <a:spcPct val="0"/>
              </a:spcAft>
              <a:buFont typeface="Wingdings" pitchFamily="2" charset="2"/>
              <a:buChar char="ü"/>
            </a:pPr>
            <a:r>
              <a:rPr lang="tr-TR" dirty="0"/>
              <a:t>Kuyruksuz kurbağadaki döllenmiş yumurta hücresinin gelişmesi sonucu larva (iribaş, </a:t>
            </a:r>
            <a:r>
              <a:rPr lang="tr-TR" dirty="0" err="1"/>
              <a:t>tetari</a:t>
            </a:r>
            <a:r>
              <a:rPr lang="tr-TR" dirty="0"/>
              <a:t>) oluşur.</a:t>
            </a:r>
            <a:endParaRPr lang="tr-TR" dirty="0">
              <a:ea typeface="Times New Roman" pitchFamily="18" charset="0"/>
              <a:cs typeface="Tahoma" pitchFamily="34" charset="0"/>
            </a:endParaRPr>
          </a:p>
          <a:p>
            <a:pPr eaLnBrk="0" fontAlgn="base" hangingPunct="0">
              <a:spcBef>
                <a:spcPct val="0"/>
              </a:spcBef>
              <a:spcAft>
                <a:spcPct val="0"/>
              </a:spcAft>
              <a:buFont typeface="Wingdings" pitchFamily="2" charset="2"/>
              <a:buChar char="ü"/>
            </a:pPr>
            <a:endParaRPr lang="tr-TR" dirty="0"/>
          </a:p>
          <a:p>
            <a:pPr eaLnBrk="0" fontAlgn="base" hangingPunct="0">
              <a:spcBef>
                <a:spcPct val="0"/>
              </a:spcBef>
              <a:spcAft>
                <a:spcPct val="0"/>
              </a:spcAft>
              <a:buFont typeface="Wingdings" pitchFamily="2" charset="2"/>
              <a:buChar char="ü"/>
            </a:pPr>
            <a:r>
              <a:rPr lang="tr-TR" dirty="0"/>
              <a:t>Larvaları genelde sucul </a:t>
            </a:r>
            <a:r>
              <a:rPr lang="tr-TR" dirty="0" smtClean="0"/>
              <a:t>ve kuyrukludurlar</a:t>
            </a:r>
            <a:r>
              <a:rPr lang="tr-TR" dirty="0"/>
              <a:t>. Erginleşmek için 46 kadar safhaya (</a:t>
            </a:r>
            <a:r>
              <a:rPr lang="tr-TR" dirty="0" err="1"/>
              <a:t>Gosner</a:t>
            </a:r>
            <a:r>
              <a:rPr lang="tr-TR" dirty="0"/>
              <a:t> evreleri) ayrılabilen metamorfoz </a:t>
            </a:r>
            <a:r>
              <a:rPr lang="tr-TR" dirty="0" smtClean="0"/>
              <a:t> geçirirler.</a:t>
            </a:r>
            <a:endParaRPr lang="tr-TR" dirty="0"/>
          </a:p>
          <a:p>
            <a:pPr eaLnBrk="0" fontAlgn="base" hangingPunct="0">
              <a:spcBef>
                <a:spcPct val="0"/>
              </a:spcBef>
              <a:spcAft>
                <a:spcPct val="0"/>
              </a:spcAft>
            </a:pPr>
            <a:endParaRPr lang="tr-TR" b="1" dirty="0"/>
          </a:p>
          <a:p>
            <a:pPr eaLnBrk="0" fontAlgn="base" hangingPunct="0">
              <a:spcBef>
                <a:spcPct val="0"/>
              </a:spcBef>
              <a:spcAft>
                <a:spcPct val="0"/>
              </a:spcAft>
              <a:buFont typeface="Wingdings" pitchFamily="2" charset="2"/>
              <a:buChar char="ü"/>
            </a:pPr>
            <a:endParaRPr lang="tr-TR" dirty="0">
              <a:cs typeface="Arial" pitchFamily="34" charset="0"/>
            </a:endParaRPr>
          </a:p>
          <a:p>
            <a:pPr eaLnBrk="0" fontAlgn="base" hangingPunct="0">
              <a:spcBef>
                <a:spcPct val="0"/>
              </a:spcBef>
              <a:spcAft>
                <a:spcPct val="0"/>
              </a:spcAft>
            </a:pPr>
            <a:r>
              <a:rPr lang="tr-TR" dirty="0">
                <a:latin typeface="Calibri" pitchFamily="34" charset="0"/>
                <a:ea typeface="Times New Roman" pitchFamily="18" charset="0"/>
                <a:cs typeface="Times New Roman" pitchFamily="18" charset="0"/>
              </a:rPr>
              <a:t> </a:t>
            </a:r>
            <a:br>
              <a:rPr lang="tr-TR" dirty="0">
                <a:latin typeface="Calibri" pitchFamily="34" charset="0"/>
                <a:ea typeface="Times New Roman" pitchFamily="18" charset="0"/>
                <a:cs typeface="Times New Roman" pitchFamily="18" charset="0"/>
              </a:rPr>
            </a:br>
            <a:r>
              <a:rPr lang="tr-TR" dirty="0">
                <a:latin typeface="Calibri" pitchFamily="34" charset="0"/>
                <a:ea typeface="Times New Roman" pitchFamily="18" charset="0"/>
                <a:cs typeface="Times New Roman" pitchFamily="18" charset="0"/>
              </a:rPr>
              <a:t/>
            </a:r>
            <a:br>
              <a:rPr lang="tr-TR" dirty="0">
                <a:latin typeface="Calibri" pitchFamily="34" charset="0"/>
                <a:ea typeface="Times New Roman" pitchFamily="18" charset="0"/>
                <a:cs typeface="Times New Roman" pitchFamily="18" charset="0"/>
              </a:rPr>
            </a:b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415480" y="2101784"/>
            <a:ext cx="8424936" cy="258532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buFont typeface="Wingdings" pitchFamily="2" charset="2"/>
              <a:buChar char="ü"/>
            </a:pPr>
            <a:r>
              <a:rPr lang="tr-TR" b="1" dirty="0">
                <a:latin typeface="Calibri" panose="020F0502020204030204" pitchFamily="34" charset="0"/>
                <a:ea typeface="Times New Roman" pitchFamily="18" charset="0"/>
                <a:cs typeface="Calibri" panose="020F0502020204030204" pitchFamily="34" charset="0"/>
              </a:rPr>
              <a:t>Sinir sistemi</a:t>
            </a:r>
            <a:r>
              <a:rPr lang="tr-TR" dirty="0">
                <a:latin typeface="Calibri" panose="020F0502020204030204" pitchFamily="34" charset="0"/>
                <a:ea typeface="Times New Roman" pitchFamily="18" charset="0"/>
                <a:cs typeface="Calibri" panose="020F0502020204030204" pitchFamily="34" charset="0"/>
              </a:rPr>
              <a:t> bir beyin, omurilik ve </a:t>
            </a:r>
            <a:r>
              <a:rPr lang="tr-TR" dirty="0" err="1">
                <a:latin typeface="Calibri" panose="020F0502020204030204" pitchFamily="34" charset="0"/>
                <a:ea typeface="Times New Roman" pitchFamily="18" charset="0"/>
                <a:cs typeface="Calibri" panose="020F0502020204030204" pitchFamily="34" charset="0"/>
              </a:rPr>
              <a:t>perifer</a:t>
            </a:r>
            <a:r>
              <a:rPr lang="tr-TR" dirty="0">
                <a:latin typeface="Calibri" panose="020F0502020204030204" pitchFamily="34" charset="0"/>
                <a:ea typeface="Times New Roman" pitchFamily="18" charset="0"/>
                <a:cs typeface="Calibri" panose="020F0502020204030204" pitchFamily="34" charset="0"/>
              </a:rPr>
              <a:t> sinirlerden  oluşur. </a:t>
            </a:r>
          </a:p>
          <a:p>
            <a:pPr indent="450850" algn="just"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50850" algn="just" fontAlgn="base">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Omurilik sindirim ve solunum gibi otomatik fonksiyonlarını düzenler.</a:t>
            </a:r>
          </a:p>
          <a:p>
            <a:pPr indent="450850" algn="just"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indent="450850" algn="just" fontAlgn="base">
              <a:spcBef>
                <a:spcPct val="0"/>
              </a:spcBef>
              <a:spcAft>
                <a:spcPct val="0"/>
              </a:spcAft>
              <a:buFont typeface="Wingdings" pitchFamily="2" charset="2"/>
              <a:buChar char="ü"/>
            </a:pPr>
            <a:r>
              <a:rPr lang="tr-TR" dirty="0">
                <a:latin typeface="Calibri" panose="020F0502020204030204" pitchFamily="34" charset="0"/>
                <a:ea typeface="Times New Roman" pitchFamily="18" charset="0"/>
                <a:cs typeface="Calibri" panose="020F0502020204030204" pitchFamily="34" charset="0"/>
              </a:rPr>
              <a:t> Vücut duruşu ve kas koordinasyonu beyincik tarafından kontrol edilir</a:t>
            </a:r>
            <a:r>
              <a:rPr lang="tr-TR" dirty="0" smtClean="0">
                <a:latin typeface="Calibri" panose="020F0502020204030204" pitchFamily="34" charset="0"/>
                <a:ea typeface="Times New Roman" pitchFamily="18" charset="0"/>
                <a:cs typeface="Calibri" panose="020F0502020204030204" pitchFamily="34" charset="0"/>
              </a:rPr>
              <a:t>.</a:t>
            </a:r>
          </a:p>
          <a:p>
            <a:pPr indent="450850" algn="just" fontAlgn="base">
              <a:spcBef>
                <a:spcPct val="0"/>
              </a:spcBef>
              <a:spcAft>
                <a:spcPct val="0"/>
              </a:spcAft>
              <a:buFont typeface="Wingdings" pitchFamily="2" charset="2"/>
              <a:buChar char="ü"/>
            </a:pPr>
            <a:endParaRPr lang="tr-TR"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buFont typeface="Wingdings" pitchFamily="2" charset="2"/>
              <a:buChar char="ü"/>
            </a:pPr>
            <a:r>
              <a:rPr lang="tr-TR" dirty="0" smtClean="0">
                <a:latin typeface="Calibri" panose="020F0502020204030204" pitchFamily="34" charset="0"/>
                <a:ea typeface="Times New Roman" pitchFamily="18" charset="0"/>
                <a:cs typeface="Calibri" panose="020F0502020204030204" pitchFamily="34" charset="0"/>
              </a:rPr>
              <a:t>      Sadece </a:t>
            </a:r>
            <a:r>
              <a:rPr lang="tr-TR" dirty="0">
                <a:latin typeface="Calibri" panose="020F0502020204030204" pitchFamily="34" charset="0"/>
                <a:ea typeface="Times New Roman" pitchFamily="18" charset="0"/>
                <a:cs typeface="Calibri" panose="020F0502020204030204" pitchFamily="34" charset="0"/>
              </a:rPr>
              <a:t>10   çift sinir beyin kökenlidir.  </a:t>
            </a:r>
            <a:endParaRPr lang="tr-TR" dirty="0" smtClean="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r>
              <a:rPr lang="tr-TR" dirty="0" smtClean="0">
                <a:latin typeface="Calibri" panose="020F0502020204030204" pitchFamily="34" charset="0"/>
                <a:ea typeface="Times New Roman" pitchFamily="18" charset="0"/>
                <a:cs typeface="Calibri" panose="020F0502020204030204" pitchFamily="34" charset="0"/>
              </a:rPr>
              <a:t>    </a:t>
            </a:r>
          </a:p>
          <a:p>
            <a:pPr fontAlgn="base">
              <a:spcBef>
                <a:spcPct val="0"/>
              </a:spcBef>
              <a:spcAft>
                <a:spcPct val="0"/>
              </a:spcAft>
              <a:buFont typeface="Wingdings" pitchFamily="2" charset="2"/>
              <a:buChar char="ü"/>
            </a:pPr>
            <a:r>
              <a:rPr lang="tr-TR" dirty="0" smtClean="0">
                <a:latin typeface="Calibri" panose="020F0502020204030204" pitchFamily="34" charset="0"/>
                <a:ea typeface="Times New Roman" pitchFamily="18" charset="0"/>
                <a:cs typeface="Calibri" panose="020F0502020204030204" pitchFamily="34" charset="0"/>
              </a:rPr>
              <a:t>       Benzer </a:t>
            </a:r>
            <a:r>
              <a:rPr lang="tr-TR" dirty="0">
                <a:latin typeface="Calibri" panose="020F0502020204030204" pitchFamily="34" charset="0"/>
                <a:ea typeface="Times New Roman" pitchFamily="18" charset="0"/>
                <a:cs typeface="Calibri" panose="020F0502020204030204" pitchFamily="34" charset="0"/>
              </a:rPr>
              <a:t>şekilde, kurbağa </a:t>
            </a:r>
            <a:r>
              <a:rPr lang="tr-TR" dirty="0" err="1">
                <a:latin typeface="Calibri" panose="020F0502020204030204" pitchFamily="34" charset="0"/>
                <a:ea typeface="Times New Roman" pitchFamily="18" charset="0"/>
                <a:cs typeface="Calibri" panose="020F0502020204030204" pitchFamily="34" charset="0"/>
              </a:rPr>
              <a:t>spinal</a:t>
            </a:r>
            <a:r>
              <a:rPr lang="tr-TR" dirty="0">
                <a:latin typeface="Calibri" panose="020F0502020204030204" pitchFamily="34" charset="0"/>
                <a:ea typeface="Times New Roman" pitchFamily="18" charset="0"/>
                <a:cs typeface="Calibri" panose="020F0502020204030204" pitchFamily="34" charset="0"/>
              </a:rPr>
              <a:t> sinirleri sadece 10 çifttir.  </a:t>
            </a: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839416" y="1042282"/>
            <a:ext cx="8424936" cy="369331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tr-TR" b="1"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endParaRPr lang="tr-TR" b="1"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endParaRPr lang="tr-TR" b="1" dirty="0">
              <a:latin typeface="Calibri" panose="020F0502020204030204" pitchFamily="34" charset="0"/>
              <a:ea typeface="Times New Roman" pitchFamily="18" charset="0"/>
              <a:cs typeface="Calibri" panose="020F0502020204030204" pitchFamily="34" charset="0"/>
            </a:endParaRPr>
          </a:p>
          <a:p>
            <a:pPr fontAlgn="base">
              <a:spcBef>
                <a:spcPct val="0"/>
              </a:spcBef>
              <a:spcAft>
                <a:spcPct val="0"/>
              </a:spcAft>
            </a:pPr>
            <a:r>
              <a:rPr lang="tr-TR" b="1" dirty="0">
                <a:latin typeface="Calibri" panose="020F0502020204030204" pitchFamily="34" charset="0"/>
                <a:ea typeface="Times New Roman" pitchFamily="18" charset="0"/>
                <a:cs typeface="Calibri" panose="020F0502020204030204" pitchFamily="34" charset="0"/>
              </a:rPr>
              <a:t>Kimyasal ve tat almaçları</a:t>
            </a:r>
            <a:r>
              <a:rPr lang="tr-TR" dirty="0">
                <a:latin typeface="Calibri" panose="020F0502020204030204" pitchFamily="34" charset="0"/>
                <a:ea typeface="Times New Roman" pitchFamily="18" charset="0"/>
                <a:cs typeface="Calibri" panose="020F0502020204030204" pitchFamily="34" charset="0"/>
              </a:rPr>
              <a:t> çok gelişmiştir. Bu almaçlar burun ve ağız mukozasında, dilde </a:t>
            </a:r>
            <a:r>
              <a:rPr lang="tr-TR" dirty="0" smtClean="0">
                <a:latin typeface="Calibri" panose="020F0502020204030204" pitchFamily="34" charset="0"/>
                <a:ea typeface="Times New Roman" pitchFamily="18" charset="0"/>
                <a:cs typeface="Calibri" panose="020F0502020204030204" pitchFamily="34" charset="0"/>
              </a:rPr>
              <a:t>yoğunlaşmaktadır.</a:t>
            </a:r>
            <a:endParaRPr lang="tr-TR"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b="1"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b="1"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r>
              <a:rPr lang="tr-TR" b="1" dirty="0">
                <a:latin typeface="Calibri" panose="020F0502020204030204" pitchFamily="34" charset="0"/>
                <a:ea typeface="Times New Roman" pitchFamily="18" charset="0"/>
                <a:cs typeface="Calibri" panose="020F0502020204030204" pitchFamily="34" charset="0"/>
              </a:rPr>
              <a:t>Koku almaçları</a:t>
            </a:r>
            <a:r>
              <a:rPr lang="tr-TR" dirty="0">
                <a:latin typeface="Calibri" panose="020F0502020204030204" pitchFamily="34" charset="0"/>
                <a:ea typeface="Times New Roman" pitchFamily="18" charset="0"/>
                <a:cs typeface="Calibri" panose="020F0502020204030204" pitchFamily="34" charset="0"/>
              </a:rPr>
              <a:t> burun kanallarında toplanmıştır.</a:t>
            </a:r>
            <a:endParaRPr lang="tr-TR"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endParaRPr lang="tr-TR" dirty="0">
              <a:latin typeface="Calibri" panose="020F0502020204030204" pitchFamily="34" charset="0"/>
              <a:ea typeface="Times New Roman" pitchFamily="18" charset="0"/>
              <a:cs typeface="Calibri" panose="020F0502020204030204" pitchFamily="34" charset="0"/>
            </a:endParaRPr>
          </a:p>
          <a:p>
            <a:pPr eaLnBrk="0" fontAlgn="base" hangingPunct="0">
              <a:spcBef>
                <a:spcPct val="0"/>
              </a:spcBef>
              <a:spcAft>
                <a:spcPct val="0"/>
              </a:spcAft>
            </a:pPr>
            <a:r>
              <a:rPr lang="tr-TR" b="1" dirty="0" err="1">
                <a:latin typeface="Calibri" panose="020F0502020204030204" pitchFamily="34" charset="0"/>
                <a:ea typeface="Times New Roman" pitchFamily="18" charset="0"/>
                <a:cs typeface="Calibri" panose="020F0502020204030204" pitchFamily="34" charset="0"/>
              </a:rPr>
              <a:t>Vomeronasal</a:t>
            </a:r>
            <a:r>
              <a:rPr lang="tr-TR" b="1" dirty="0">
                <a:latin typeface="Calibri" panose="020F0502020204030204" pitchFamily="34" charset="0"/>
                <a:ea typeface="Times New Roman" pitchFamily="18" charset="0"/>
                <a:cs typeface="Calibri" panose="020F0502020204030204" pitchFamily="34" charset="0"/>
              </a:rPr>
              <a:t> organ  </a:t>
            </a:r>
            <a:r>
              <a:rPr lang="tr-TR" dirty="0">
                <a:latin typeface="Calibri" panose="020F0502020204030204" pitchFamily="34" charset="0"/>
                <a:ea typeface="Times New Roman" pitchFamily="18" charset="0"/>
                <a:cs typeface="Calibri" panose="020F0502020204030204" pitchFamily="34" charset="0"/>
              </a:rPr>
              <a:t>ilk defa </a:t>
            </a:r>
            <a:r>
              <a:rPr lang="tr-TR" dirty="0" smtClean="0">
                <a:latin typeface="Calibri" panose="020F0502020204030204" pitchFamily="34" charset="0"/>
                <a:ea typeface="Times New Roman" pitchFamily="18" charset="0"/>
                <a:cs typeface="Calibri" panose="020F0502020204030204" pitchFamily="34" charset="0"/>
              </a:rPr>
              <a:t>amfibilerde </a:t>
            </a:r>
            <a:r>
              <a:rPr lang="tr-TR" dirty="0">
                <a:latin typeface="Calibri" panose="020F0502020204030204" pitchFamily="34" charset="0"/>
                <a:ea typeface="Times New Roman" pitchFamily="18" charset="0"/>
                <a:cs typeface="Calibri" panose="020F0502020204030204" pitchFamily="34" charset="0"/>
              </a:rPr>
              <a:t>koklama organı olarak ortaya çıkmıştır. Bu organ çoğunlukla burun kanallarının içinde yer alır.</a:t>
            </a:r>
            <a:endParaRPr lang="tr-TR"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79376" y="1126122"/>
            <a:ext cx="105131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tr-TR" dirty="0">
              <a:latin typeface="Calibri" panose="020F0502020204030204" pitchFamily="34" charset="0"/>
              <a:cs typeface="Calibri" panose="020F0502020204030204" pitchFamily="34" charset="0"/>
            </a:endParaRPr>
          </a:p>
          <a:p>
            <a:pPr algn="just" eaLnBrk="0" fontAlgn="base" hangingPunct="0">
              <a:spcBef>
                <a:spcPct val="0"/>
              </a:spcBef>
              <a:spcAft>
                <a:spcPct val="0"/>
              </a:spcAft>
              <a:buFont typeface="Wingdings" pitchFamily="2" charset="2"/>
              <a:buChar char="ü"/>
            </a:pPr>
            <a:r>
              <a:rPr lang="tr-TR" dirty="0">
                <a:latin typeface="Calibri" panose="020F0502020204030204" pitchFamily="34" charset="0"/>
                <a:ea typeface="Calibri" pitchFamily="34" charset="0"/>
                <a:cs typeface="Calibri" panose="020F0502020204030204" pitchFamily="34" charset="0"/>
              </a:rPr>
              <a:t>15 ve 18. yüzyıl arasında açık deniz yelkenciliğinin ilerlemesiyle egzotik kuşlar özellikle kanarya, </a:t>
            </a:r>
            <a:r>
              <a:rPr lang="tr-TR" dirty="0" smtClean="0">
                <a:latin typeface="Calibri" panose="020F0502020204030204" pitchFamily="34" charset="0"/>
                <a:ea typeface="Calibri" pitchFamily="34" charset="0"/>
                <a:cs typeface="Calibri" panose="020F0502020204030204" pitchFamily="34" charset="0"/>
              </a:rPr>
              <a:t>muhabbet  </a:t>
            </a:r>
            <a:r>
              <a:rPr lang="tr-TR" dirty="0">
                <a:latin typeface="Calibri" panose="020F0502020204030204" pitchFamily="34" charset="0"/>
                <a:ea typeface="Calibri" pitchFamily="34" charset="0"/>
                <a:cs typeface="Calibri" panose="020F0502020204030204" pitchFamily="34" charset="0"/>
              </a:rPr>
              <a:t>kuşu  yetiştiriciliği  gündeme geldi.</a:t>
            </a:r>
          </a:p>
          <a:p>
            <a:pPr algn="just" eaLnBrk="0" fontAlgn="base" hangingPunct="0">
              <a:spcBef>
                <a:spcPct val="0"/>
              </a:spcBef>
              <a:spcAft>
                <a:spcPct val="0"/>
              </a:spcAft>
            </a:pPr>
            <a:endParaRPr lang="tr-TR" dirty="0">
              <a:latin typeface="Calibri" panose="020F0502020204030204" pitchFamily="34" charset="0"/>
              <a:cs typeface="Calibri" panose="020F0502020204030204" pitchFamily="34" charset="0"/>
            </a:endParaRPr>
          </a:p>
          <a:p>
            <a:pPr algn="just" eaLnBrk="0" fontAlgn="base" hangingPunct="0">
              <a:spcBef>
                <a:spcPct val="0"/>
              </a:spcBef>
              <a:spcAft>
                <a:spcPct val="0"/>
              </a:spcAft>
              <a:buFont typeface="Wingdings" pitchFamily="2" charset="2"/>
              <a:buChar char="ü"/>
            </a:pPr>
            <a:r>
              <a:rPr lang="tr-TR" dirty="0">
                <a:latin typeface="Calibri" panose="020F0502020204030204" pitchFamily="34" charset="0"/>
                <a:ea typeface="Calibri" pitchFamily="34" charset="0"/>
                <a:cs typeface="Calibri" panose="020F0502020204030204" pitchFamily="34" charset="0"/>
              </a:rPr>
              <a:t>18. ve 19. Yüzyıldan itibaren </a:t>
            </a:r>
            <a:r>
              <a:rPr lang="tr-TR" dirty="0" err="1">
                <a:latin typeface="Calibri" panose="020F0502020204030204" pitchFamily="34" charset="0"/>
                <a:ea typeface="Calibri" pitchFamily="34" charset="0"/>
                <a:cs typeface="Calibri" panose="020F0502020204030204" pitchFamily="34" charset="0"/>
              </a:rPr>
              <a:t>Amerikada</a:t>
            </a:r>
            <a:r>
              <a:rPr lang="tr-TR" dirty="0">
                <a:latin typeface="Calibri" panose="020F0502020204030204" pitchFamily="34" charset="0"/>
                <a:ea typeface="Calibri" pitchFamily="34" charset="0"/>
                <a:cs typeface="Calibri" panose="020F0502020204030204" pitchFamily="34" charset="0"/>
              </a:rPr>
              <a:t> </a:t>
            </a:r>
            <a:r>
              <a:rPr lang="tr-TR" dirty="0" err="1">
                <a:latin typeface="Calibri" panose="020F0502020204030204" pitchFamily="34" charset="0"/>
                <a:ea typeface="Calibri" pitchFamily="34" charset="0"/>
                <a:cs typeface="Calibri" panose="020F0502020204030204" pitchFamily="34" charset="0"/>
              </a:rPr>
              <a:t>kuşculuk</a:t>
            </a:r>
            <a:r>
              <a:rPr lang="tr-TR" dirty="0">
                <a:latin typeface="Calibri" panose="020F0502020204030204" pitchFamily="34" charset="0"/>
                <a:ea typeface="Calibri" pitchFamily="34" charset="0"/>
                <a:cs typeface="Calibri" panose="020F0502020204030204" pitchFamily="34" charset="0"/>
              </a:rPr>
              <a:t> çok </a:t>
            </a:r>
            <a:r>
              <a:rPr lang="tr-TR" dirty="0" err="1">
                <a:latin typeface="Calibri" panose="020F0502020204030204" pitchFamily="34" charset="0"/>
                <a:ea typeface="Calibri" pitchFamily="34" charset="0"/>
                <a:cs typeface="Calibri" panose="020F0502020204030204" pitchFamily="34" charset="0"/>
              </a:rPr>
              <a:t>populer</a:t>
            </a:r>
            <a:r>
              <a:rPr lang="tr-TR" dirty="0">
                <a:latin typeface="Calibri" panose="020F0502020204030204" pitchFamily="34" charset="0"/>
                <a:ea typeface="Calibri" pitchFamily="34" charset="0"/>
                <a:cs typeface="Calibri" panose="020F0502020204030204" pitchFamily="34" charset="0"/>
              </a:rPr>
              <a:t> oldu, hava taşımacılığının gelişmesi kuş taşımacılığını daha da kolaylaştırdı.</a:t>
            </a:r>
          </a:p>
          <a:p>
            <a:pPr algn="just" eaLnBrk="0" fontAlgn="base" hangingPunct="0">
              <a:spcBef>
                <a:spcPct val="0"/>
              </a:spcBef>
              <a:spcAft>
                <a:spcPct val="0"/>
              </a:spcAft>
            </a:pPr>
            <a:endParaRPr lang="tr-TR" dirty="0">
              <a:latin typeface="Calibri" panose="020F0502020204030204" pitchFamily="34" charset="0"/>
              <a:cs typeface="Calibri" panose="020F0502020204030204" pitchFamily="34" charset="0"/>
            </a:endParaRPr>
          </a:p>
          <a:p>
            <a:pPr algn="just" fontAlgn="base">
              <a:spcBef>
                <a:spcPct val="0"/>
              </a:spcBef>
              <a:spcAft>
                <a:spcPct val="0"/>
              </a:spcAft>
              <a:buFont typeface="Wingdings" pitchFamily="2" charset="2"/>
              <a:buChar char="ü"/>
            </a:pPr>
            <a:r>
              <a:rPr lang="tr-TR" dirty="0" smtClean="0">
                <a:latin typeface="Calibri" panose="020F0502020204030204" pitchFamily="34" charset="0"/>
                <a:ea typeface="Calibri" pitchFamily="34" charset="0"/>
                <a:cs typeface="Calibri" panose="020F0502020204030204" pitchFamily="34" charset="0"/>
              </a:rPr>
              <a:t>Sürüngenlerin evde beslenmesi  ancak son zamanlarda popüler oldu. 1940 ve 1970 yılları arasında Amerika’da bazı sürüngenlerin  öncelikle kaplumbağanın  ticareti başladı. Daha sonra yeşil iguana, boa yılanı, piton satışları görüldü.</a:t>
            </a:r>
          </a:p>
          <a:p>
            <a:pPr algn="just" eaLnBrk="0" fontAlgn="base" hangingPunct="0">
              <a:spcBef>
                <a:spcPct val="0"/>
              </a:spcBef>
              <a:spcAft>
                <a:spcPct val="0"/>
              </a:spcAft>
              <a:buFont typeface="Wingdings" pitchFamily="2" charset="2"/>
              <a:buChar char="ü"/>
            </a:pPr>
            <a:r>
              <a:rPr lang="tr-TR" dirty="0" smtClean="0">
                <a:latin typeface="Calibri" panose="020F0502020204030204" pitchFamily="34" charset="0"/>
                <a:ea typeface="Calibri" pitchFamily="34" charset="0"/>
                <a:cs typeface="Calibri" panose="020F0502020204030204" pitchFamily="34" charset="0"/>
              </a:rPr>
              <a:t>Egzotik </a:t>
            </a:r>
            <a:r>
              <a:rPr lang="tr-TR" dirty="0">
                <a:latin typeface="Calibri" panose="020F0502020204030204" pitchFamily="34" charset="0"/>
                <a:ea typeface="Calibri" pitchFamily="34" charset="0"/>
                <a:cs typeface="Calibri" panose="020F0502020204030204" pitchFamily="34" charset="0"/>
              </a:rPr>
              <a:t>hayvanlardan biri olan gelinciğin uygarlıkla birlikte belgelenmiş uzun bir öyküsü vardır. M.Ö. </a:t>
            </a:r>
            <a:r>
              <a:rPr lang="tr-TR" dirty="0" smtClean="0">
                <a:latin typeface="Calibri" panose="020F0502020204030204" pitchFamily="34" charset="0"/>
                <a:ea typeface="Calibri" pitchFamily="34" charset="0"/>
                <a:cs typeface="Calibri" panose="020F0502020204030204" pitchFamily="34" charset="0"/>
              </a:rPr>
              <a:t>350 </a:t>
            </a:r>
            <a:r>
              <a:rPr lang="tr-TR" dirty="0">
                <a:latin typeface="Calibri" panose="020F0502020204030204" pitchFamily="34" charset="0"/>
                <a:ea typeface="Calibri" pitchFamily="34" charset="0"/>
                <a:cs typeface="Calibri" panose="020F0502020204030204" pitchFamily="34" charset="0"/>
              </a:rPr>
              <a:t>dolaylarında vahşi yaşamdan uzaklaştırılan bu hayvanlardan avcılıkta, böceklerle mücadelede </a:t>
            </a:r>
            <a:r>
              <a:rPr lang="tr-TR" dirty="0" smtClean="0">
                <a:latin typeface="Calibri" panose="020F0502020204030204" pitchFamily="34" charset="0"/>
                <a:ea typeface="Calibri" pitchFamily="34" charset="0"/>
                <a:cs typeface="Calibri" panose="020F0502020204030204" pitchFamily="34" charset="0"/>
              </a:rPr>
              <a:t>faydalanıldı.</a:t>
            </a:r>
            <a:endParaRPr lang="tr-TR" dirty="0">
              <a:latin typeface="Calibri" panose="020F0502020204030204" pitchFamily="34" charset="0"/>
              <a:ea typeface="Calibri" pitchFamily="34" charset="0"/>
              <a:cs typeface="Calibri" panose="020F0502020204030204" pitchFamily="34" charset="0"/>
            </a:endParaRPr>
          </a:p>
          <a:p>
            <a:pPr algn="just" eaLnBrk="0" fontAlgn="base" hangingPunct="0">
              <a:spcBef>
                <a:spcPct val="0"/>
              </a:spcBef>
              <a:spcAft>
                <a:spcPct val="0"/>
              </a:spcAft>
            </a:pPr>
            <a:endParaRPr lang="tr-TR" dirty="0">
              <a:latin typeface="Calibri" panose="020F0502020204030204" pitchFamily="34" charset="0"/>
              <a:cs typeface="Calibri" panose="020F0502020204030204" pitchFamily="34" charset="0"/>
            </a:endParaRPr>
          </a:p>
          <a:p>
            <a:pPr algn="just" eaLnBrk="0" fontAlgn="base" hangingPunct="0">
              <a:spcBef>
                <a:spcPct val="0"/>
              </a:spcBef>
              <a:spcAft>
                <a:spcPct val="0"/>
              </a:spcAft>
              <a:buFont typeface="Wingdings" pitchFamily="2" charset="2"/>
              <a:buChar char="ü"/>
            </a:pPr>
            <a:r>
              <a:rPr lang="tr-TR" dirty="0">
                <a:latin typeface="Calibri" panose="020F0502020204030204" pitchFamily="34" charset="0"/>
                <a:ea typeface="Calibri" pitchFamily="34" charset="0"/>
                <a:cs typeface="Calibri" panose="020F0502020204030204" pitchFamily="34" charset="0"/>
              </a:rPr>
              <a:t>Tavşanın insanla birlikteliğinin geçmişi  1000 yılın üzerindedir.</a:t>
            </a:r>
            <a:endParaRPr lang="tr-T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839416" y="1885077"/>
            <a:ext cx="8856984" cy="203132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b="1" dirty="0" smtClean="0">
                <a:latin typeface="Calibri" pitchFamily="34" charset="0"/>
                <a:ea typeface="Times New Roman" pitchFamily="18" charset="0"/>
                <a:cs typeface="Tahoma" pitchFamily="34" charset="0"/>
              </a:rPr>
              <a:t>Gözler</a:t>
            </a:r>
            <a:endParaRPr lang="tr-TR" dirty="0" smtClean="0">
              <a:latin typeface="Calibri" pitchFamily="34" charset="0"/>
              <a:ea typeface="Times New Roman" pitchFamily="18" charset="0"/>
              <a:cs typeface="Tahoma" pitchFamily="34" charset="0"/>
            </a:endParaRPr>
          </a:p>
          <a:p>
            <a:pPr eaLnBrk="0" fontAlgn="base" hangingPunct="0">
              <a:spcBef>
                <a:spcPct val="0"/>
              </a:spcBef>
              <a:spcAft>
                <a:spcPct val="0"/>
              </a:spcAft>
              <a:buFont typeface="Wingdings" pitchFamily="2" charset="2"/>
              <a:buChar char="ü"/>
            </a:pPr>
            <a:endParaRPr lang="tr-TR" dirty="0" smtClean="0">
              <a:latin typeface="Calibri" pitchFamily="34" charset="0"/>
              <a:ea typeface="Times New Roman" pitchFamily="18" charset="0"/>
              <a:cs typeface="Tahoma" pitchFamily="34" charset="0"/>
            </a:endParaRPr>
          </a:p>
          <a:p>
            <a:pPr eaLnBrk="0" fontAlgn="base" hangingPunct="0">
              <a:spcBef>
                <a:spcPct val="0"/>
              </a:spcBef>
              <a:spcAft>
                <a:spcPct val="0"/>
              </a:spcAft>
              <a:buFont typeface="Wingdings" pitchFamily="2" charset="2"/>
              <a:buChar char="ü"/>
            </a:pPr>
            <a:r>
              <a:rPr lang="tr-TR" dirty="0" smtClean="0">
                <a:latin typeface="Calibri" pitchFamily="34" charset="0"/>
                <a:ea typeface="Times New Roman" pitchFamily="18" charset="0"/>
                <a:cs typeface="Tahoma" pitchFamily="34" charset="0"/>
              </a:rPr>
              <a:t>Ana yapısı itibariyle omurgalıların temel göz yapısına benzer. </a:t>
            </a:r>
          </a:p>
          <a:p>
            <a:pPr eaLnBrk="0" fontAlgn="base" hangingPunct="0">
              <a:spcBef>
                <a:spcPct val="0"/>
              </a:spcBef>
              <a:spcAft>
                <a:spcPct val="0"/>
              </a:spcAft>
              <a:buFont typeface="Wingdings" pitchFamily="2" charset="2"/>
              <a:buChar char="ü"/>
            </a:pPr>
            <a:endParaRPr lang="tr-TR" dirty="0" smtClean="0">
              <a:latin typeface="Calibri" pitchFamily="34" charset="0"/>
              <a:ea typeface="Times New Roman" pitchFamily="18" charset="0"/>
              <a:cs typeface="Tahoma" pitchFamily="34" charset="0"/>
            </a:endParaRPr>
          </a:p>
          <a:p>
            <a:pPr eaLnBrk="0" fontAlgn="base" hangingPunct="0">
              <a:spcBef>
                <a:spcPct val="0"/>
              </a:spcBef>
              <a:spcAft>
                <a:spcPct val="0"/>
              </a:spcAft>
              <a:buFont typeface="Wingdings" pitchFamily="2" charset="2"/>
              <a:buChar char="ü"/>
            </a:pPr>
            <a:r>
              <a:rPr lang="tr-TR" dirty="0" smtClean="0">
                <a:latin typeface="Calibri" pitchFamily="34" charset="0"/>
                <a:ea typeface="Times New Roman" pitchFamily="18" charset="0"/>
                <a:cs typeface="Tahoma" pitchFamily="34" charset="0"/>
              </a:rPr>
              <a:t>Omurgalıların aksine retina yenilenebilir niteliktedir, genelde renk görme yetenekleri vardır. </a:t>
            </a:r>
          </a:p>
          <a:p>
            <a:pPr eaLnBrk="0" fontAlgn="base" hangingPunct="0">
              <a:spcBef>
                <a:spcPct val="0"/>
              </a:spcBef>
              <a:spcAft>
                <a:spcPct val="0"/>
              </a:spcAft>
              <a:buFont typeface="Wingdings" pitchFamily="2" charset="2"/>
              <a:buChar char="ü"/>
            </a:pPr>
            <a:endParaRPr lang="tr-TR" dirty="0" smtClean="0">
              <a:latin typeface="Calibri" pitchFamily="34" charset="0"/>
              <a:ea typeface="Times New Roman" pitchFamily="18" charset="0"/>
              <a:cs typeface="Tahoma" pitchFamily="34" charset="0"/>
            </a:endParaRPr>
          </a:p>
          <a:p>
            <a:pPr eaLnBrk="0" fontAlgn="base" hangingPunct="0">
              <a:spcBef>
                <a:spcPct val="0"/>
              </a:spcBef>
              <a:spcAft>
                <a:spcPct val="0"/>
              </a:spcAft>
              <a:buFont typeface="Wingdings" pitchFamily="2" charset="2"/>
              <a:buChar char="ü"/>
            </a:pPr>
            <a:r>
              <a:rPr lang="tr-TR" dirty="0" smtClean="0">
                <a:latin typeface="Calibri" pitchFamily="34" charset="0"/>
                <a:ea typeface="Times New Roman" pitchFamily="18" charset="0"/>
                <a:cs typeface="Tahoma" pitchFamily="34" charset="0"/>
              </a:rPr>
              <a:t>Göz küresinde yer alan lens şeklini değiştiremez  fakat </a:t>
            </a:r>
            <a:r>
              <a:rPr lang="tr-TR" dirty="0" smtClean="0">
                <a:latin typeface="Calibri" pitchFamily="34" charset="0"/>
                <a:ea typeface="Times New Roman" pitchFamily="18" charset="0"/>
                <a:cs typeface="Tahoma" pitchFamily="34" charset="0"/>
              </a:rPr>
              <a:t>öne </a:t>
            </a:r>
            <a:r>
              <a:rPr lang="tr-TR" dirty="0" smtClean="0">
                <a:latin typeface="Calibri" pitchFamily="34" charset="0"/>
                <a:ea typeface="Times New Roman" pitchFamily="18" charset="0"/>
                <a:cs typeface="Tahoma" pitchFamily="34" charset="0"/>
              </a:rPr>
              <a:t>ve arkaya doğru kayabilir. </a:t>
            </a:r>
            <a:endParaRPr lang="tr-TR" dirty="0">
              <a:latin typeface="Calibri" pitchFamily="34"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343472" y="1772816"/>
            <a:ext cx="7776864" cy="3139321"/>
          </a:xfrm>
          <a:prstGeom prst="rect">
            <a:avLst/>
          </a:prstGeom>
        </p:spPr>
        <p:txBody>
          <a:bodyPr wrap="square">
            <a:spAutoFit/>
          </a:bodyPr>
          <a:lstStyle/>
          <a:p>
            <a:pPr eaLnBrk="0" fontAlgn="base" hangingPunct="0">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Göz bebeğinin şekli türle göre değişiklik gösterir. Yatay oval, dikey oval yada kalp şeklinde olabilir. </a:t>
            </a:r>
          </a:p>
          <a:p>
            <a:pPr lvl="0" eaLnBrk="0" fontAlgn="base" hangingPunct="0">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lvl="0" eaLnBrk="0" fontAlgn="base" hangingPunct="0">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Göz küresini geriye çeken </a:t>
            </a:r>
            <a:r>
              <a:rPr lang="tr-TR" dirty="0" err="1">
                <a:latin typeface="Calibri" pitchFamily="34" charset="0"/>
                <a:ea typeface="Times New Roman" pitchFamily="18" charset="0"/>
                <a:cs typeface="Tahoma" pitchFamily="34" charset="0"/>
              </a:rPr>
              <a:t>m.retractorbulbi</a:t>
            </a:r>
            <a:r>
              <a:rPr lang="tr-TR" dirty="0">
                <a:latin typeface="Calibri" pitchFamily="34" charset="0"/>
                <a:ea typeface="Times New Roman" pitchFamily="18" charset="0"/>
                <a:cs typeface="Tahoma" pitchFamily="34" charset="0"/>
              </a:rPr>
              <a:t> göz küresini ağız boşluğuna kadar çeker, buda yutma olayına yardımcı olur, lokmanın geriye doğru itilmesini sağlar.</a:t>
            </a:r>
          </a:p>
          <a:p>
            <a:pPr lvl="0" eaLnBrk="0" fontAlgn="base" hangingPunct="0">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lvl="0" eaLnBrk="0" fontAlgn="base" hangingPunct="0">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Sürekli suda yaşayan kuyruklu kurbağalarda göz kapağı yoktur. Diğerlerinde iyi gelişmiş üst ve alt gözkapağı ile bağdoku kıvrımından oluşan üçüncü göz kapağı bulunur.</a:t>
            </a:r>
          </a:p>
          <a:p>
            <a:pPr lvl="0" eaLnBrk="0" fontAlgn="base" hangingPunct="0">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lvl="0" eaLnBrk="0" fontAlgn="base" hangingPunct="0">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Kör kurbağaların bazı türlerinde görme siniri oluşmamıştır. </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575035" y="662551"/>
            <a:ext cx="876132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b="1" dirty="0">
                <a:latin typeface="Calibri" pitchFamily="34" charset="0"/>
                <a:ea typeface="Times New Roman" pitchFamily="18" charset="0"/>
                <a:cs typeface="Tahoma" pitchFamily="34" charset="0"/>
              </a:rPr>
              <a:t>İ</a:t>
            </a:r>
            <a:r>
              <a:rPr lang="tr-TR" b="1" dirty="0" smtClean="0">
                <a:latin typeface="Calibri" pitchFamily="34" charset="0"/>
                <a:ea typeface="Times New Roman" pitchFamily="18" charset="0"/>
                <a:cs typeface="Tahoma" pitchFamily="34" charset="0"/>
              </a:rPr>
              <a:t>şitme</a:t>
            </a:r>
          </a:p>
          <a:p>
            <a:pPr indent="328613"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indent="328613" algn="just" fontAlgn="base">
              <a:spcBef>
                <a:spcPct val="0"/>
              </a:spcBef>
              <a:spcAft>
                <a:spcPct val="0"/>
              </a:spcAft>
              <a:buFont typeface="Wingdings" pitchFamily="2" charset="2"/>
              <a:buChar char="ü"/>
            </a:pPr>
            <a:r>
              <a:rPr lang="tr-TR" dirty="0" smtClean="0">
                <a:latin typeface="Calibri" pitchFamily="34" charset="0"/>
                <a:ea typeface="Times New Roman" pitchFamily="18" charset="0"/>
                <a:cs typeface="Tahoma" pitchFamily="34" charset="0"/>
              </a:rPr>
              <a:t>Türlerin </a:t>
            </a:r>
            <a:r>
              <a:rPr lang="tr-TR" dirty="0">
                <a:latin typeface="Calibri" pitchFamily="34" charset="0"/>
                <a:ea typeface="Times New Roman" pitchFamily="18" charset="0"/>
                <a:cs typeface="Tahoma" pitchFamily="34" charset="0"/>
              </a:rPr>
              <a:t>çoğunluğunda, </a:t>
            </a:r>
            <a:r>
              <a:rPr lang="tr-TR" dirty="0" err="1">
                <a:latin typeface="Calibri" pitchFamily="34" charset="0"/>
                <a:ea typeface="Times New Roman" pitchFamily="18" charset="0"/>
                <a:cs typeface="Tahoma" pitchFamily="34" charset="0"/>
              </a:rPr>
              <a:t>primer</a:t>
            </a:r>
            <a:r>
              <a:rPr lang="tr-TR" dirty="0">
                <a:latin typeface="Calibri" pitchFamily="34" charset="0"/>
                <a:ea typeface="Times New Roman" pitchFamily="18" charset="0"/>
                <a:cs typeface="Tahoma" pitchFamily="34" charset="0"/>
              </a:rPr>
              <a:t> ses reseptörleri  kulaklardır; ancak ön üyeler de ses algılamada iş görür. </a:t>
            </a:r>
          </a:p>
          <a:p>
            <a:pPr indent="328613" algn="just" fontAlgn="base">
              <a:spcBef>
                <a:spcPct val="0"/>
              </a:spcBef>
              <a:spcAft>
                <a:spcPct val="0"/>
              </a:spcAft>
              <a:buFont typeface="Wingdings" pitchFamily="2" charset="2"/>
              <a:buChar char="ü"/>
            </a:pPr>
            <a:endParaRPr lang="tr-TR" dirty="0">
              <a:latin typeface="Calibri" pitchFamily="34" charset="0"/>
              <a:ea typeface="Times New Roman" pitchFamily="18" charset="0"/>
              <a:cs typeface="Tahoma" pitchFamily="34" charset="0"/>
            </a:endParaRPr>
          </a:p>
          <a:p>
            <a:pPr indent="328613" algn="just" fontAlgn="base">
              <a:spcBef>
                <a:spcPct val="0"/>
              </a:spcBef>
              <a:spcAft>
                <a:spcPct val="0"/>
              </a:spcAft>
              <a:buFont typeface="Wingdings" pitchFamily="2" charset="2"/>
              <a:buChar char="ü"/>
            </a:pPr>
            <a:r>
              <a:rPr lang="tr-TR" dirty="0">
                <a:latin typeface="Calibri" pitchFamily="34" charset="0"/>
                <a:ea typeface="Times New Roman" pitchFamily="18" charset="0"/>
                <a:cs typeface="Tahoma" pitchFamily="34" charset="0"/>
              </a:rPr>
              <a:t>Kuyruksuz kurbağaların çoğunda salgı bezi içermeyen, ince deriden yapılı, büyükçe </a:t>
            </a:r>
            <a:r>
              <a:rPr lang="tr-TR" dirty="0" err="1">
                <a:latin typeface="Calibri" pitchFamily="34" charset="0"/>
                <a:ea typeface="Times New Roman" pitchFamily="18" charset="0"/>
                <a:cs typeface="Tahoma" pitchFamily="34" charset="0"/>
              </a:rPr>
              <a:t>Timpanik</a:t>
            </a:r>
            <a:r>
              <a:rPr lang="tr-TR" dirty="0">
                <a:latin typeface="Calibri" pitchFamily="34" charset="0"/>
                <a:ea typeface="Times New Roman" pitchFamily="18" charset="0"/>
                <a:cs typeface="Tahoma" pitchFamily="34" charset="0"/>
              </a:rPr>
              <a:t> </a:t>
            </a:r>
            <a:r>
              <a:rPr lang="tr-TR" dirty="0" smtClean="0">
                <a:latin typeface="Calibri" pitchFamily="34" charset="0"/>
                <a:ea typeface="Times New Roman" pitchFamily="18" charset="0"/>
                <a:cs typeface="Tahoma" pitchFamily="34" charset="0"/>
              </a:rPr>
              <a:t>Zar </a:t>
            </a:r>
            <a:r>
              <a:rPr lang="tr-TR" dirty="0">
                <a:latin typeface="Calibri" pitchFamily="34" charset="0"/>
                <a:ea typeface="Times New Roman" pitchFamily="18" charset="0"/>
                <a:cs typeface="Tahoma" pitchFamily="34" charset="0"/>
              </a:rPr>
              <a:t>(Kulak Zarları, </a:t>
            </a:r>
            <a:r>
              <a:rPr lang="tr-TR" i="1" dirty="0" err="1">
                <a:latin typeface="Calibri" pitchFamily="34" charset="0"/>
                <a:ea typeface="Times New Roman" pitchFamily="18" charset="0"/>
                <a:cs typeface="Tahoma" pitchFamily="34" charset="0"/>
              </a:rPr>
              <a:t>Tympanum</a:t>
            </a:r>
            <a:r>
              <a:rPr lang="tr-TR" dirty="0">
                <a:latin typeface="Calibri" pitchFamily="34" charset="0"/>
                <a:ea typeface="Times New Roman" pitchFamily="18" charset="0"/>
                <a:cs typeface="Tahoma" pitchFamily="34" charset="0"/>
              </a:rPr>
              <a:t>) dış kulağı oluşturur. Bu dış kulak, hava ile taşınan ses dalgalarının reseptörüdür ve ses dalgalarının basıncını orta kulaktaki </a:t>
            </a:r>
            <a:r>
              <a:rPr lang="tr-TR" b="1" dirty="0" err="1">
                <a:latin typeface="Calibri" pitchFamily="34" charset="0"/>
                <a:ea typeface="Times New Roman" pitchFamily="18" charset="0"/>
                <a:cs typeface="Tahoma" pitchFamily="34" charset="0"/>
              </a:rPr>
              <a:t>Columella</a:t>
            </a:r>
            <a:r>
              <a:rPr lang="tr-TR" dirty="0">
                <a:latin typeface="Calibri" pitchFamily="34" charset="0"/>
                <a:ea typeface="Times New Roman" pitchFamily="18" charset="0"/>
                <a:cs typeface="Tahoma" pitchFamily="34" charset="0"/>
              </a:rPr>
              <a:t> kemiğinin titreşimlerine dönüştürür. Bu titreşimler de iç kulak sıvısına aktarılır. </a:t>
            </a:r>
          </a:p>
        </p:txBody>
      </p:sp>
      <p:pic>
        <p:nvPicPr>
          <p:cNvPr id="1026" name="Picture 2"/>
          <p:cNvPicPr>
            <a:picLocks noChangeAspect="1" noChangeArrowheads="1"/>
          </p:cNvPicPr>
          <p:nvPr/>
        </p:nvPicPr>
        <p:blipFill>
          <a:blip r:embed="rId3" cstate="print"/>
          <a:srcRect/>
          <a:stretch>
            <a:fillRect/>
          </a:stretch>
        </p:blipFill>
        <p:spPr bwMode="auto">
          <a:xfrm>
            <a:off x="2999656" y="3645024"/>
            <a:ext cx="2916477" cy="2588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27448" y="1700808"/>
            <a:ext cx="7704856" cy="2585323"/>
          </a:xfrm>
          <a:prstGeom prst="rect">
            <a:avLst/>
          </a:prstGeom>
        </p:spPr>
        <p:txBody>
          <a:bodyPr wrap="square">
            <a:spAutoFit/>
          </a:bodyPr>
          <a:lstStyle/>
          <a:p>
            <a:pPr indent="328613" algn="just" fontAlgn="base">
              <a:spcBef>
                <a:spcPct val="0"/>
              </a:spcBef>
              <a:spcAft>
                <a:spcPct val="0"/>
              </a:spcAft>
              <a:buFont typeface="Wingdings" pitchFamily="2" charset="2"/>
              <a:buChar char="ü"/>
            </a:pPr>
            <a:r>
              <a:rPr lang="tr-TR" b="1" dirty="0" err="1">
                <a:latin typeface="Calibri" pitchFamily="34" charset="0"/>
                <a:ea typeface="Times New Roman" pitchFamily="18" charset="0"/>
                <a:cs typeface="Tahoma" pitchFamily="34" charset="0"/>
              </a:rPr>
              <a:t>Tympanum-Columella</a:t>
            </a:r>
            <a:r>
              <a:rPr lang="tr-TR" dirty="0">
                <a:latin typeface="Calibri" pitchFamily="34" charset="0"/>
                <a:ea typeface="Times New Roman" pitchFamily="18" charset="0"/>
                <a:cs typeface="Tahoma" pitchFamily="34" charset="0"/>
              </a:rPr>
              <a:t> ikilisi, frekansı 1000 </a:t>
            </a:r>
            <a:r>
              <a:rPr lang="tr-TR" dirty="0" err="1">
                <a:latin typeface="Calibri" pitchFamily="34" charset="0"/>
                <a:ea typeface="Times New Roman" pitchFamily="18" charset="0"/>
                <a:cs typeface="Tahoma" pitchFamily="34" charset="0"/>
              </a:rPr>
              <a:t>Hz’den</a:t>
            </a:r>
            <a:r>
              <a:rPr lang="tr-TR" dirty="0">
                <a:latin typeface="Calibri" pitchFamily="34" charset="0"/>
                <a:ea typeface="Times New Roman" pitchFamily="18" charset="0"/>
                <a:cs typeface="Tahoma" pitchFamily="34" charset="0"/>
              </a:rPr>
              <a:t> yüksek ses dalgalarının algılanmasında </a:t>
            </a:r>
            <a:r>
              <a:rPr lang="tr-TR" dirty="0" smtClean="0">
                <a:latin typeface="Calibri" pitchFamily="34" charset="0"/>
                <a:ea typeface="Times New Roman" pitchFamily="18" charset="0"/>
                <a:cs typeface="Tahoma" pitchFamily="34" charset="0"/>
              </a:rPr>
              <a:t>işlevseldir</a:t>
            </a:r>
          </a:p>
          <a:p>
            <a:pPr indent="328613" algn="just" fontAlgn="base">
              <a:spcBef>
                <a:spcPct val="0"/>
              </a:spcBef>
              <a:spcAft>
                <a:spcPct val="0"/>
              </a:spcAft>
              <a:buFont typeface="Wingdings" pitchFamily="2" charset="2"/>
              <a:buChar char="ü"/>
            </a:pPr>
            <a:endParaRPr lang="tr-TR" dirty="0" smtClean="0">
              <a:latin typeface="Calibri" pitchFamily="34" charset="0"/>
              <a:ea typeface="Times New Roman" pitchFamily="18" charset="0"/>
              <a:cs typeface="Tahoma" pitchFamily="34" charset="0"/>
            </a:endParaRPr>
          </a:p>
          <a:p>
            <a:pPr indent="328613" algn="just" fontAlgn="base">
              <a:spcBef>
                <a:spcPct val="0"/>
              </a:spcBef>
              <a:spcAft>
                <a:spcPct val="0"/>
              </a:spcAft>
              <a:buFont typeface="Wingdings" pitchFamily="2" charset="2"/>
              <a:buChar char="ü"/>
            </a:pPr>
            <a:r>
              <a:rPr lang="tr-TR" dirty="0" smtClean="0">
                <a:latin typeface="Calibri" pitchFamily="34" charset="0"/>
                <a:ea typeface="Times New Roman" pitchFamily="18" charset="0"/>
                <a:cs typeface="Tahoma" pitchFamily="34" charset="0"/>
              </a:rPr>
              <a:t>Frekansı </a:t>
            </a:r>
            <a:r>
              <a:rPr lang="tr-TR" dirty="0">
                <a:latin typeface="Calibri" pitchFamily="34" charset="0"/>
                <a:ea typeface="Times New Roman" pitchFamily="18" charset="0"/>
                <a:cs typeface="Tahoma" pitchFamily="34" charset="0"/>
              </a:rPr>
              <a:t>1000 </a:t>
            </a:r>
            <a:r>
              <a:rPr lang="tr-TR" dirty="0" err="1">
                <a:latin typeface="Calibri" pitchFamily="34" charset="0"/>
                <a:ea typeface="Times New Roman" pitchFamily="18" charset="0"/>
                <a:cs typeface="Tahoma" pitchFamily="34" charset="0"/>
              </a:rPr>
              <a:t>Hz’den</a:t>
            </a:r>
            <a:r>
              <a:rPr lang="tr-TR" dirty="0">
                <a:latin typeface="Calibri" pitchFamily="34" charset="0"/>
                <a:ea typeface="Times New Roman" pitchFamily="18" charset="0"/>
                <a:cs typeface="Tahoma" pitchFamily="34" charset="0"/>
              </a:rPr>
              <a:t> düşük ses dalgalarının algılanmasındaysa solungaç kapağı kemikçiği (</a:t>
            </a:r>
            <a:r>
              <a:rPr lang="tr-TR" dirty="0" err="1" smtClean="0">
                <a:latin typeface="Calibri" pitchFamily="34" charset="0"/>
                <a:ea typeface="Times New Roman" pitchFamily="18" charset="0"/>
                <a:cs typeface="Tahoma" pitchFamily="34" charset="0"/>
              </a:rPr>
              <a:t>operculum</a:t>
            </a:r>
            <a:r>
              <a:rPr lang="tr-TR" dirty="0">
                <a:latin typeface="Calibri" pitchFamily="34" charset="0"/>
                <a:ea typeface="Times New Roman" pitchFamily="18" charset="0"/>
                <a:cs typeface="Tahoma" pitchFamily="34" charset="0"/>
              </a:rPr>
              <a:t>) ve buna bağlı kaslar </a:t>
            </a:r>
            <a:r>
              <a:rPr lang="tr-TR" dirty="0" smtClean="0">
                <a:latin typeface="Calibri" pitchFamily="34" charset="0"/>
                <a:ea typeface="Times New Roman" pitchFamily="18" charset="0"/>
                <a:cs typeface="Tahoma" pitchFamily="34" charset="0"/>
              </a:rPr>
              <a:t>(</a:t>
            </a:r>
            <a:r>
              <a:rPr lang="tr-TR" i="1" dirty="0" err="1">
                <a:latin typeface="Calibri" pitchFamily="34" charset="0"/>
                <a:ea typeface="Times New Roman" pitchFamily="18" charset="0"/>
                <a:cs typeface="Tahoma" pitchFamily="34" charset="0"/>
              </a:rPr>
              <a:t>m</a:t>
            </a:r>
            <a:r>
              <a:rPr lang="tr-TR" i="1" dirty="0" err="1" smtClean="0">
                <a:latin typeface="Calibri" pitchFamily="34" charset="0"/>
                <a:ea typeface="Times New Roman" pitchFamily="18" charset="0"/>
                <a:cs typeface="Tahoma" pitchFamily="34" charset="0"/>
              </a:rPr>
              <a:t>usculus</a:t>
            </a:r>
            <a:r>
              <a:rPr lang="tr-TR" i="1" dirty="0" smtClean="0">
                <a:latin typeface="Calibri" pitchFamily="34" charset="0"/>
                <a:ea typeface="Times New Roman" pitchFamily="18" charset="0"/>
                <a:cs typeface="Tahoma" pitchFamily="34" charset="0"/>
              </a:rPr>
              <a:t> </a:t>
            </a:r>
            <a:r>
              <a:rPr lang="tr-TR" i="1" dirty="0" err="1">
                <a:latin typeface="Calibri" pitchFamily="34" charset="0"/>
                <a:ea typeface="Times New Roman" pitchFamily="18" charset="0"/>
                <a:cs typeface="Tahoma" pitchFamily="34" charset="0"/>
              </a:rPr>
              <a:t>opercularis</a:t>
            </a:r>
            <a:r>
              <a:rPr lang="tr-TR" dirty="0">
                <a:latin typeface="Calibri" pitchFamily="34" charset="0"/>
                <a:ea typeface="Times New Roman" pitchFamily="18" charset="0"/>
                <a:cs typeface="Tahoma" pitchFamily="34" charset="0"/>
              </a:rPr>
              <a:t>) görev yapar. Bu durumda ses dalgalarının reseptörü ön üyelerdir. </a:t>
            </a:r>
            <a:r>
              <a:rPr lang="tr-TR" dirty="0" smtClean="0">
                <a:latin typeface="Calibri" pitchFamily="34" charset="0"/>
                <a:ea typeface="Times New Roman" pitchFamily="18" charset="0"/>
                <a:cs typeface="Tahoma" pitchFamily="34" charset="0"/>
              </a:rPr>
              <a:t>Solungaç kapağı </a:t>
            </a:r>
            <a:r>
              <a:rPr lang="tr-TR" dirty="0" err="1" smtClean="0">
                <a:latin typeface="Calibri" pitchFamily="34" charset="0"/>
                <a:ea typeface="Times New Roman" pitchFamily="18" charset="0"/>
                <a:cs typeface="Tahoma" pitchFamily="34" charset="0"/>
              </a:rPr>
              <a:t>kemikciği</a:t>
            </a:r>
            <a:r>
              <a:rPr lang="tr-TR" dirty="0" smtClean="0">
                <a:latin typeface="Calibri" pitchFamily="34" charset="0"/>
                <a:ea typeface="Times New Roman" pitchFamily="18" charset="0"/>
                <a:cs typeface="Tahoma" pitchFamily="34" charset="0"/>
              </a:rPr>
              <a:t> omuz </a:t>
            </a:r>
            <a:r>
              <a:rPr lang="tr-TR" dirty="0">
                <a:latin typeface="Calibri" pitchFamily="34" charset="0"/>
                <a:ea typeface="Times New Roman" pitchFamily="18" charset="0"/>
                <a:cs typeface="Tahoma" pitchFamily="34" charset="0"/>
              </a:rPr>
              <a:t>bağlantı </a:t>
            </a:r>
            <a:r>
              <a:rPr lang="tr-TR" dirty="0" smtClean="0">
                <a:latin typeface="Calibri" pitchFamily="34" charset="0"/>
                <a:ea typeface="Times New Roman" pitchFamily="18" charset="0"/>
                <a:cs typeface="Tahoma" pitchFamily="34" charset="0"/>
              </a:rPr>
              <a:t>titreşimlerini </a:t>
            </a:r>
            <a:r>
              <a:rPr lang="tr-TR" dirty="0" err="1" smtClean="0">
                <a:latin typeface="Calibri" pitchFamily="34" charset="0"/>
                <a:ea typeface="Times New Roman" pitchFamily="18" charset="0"/>
                <a:cs typeface="Tahoma" pitchFamily="34" charset="0"/>
              </a:rPr>
              <a:t>m.opercularis</a:t>
            </a:r>
            <a:r>
              <a:rPr lang="tr-TR" dirty="0" smtClean="0">
                <a:latin typeface="Calibri" pitchFamily="34" charset="0"/>
                <a:ea typeface="Times New Roman" pitchFamily="18" charset="0"/>
                <a:cs typeface="Tahoma" pitchFamily="34" charset="0"/>
              </a:rPr>
              <a:t> </a:t>
            </a:r>
            <a:r>
              <a:rPr lang="tr-TR" dirty="0">
                <a:latin typeface="Calibri" pitchFamily="34" charset="0"/>
                <a:ea typeface="Times New Roman" pitchFamily="18" charset="0"/>
                <a:cs typeface="Tahoma" pitchFamily="34" charset="0"/>
              </a:rPr>
              <a:t>aracılığıyla kulaktaki oval pencereye iletir.  Yerin </a:t>
            </a:r>
            <a:r>
              <a:rPr lang="tr-TR" dirty="0" err="1">
                <a:latin typeface="Calibri" pitchFamily="34" charset="0"/>
                <a:ea typeface="Times New Roman" pitchFamily="18" charset="0"/>
                <a:cs typeface="Tahoma" pitchFamily="34" charset="0"/>
              </a:rPr>
              <a:t>sarsıntılarıda</a:t>
            </a:r>
            <a:r>
              <a:rPr lang="tr-TR" dirty="0">
                <a:latin typeface="Calibri" pitchFamily="34" charset="0"/>
                <a:ea typeface="Times New Roman" pitchFamily="18" charset="0"/>
                <a:cs typeface="Tahoma" pitchFamily="34" charset="0"/>
              </a:rPr>
              <a:t> ön üyelerle algılanmış olur. </a:t>
            </a:r>
            <a:r>
              <a:rPr lang="tr-TR" dirty="0" err="1" smtClean="0">
                <a:latin typeface="Calibri" pitchFamily="34" charset="0"/>
                <a:ea typeface="Times New Roman" pitchFamily="18" charset="0"/>
                <a:cs typeface="Tahoma" pitchFamily="34" charset="0"/>
              </a:rPr>
              <a:t>Operculum</a:t>
            </a:r>
            <a:r>
              <a:rPr lang="tr-TR" dirty="0" smtClean="0">
                <a:latin typeface="Calibri" pitchFamily="34" charset="0"/>
                <a:ea typeface="Times New Roman" pitchFamily="18" charset="0"/>
                <a:cs typeface="Tahoma" pitchFamily="34" charset="0"/>
              </a:rPr>
              <a:t> </a:t>
            </a:r>
            <a:r>
              <a:rPr lang="tr-TR" dirty="0">
                <a:latin typeface="Calibri" pitchFamily="34" charset="0"/>
                <a:ea typeface="Times New Roman" pitchFamily="18" charset="0"/>
                <a:cs typeface="Tahoma" pitchFamily="34" charset="0"/>
              </a:rPr>
              <a:t>sadece amfibilerde işitmeye katılır. Daha yüksek omurgalılarda ise yoktur.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03512" y="1"/>
            <a:ext cx="8964488" cy="4093428"/>
          </a:xfrm>
          <a:prstGeom prst="rect">
            <a:avLst/>
          </a:prstGeom>
        </p:spPr>
        <p:txBody>
          <a:bodyPr wrap="square">
            <a:spAutoFit/>
          </a:bodyPr>
          <a:lstStyle/>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endParaRPr lang="tr-TR" sz="2000" dirty="0">
              <a:solidFill>
                <a:schemeClr val="accent1">
                  <a:lumMod val="50000"/>
                </a:schemeClr>
              </a:solidFill>
            </a:endParaRPr>
          </a:p>
          <a:p>
            <a:r>
              <a:rPr lang="tr-TR" sz="2000" dirty="0">
                <a:solidFill>
                  <a:schemeClr val="accent1">
                    <a:lumMod val="50000"/>
                  </a:schemeClr>
                </a:solidFill>
              </a:rPr>
              <a:t/>
            </a:r>
            <a:br>
              <a:rPr lang="tr-TR" sz="2000" dirty="0">
                <a:solidFill>
                  <a:schemeClr val="accent1">
                    <a:lumMod val="50000"/>
                  </a:schemeClr>
                </a:solidFill>
              </a:rPr>
            </a:br>
            <a:endParaRPr lang="tr-TR" sz="2000" dirty="0">
              <a:solidFill>
                <a:schemeClr val="accent1">
                  <a:lumMod val="50000"/>
                </a:schemeClr>
              </a:solidFill>
            </a:endParaRPr>
          </a:p>
        </p:txBody>
      </p:sp>
      <p:sp>
        <p:nvSpPr>
          <p:cNvPr id="6" name="5 Dikdörtgen"/>
          <p:cNvSpPr/>
          <p:nvPr/>
        </p:nvSpPr>
        <p:spPr>
          <a:xfrm>
            <a:off x="1847528" y="836712"/>
            <a:ext cx="7416824" cy="7017306"/>
          </a:xfrm>
          <a:prstGeom prst="rect">
            <a:avLst/>
          </a:prstGeom>
        </p:spPr>
        <p:txBody>
          <a:bodyPr wrap="square">
            <a:spAutoFit/>
          </a:bodyPr>
          <a:lstStyle/>
          <a:p>
            <a:r>
              <a:rPr lang="tr-TR" dirty="0">
                <a:latin typeface="Calibri" panose="020F0502020204030204" pitchFamily="34" charset="0"/>
                <a:cs typeface="Calibri" panose="020F0502020204030204" pitchFamily="34" charset="0"/>
              </a:rPr>
              <a:t>Kurbağalar, sürüngenlerle birlikte soğuk kanlı hayvanlar grubuna, kuşlar ve memeliler ise sıcak kanlı hayvanlar grubuna girer. Kurbağalar ve sürüngenlerde vücut sıcaklığı, çevrenin sıcaklığına bağlı olarak </a:t>
            </a:r>
            <a:r>
              <a:rPr lang="tr-TR" dirty="0" smtClean="0">
                <a:latin typeface="Calibri" panose="020F0502020204030204" pitchFamily="34" charset="0"/>
                <a:cs typeface="Calibri" panose="020F0502020204030204" pitchFamily="34" charset="0"/>
              </a:rPr>
              <a:t>değişirken </a:t>
            </a:r>
            <a:r>
              <a:rPr lang="tr-TR" b="1" dirty="0" smtClean="0">
                <a:latin typeface="Calibri" panose="020F0502020204030204" pitchFamily="34" charset="0"/>
                <a:cs typeface="Calibri" panose="020F0502020204030204" pitchFamily="34" charset="0"/>
              </a:rPr>
              <a:t>(</a:t>
            </a:r>
            <a:r>
              <a:rPr lang="tr-TR" b="1" dirty="0" err="1" smtClean="0">
                <a:latin typeface="Calibri" panose="020F0502020204030204" pitchFamily="34" charset="0"/>
                <a:cs typeface="Calibri" panose="020F0502020204030204" pitchFamily="34" charset="0"/>
              </a:rPr>
              <a:t>poikiloterm</a:t>
            </a:r>
            <a:r>
              <a:rPr lang="tr-TR" b="1" dirty="0" smtClean="0">
                <a:latin typeface="Calibri" panose="020F0502020204030204" pitchFamily="34" charset="0"/>
                <a:cs typeface="Calibri" panose="020F0502020204030204" pitchFamily="34" charset="0"/>
              </a:rPr>
              <a:t>)</a:t>
            </a: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kuşlar ve memelilerde sabit </a:t>
            </a:r>
            <a:r>
              <a:rPr lang="tr-TR" dirty="0" smtClean="0">
                <a:latin typeface="Calibri" panose="020F0502020204030204" pitchFamily="34" charset="0"/>
                <a:cs typeface="Calibri" panose="020F0502020204030204" pitchFamily="34" charset="0"/>
              </a:rPr>
              <a:t>kalır </a:t>
            </a:r>
            <a:r>
              <a:rPr lang="tr-TR" b="1" dirty="0" smtClean="0">
                <a:latin typeface="Calibri" panose="020F0502020204030204" pitchFamily="34" charset="0"/>
                <a:cs typeface="Calibri" panose="020F0502020204030204" pitchFamily="34" charset="0"/>
              </a:rPr>
              <a:t>(</a:t>
            </a:r>
            <a:r>
              <a:rPr lang="tr-TR" b="1" dirty="0" err="1" smtClean="0">
                <a:latin typeface="Calibri" panose="020F0502020204030204" pitchFamily="34" charset="0"/>
                <a:cs typeface="Calibri" panose="020F0502020204030204" pitchFamily="34" charset="0"/>
              </a:rPr>
              <a:t>homoterm</a:t>
            </a:r>
            <a:r>
              <a:rPr lang="tr-TR" b="1"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Dolayısıyla kurbağa ve sürüngenlerin vücut sıcaklıkları havaların soğumasıyla birlikte düşmeye başlar. </a:t>
            </a:r>
            <a:endParaRPr lang="tr-TR" dirty="0" smtClean="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Soğuklar </a:t>
            </a:r>
            <a:r>
              <a:rPr lang="tr-TR" dirty="0">
                <a:latin typeface="Calibri" panose="020F0502020204030204" pitchFamily="34" charset="0"/>
                <a:cs typeface="Calibri" panose="020F0502020204030204" pitchFamily="34" charset="0"/>
              </a:rPr>
              <a:t>artıkça bunlar kış uykusuna </a:t>
            </a:r>
            <a:r>
              <a:rPr lang="tr-TR" dirty="0" smtClean="0">
                <a:latin typeface="Calibri" panose="020F0502020204030204" pitchFamily="34" charset="0"/>
                <a:cs typeface="Calibri" panose="020F0502020204030204" pitchFamily="34" charset="0"/>
              </a:rPr>
              <a:t>girer </a:t>
            </a:r>
            <a:r>
              <a:rPr lang="tr-TR" b="1" dirty="0" smtClean="0">
                <a:latin typeface="Calibri" panose="020F0502020204030204" pitchFamily="34" charset="0"/>
                <a:cs typeface="Calibri" panose="020F0502020204030204" pitchFamily="34" charset="0"/>
              </a:rPr>
              <a:t>(</a:t>
            </a:r>
            <a:r>
              <a:rPr lang="tr-TR" b="1" dirty="0" err="1" smtClean="0">
                <a:latin typeface="Calibri" panose="020F0502020204030204" pitchFamily="34" charset="0"/>
                <a:cs typeface="Calibri" panose="020F0502020204030204" pitchFamily="34" charset="0"/>
              </a:rPr>
              <a:t>hibernasyon</a:t>
            </a:r>
            <a:r>
              <a:rPr lang="tr-TR" b="1" dirty="0" smtClean="0">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Kışın don olan çok soğuk bölgelerde yaşayan kurbağaların kış uykusuna girmeleri aniden değil, yavaş </a:t>
            </a:r>
            <a:r>
              <a:rPr lang="tr-TR" dirty="0" smtClean="0">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24 saat kadar bir süre) </a:t>
            </a:r>
            <a:r>
              <a:rPr lang="tr-TR" dirty="0" smtClean="0">
                <a:latin typeface="Calibri" panose="020F0502020204030204" pitchFamily="34" charset="0"/>
                <a:cs typeface="Calibri" panose="020F0502020204030204" pitchFamily="34" charset="0"/>
              </a:rPr>
              <a:t>şekillenir</a:t>
            </a:r>
            <a:r>
              <a:rPr lang="tr-TR" dirty="0" smtClean="0">
                <a:latin typeface="Calibri" panose="020F0502020204030204" pitchFamily="34" charset="0"/>
                <a:cs typeface="Calibri" panose="020F0502020204030204" pitchFamily="34" charset="0"/>
              </a:rPr>
              <a:t>. </a:t>
            </a:r>
            <a:endParaRPr lang="tr-TR" dirty="0" smtClean="0">
              <a:latin typeface="Calibri" panose="020F0502020204030204" pitchFamily="34" charset="0"/>
              <a:cs typeface="Calibri" panose="020F0502020204030204" pitchFamily="34" charset="0"/>
            </a:endParaRPr>
          </a:p>
          <a:p>
            <a:endParaRPr lang="tr-TR" dirty="0" smtClean="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Metabolizmanın </a:t>
            </a:r>
            <a:r>
              <a:rPr lang="tr-TR" dirty="0">
                <a:latin typeface="Calibri" panose="020F0502020204030204" pitchFamily="34" charset="0"/>
                <a:cs typeface="Calibri" panose="020F0502020204030204" pitchFamily="34" charset="0"/>
              </a:rPr>
              <a:t>son derece yavaşlatıldığı, dolayısıyla vücut sıcaklığının düştüğü ve kalp atım hızının azaldığı durgunluk dönemlerine </a:t>
            </a:r>
            <a:r>
              <a:rPr lang="tr-TR" b="1" dirty="0">
                <a:latin typeface="Calibri" panose="020F0502020204030204" pitchFamily="34" charset="0"/>
                <a:cs typeface="Calibri" panose="020F0502020204030204" pitchFamily="34" charset="0"/>
              </a:rPr>
              <a:t>“</a:t>
            </a:r>
            <a:r>
              <a:rPr lang="tr-TR" b="1" dirty="0" err="1">
                <a:latin typeface="Calibri" panose="020F0502020204030204" pitchFamily="34" charset="0"/>
                <a:cs typeface="Calibri" panose="020F0502020204030204" pitchFamily="34" charset="0"/>
              </a:rPr>
              <a:t>torpor</a:t>
            </a:r>
            <a:r>
              <a:rPr lang="tr-TR" b="1" dirty="0">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 adı verilir</a:t>
            </a:r>
            <a:r>
              <a:rPr lang="tr-TR" dirty="0" smtClean="0">
                <a:latin typeface="Calibri" panose="020F0502020204030204" pitchFamily="34" charset="0"/>
                <a:cs typeface="Calibri" panose="020F0502020204030204" pitchFamily="34" charset="0"/>
              </a:rPr>
              <a:t>.</a:t>
            </a:r>
          </a:p>
          <a:p>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Kurak mevsimin başlamasıyla birlikte kendilerini toprağa gömen  bazı kurbağalar, derilerinin bir kısmını dökerek, burun delikleri dışında tüm vücutlarını saran bir koza oluşturur ve yaz mevsimini, yalnızca nefes alıp verebilen birer mumya halinde geçirir </a:t>
            </a:r>
            <a:r>
              <a:rPr lang="tr-TR" b="1" dirty="0">
                <a:latin typeface="Calibri" panose="020F0502020204030204" pitchFamily="34" charset="0"/>
                <a:cs typeface="Calibri" panose="020F0502020204030204" pitchFamily="34" charset="0"/>
              </a:rPr>
              <a:t>(</a:t>
            </a:r>
            <a:r>
              <a:rPr lang="tr-TR" b="1" dirty="0" err="1">
                <a:latin typeface="Calibri" panose="020F0502020204030204" pitchFamily="34" charset="0"/>
                <a:cs typeface="Calibri" panose="020F0502020204030204" pitchFamily="34" charset="0"/>
              </a:rPr>
              <a:t>estivasyon</a:t>
            </a:r>
            <a:r>
              <a:rPr lang="tr-TR" b="1" dirty="0">
                <a:latin typeface="Calibri" panose="020F0502020204030204" pitchFamily="34" charset="0"/>
                <a:cs typeface="Calibri" panose="020F0502020204030204" pitchFamily="34" charset="0"/>
              </a:rPr>
              <a:t>). </a:t>
            </a: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endParaRPr lang="tr-TR" dirty="0">
              <a:latin typeface="Calibri" panose="020F0502020204030204" pitchFamily="34" charset="0"/>
              <a:cs typeface="Calibri" panose="020F0502020204030204" pitchFamily="34" charset="0"/>
            </a:endParaRPr>
          </a:p>
        </p:txBody>
      </p:sp>
      <p:sp>
        <p:nvSpPr>
          <p:cNvPr id="7" name="6 Dikdörtgen"/>
          <p:cNvSpPr/>
          <p:nvPr/>
        </p:nvSpPr>
        <p:spPr>
          <a:xfrm>
            <a:off x="407367" y="4005065"/>
            <a:ext cx="11377265" cy="707886"/>
          </a:xfrm>
          <a:prstGeom prst="rect">
            <a:avLst/>
          </a:prstGeom>
        </p:spPr>
        <p:txBody>
          <a:bodyPr wrap="square">
            <a:spAutoFit/>
          </a:bodyPr>
          <a:lstStyle/>
          <a:p>
            <a:endParaRPr lang="tr-TR" sz="2000" dirty="0">
              <a:solidFill>
                <a:schemeClr val="accent1">
                  <a:lumMod val="50000"/>
                </a:schemeClr>
              </a:solidFill>
            </a:endParaRPr>
          </a:p>
          <a:p>
            <a:endParaRPr lang="tr-TR"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055440" y="2204864"/>
            <a:ext cx="6768752" cy="2308324"/>
          </a:xfrm>
          <a:prstGeom prst="rect">
            <a:avLst/>
          </a:prstGeom>
          <a:noFill/>
        </p:spPr>
        <p:txBody>
          <a:bodyPr wrap="square" rtlCol="0">
            <a:spAutoFit/>
          </a:bodyPr>
          <a:lstStyle/>
          <a:p>
            <a:r>
              <a:rPr lang="tr-TR" b="1" dirty="0" smtClean="0"/>
              <a:t> Sınıf:</a:t>
            </a:r>
            <a:r>
              <a:rPr lang="tr-TR" b="1" dirty="0" err="1" smtClean="0"/>
              <a:t>Amphibia</a:t>
            </a:r>
            <a:endParaRPr lang="tr-TR" b="1" dirty="0" smtClean="0"/>
          </a:p>
          <a:p>
            <a:r>
              <a:rPr lang="tr-TR" dirty="0" smtClean="0"/>
              <a:t>      </a:t>
            </a:r>
          </a:p>
          <a:p>
            <a:r>
              <a:rPr lang="tr-TR" b="1" dirty="0" smtClean="0"/>
              <a:t>Takım </a:t>
            </a:r>
          </a:p>
          <a:p>
            <a:pPr>
              <a:buFont typeface="Wingdings" pitchFamily="2" charset="2"/>
              <a:buChar char="Ø"/>
            </a:pPr>
            <a:r>
              <a:rPr lang="tr-TR" dirty="0" smtClean="0"/>
              <a:t>  </a:t>
            </a:r>
            <a:r>
              <a:rPr lang="tr-TR" b="1" dirty="0" err="1" smtClean="0"/>
              <a:t>Anura</a:t>
            </a:r>
            <a:r>
              <a:rPr lang="tr-TR" dirty="0" smtClean="0"/>
              <a:t> </a:t>
            </a:r>
            <a:r>
              <a:rPr lang="tr-TR" dirty="0" smtClean="0">
                <a:latin typeface="Calibri" pitchFamily="34" charset="0"/>
                <a:ea typeface="Calibri" pitchFamily="34" charset="0"/>
                <a:cs typeface="Times New Roman" pitchFamily="18" charset="0"/>
              </a:rPr>
              <a:t>(</a:t>
            </a:r>
            <a:r>
              <a:rPr lang="tr-TR" dirty="0" err="1" smtClean="0">
                <a:latin typeface="Calibri" pitchFamily="34" charset="0"/>
                <a:ea typeface="Calibri" pitchFamily="34" charset="0"/>
                <a:cs typeface="Times New Roman" pitchFamily="18" charset="0"/>
              </a:rPr>
              <a:t>salientia</a:t>
            </a:r>
            <a:r>
              <a:rPr lang="tr-TR" dirty="0" smtClean="0">
                <a:latin typeface="Calibri" pitchFamily="34" charset="0"/>
                <a:ea typeface="Calibri" pitchFamily="34" charset="0"/>
                <a:cs typeface="Times New Roman" pitchFamily="18" charset="0"/>
              </a:rPr>
              <a:t>, </a:t>
            </a:r>
            <a:r>
              <a:rPr lang="tr-TR" dirty="0" err="1" smtClean="0">
                <a:latin typeface="Calibri" pitchFamily="34" charset="0"/>
                <a:ea typeface="Calibri" pitchFamily="34" charset="0"/>
                <a:cs typeface="Times New Roman" pitchFamily="18" charset="0"/>
              </a:rPr>
              <a:t>ecaudata</a:t>
            </a:r>
            <a:r>
              <a:rPr lang="tr-TR" dirty="0" smtClean="0">
                <a:latin typeface="Calibri" pitchFamily="34" charset="0"/>
                <a:ea typeface="Calibri" pitchFamily="34" charset="0"/>
                <a:cs typeface="Times New Roman" pitchFamily="18" charset="0"/>
              </a:rPr>
              <a:t>)  Kuyruksuz kurbağalar</a:t>
            </a:r>
            <a:endParaRPr lang="tr-TR" dirty="0" smtClean="0"/>
          </a:p>
          <a:p>
            <a:pPr>
              <a:buFont typeface="Wingdings" pitchFamily="2" charset="2"/>
              <a:buChar char="Ø"/>
            </a:pPr>
            <a:endParaRPr lang="tr-TR" b="1" dirty="0" smtClean="0"/>
          </a:p>
          <a:p>
            <a:pPr>
              <a:buFont typeface="Wingdings" pitchFamily="2" charset="2"/>
              <a:buChar char="Ø"/>
            </a:pPr>
            <a:r>
              <a:rPr lang="tr-TR" b="1" dirty="0" smtClean="0"/>
              <a:t> </a:t>
            </a:r>
            <a:r>
              <a:rPr lang="tr-TR" b="1" dirty="0" err="1" smtClean="0"/>
              <a:t>Uradela</a:t>
            </a:r>
            <a:r>
              <a:rPr lang="tr-TR" b="1" dirty="0" smtClean="0"/>
              <a:t> </a:t>
            </a:r>
            <a:r>
              <a:rPr lang="tr-TR" dirty="0" smtClean="0"/>
              <a:t>(</a:t>
            </a:r>
            <a:r>
              <a:rPr lang="tr-TR" dirty="0" err="1" smtClean="0"/>
              <a:t>caudata</a:t>
            </a:r>
            <a:r>
              <a:rPr lang="tr-TR" dirty="0" smtClean="0"/>
              <a:t>, </a:t>
            </a:r>
            <a:r>
              <a:rPr lang="tr-TR" dirty="0" err="1" smtClean="0"/>
              <a:t>gradientia</a:t>
            </a:r>
            <a:r>
              <a:rPr lang="tr-TR" dirty="0" smtClean="0"/>
              <a:t>) Kuyruklu kurbağalar</a:t>
            </a:r>
          </a:p>
          <a:p>
            <a:pPr>
              <a:buFont typeface="Wingdings" pitchFamily="2" charset="2"/>
              <a:buChar char="Ø"/>
            </a:pPr>
            <a:endParaRPr lang="tr-TR" dirty="0" smtClean="0"/>
          </a:p>
          <a:p>
            <a:pPr>
              <a:buFont typeface="Wingdings" pitchFamily="2" charset="2"/>
              <a:buChar char="Ø"/>
            </a:pPr>
            <a:r>
              <a:rPr lang="tr-TR" dirty="0" smtClean="0"/>
              <a:t> </a:t>
            </a:r>
            <a:r>
              <a:rPr lang="tr-TR" b="1" dirty="0" err="1" smtClean="0">
                <a:latin typeface="Calibri" pitchFamily="34" charset="0"/>
                <a:ea typeface="Calibri" pitchFamily="34" charset="0"/>
                <a:cs typeface="Times New Roman" pitchFamily="18" charset="0"/>
              </a:rPr>
              <a:t>Apoda</a:t>
            </a:r>
            <a:r>
              <a:rPr lang="tr-TR" b="1" dirty="0" smtClean="0">
                <a:latin typeface="Calibri" pitchFamily="34" charset="0"/>
                <a:ea typeface="Calibri" pitchFamily="34" charset="0"/>
                <a:cs typeface="Times New Roman" pitchFamily="18" charset="0"/>
              </a:rPr>
              <a:t> </a:t>
            </a:r>
            <a:r>
              <a:rPr lang="tr-TR" dirty="0" smtClean="0">
                <a:latin typeface="Calibri" pitchFamily="34" charset="0"/>
                <a:ea typeface="Calibri" pitchFamily="34" charset="0"/>
                <a:cs typeface="Times New Roman" pitchFamily="18" charset="0"/>
              </a:rPr>
              <a:t>(</a:t>
            </a:r>
            <a:r>
              <a:rPr lang="tr-TR" dirty="0" err="1" smtClean="0">
                <a:latin typeface="Calibri" pitchFamily="34" charset="0"/>
                <a:ea typeface="Calibri" pitchFamily="34" charset="0"/>
                <a:cs typeface="Times New Roman" pitchFamily="18" charset="0"/>
              </a:rPr>
              <a:t>gymnophiona</a:t>
            </a:r>
            <a:r>
              <a:rPr lang="tr-TR" dirty="0" smtClean="0">
                <a:latin typeface="Calibri" pitchFamily="34" charset="0"/>
                <a:ea typeface="Calibri" pitchFamily="34" charset="0"/>
                <a:cs typeface="Times New Roman" pitchFamily="18" charset="0"/>
              </a:rPr>
              <a:t>, </a:t>
            </a:r>
            <a:r>
              <a:rPr lang="tr-TR" dirty="0" err="1" smtClean="0">
                <a:latin typeface="Calibri" pitchFamily="34" charset="0"/>
                <a:ea typeface="Calibri" pitchFamily="34" charset="0"/>
                <a:cs typeface="Times New Roman" pitchFamily="18" charset="0"/>
              </a:rPr>
              <a:t>caecilia</a:t>
            </a:r>
            <a:r>
              <a:rPr lang="tr-TR" dirty="0" smtClean="0">
                <a:latin typeface="Calibri" pitchFamily="34" charset="0"/>
                <a:ea typeface="Calibri" pitchFamily="34" charset="0"/>
                <a:cs typeface="Times New Roman" pitchFamily="18" charset="0"/>
              </a:rPr>
              <a:t>, </a:t>
            </a:r>
            <a:r>
              <a:rPr lang="tr-TR" dirty="0" err="1" smtClean="0">
                <a:latin typeface="Calibri" pitchFamily="34" charset="0"/>
                <a:ea typeface="Calibri" pitchFamily="34" charset="0"/>
                <a:cs typeface="Times New Roman" pitchFamily="18" charset="0"/>
              </a:rPr>
              <a:t>apoda</a:t>
            </a:r>
            <a:r>
              <a:rPr lang="tr-TR" dirty="0" smtClean="0">
                <a:latin typeface="Calibri" pitchFamily="34" charset="0"/>
                <a:ea typeface="Calibri" pitchFamily="34" charset="0"/>
                <a:cs typeface="Times New Roman" pitchFamily="18" charset="0"/>
              </a:rPr>
              <a:t>) (Bacaksız kurbağalar)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07368" y="1686581"/>
            <a:ext cx="1000911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b="1" dirty="0">
                <a:latin typeface="Calibri" pitchFamily="34" charset="0"/>
                <a:ea typeface="Calibri" pitchFamily="34" charset="0"/>
                <a:cs typeface="Times New Roman" pitchFamily="18" charset="0"/>
              </a:rPr>
              <a:t>AMFİBİLER- İKİ YAŞAMLILAR</a:t>
            </a:r>
            <a:endParaRPr lang="tr-TR" b="1" dirty="0">
              <a:latin typeface="Arial" pitchFamily="34" charset="0"/>
              <a:ea typeface="Calibri" pitchFamily="34" charset="0"/>
              <a:cs typeface="Times New Roman" pitchFamily="18" charset="0"/>
            </a:endParaRPr>
          </a:p>
          <a:p>
            <a:pPr eaLnBrk="0" fontAlgn="base" hangingPunct="0">
              <a:spcBef>
                <a:spcPct val="0"/>
              </a:spcBef>
              <a:spcAft>
                <a:spcPct val="0"/>
              </a:spcAft>
            </a:pPr>
            <a:endParaRPr lang="tr-TR" b="1" dirty="0">
              <a:latin typeface="Arial" pitchFamily="34"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ü"/>
            </a:pPr>
            <a:r>
              <a:rPr lang="tr-TR" b="1" dirty="0" err="1">
                <a:ea typeface="Calibri" pitchFamily="34" charset="0"/>
                <a:cs typeface="Times New Roman" pitchFamily="18" charset="0"/>
              </a:rPr>
              <a:t>Amphibia</a:t>
            </a:r>
            <a:r>
              <a:rPr lang="tr-TR" b="1" dirty="0">
                <a:ea typeface="Calibri" pitchFamily="34" charset="0"/>
                <a:cs typeface="Times New Roman" pitchFamily="18" charset="0"/>
              </a:rPr>
              <a:t>  </a:t>
            </a:r>
            <a:r>
              <a:rPr lang="tr-TR" dirty="0">
                <a:ea typeface="Calibri" pitchFamily="34" charset="0"/>
                <a:cs typeface="Times New Roman" pitchFamily="18" charset="0"/>
              </a:rPr>
              <a:t>terimi  </a:t>
            </a:r>
            <a:r>
              <a:rPr lang="tr-TR" dirty="0" err="1">
                <a:ea typeface="Calibri" pitchFamily="34" charset="0"/>
                <a:cs typeface="Times New Roman" pitchFamily="18" charset="0"/>
              </a:rPr>
              <a:t>Yunanca’da</a:t>
            </a:r>
            <a:r>
              <a:rPr lang="tr-TR" dirty="0">
                <a:ea typeface="Calibri" pitchFamily="34" charset="0"/>
                <a:cs typeface="Times New Roman" pitchFamily="18" charset="0"/>
              </a:rPr>
              <a:t> </a:t>
            </a:r>
            <a:r>
              <a:rPr lang="tr-TR" b="1" i="1" dirty="0" err="1">
                <a:ea typeface="Calibri" pitchFamily="34" charset="0"/>
                <a:cs typeface="Times New Roman" pitchFamily="18" charset="0"/>
              </a:rPr>
              <a:t>amphi</a:t>
            </a:r>
            <a:r>
              <a:rPr lang="tr-TR" b="1" i="1" dirty="0">
                <a:ea typeface="Calibri" pitchFamily="34" charset="0"/>
                <a:cs typeface="Times New Roman" pitchFamily="18" charset="0"/>
              </a:rPr>
              <a:t>-iki, </a:t>
            </a:r>
            <a:r>
              <a:rPr lang="tr-TR" b="1" i="1" dirty="0" err="1">
                <a:ea typeface="Calibri" pitchFamily="34" charset="0"/>
                <a:cs typeface="Times New Roman" pitchFamily="18" charset="0"/>
              </a:rPr>
              <a:t>bios</a:t>
            </a:r>
            <a:r>
              <a:rPr lang="tr-TR" b="1" i="1" dirty="0">
                <a:ea typeface="Calibri" pitchFamily="34" charset="0"/>
                <a:cs typeface="Times New Roman" pitchFamily="18" charset="0"/>
              </a:rPr>
              <a:t>- yaşam </a:t>
            </a:r>
            <a:r>
              <a:rPr lang="tr-TR" dirty="0">
                <a:ea typeface="Calibri" pitchFamily="34" charset="0"/>
                <a:cs typeface="Times New Roman" pitchFamily="18" charset="0"/>
              </a:rPr>
              <a:t>sözcüklerinin birleştirilmesiyle meydana gelmiştir. Bu sınıfı oluşturan hayvanlar  hem suda ,hem karada yaşadıkları için iki yaşamlılarda denir. </a:t>
            </a:r>
          </a:p>
          <a:p>
            <a:pPr eaLnBrk="0" fontAlgn="base" hangingPunct="0">
              <a:spcBef>
                <a:spcPct val="0"/>
              </a:spcBef>
              <a:spcAft>
                <a:spcPct val="0"/>
              </a:spcAft>
              <a:buFont typeface="Wingdings" pitchFamily="2" charset="2"/>
              <a:buChar char="ü"/>
            </a:pPr>
            <a:endParaRPr lang="tr-TR" dirty="0">
              <a:ea typeface="Calibri" pitchFamily="34" charset="0"/>
              <a:cs typeface="Times New Roman" pitchFamily="18" charset="0"/>
            </a:endParaRPr>
          </a:p>
          <a:p>
            <a:pPr eaLnBrk="0" fontAlgn="base" hangingPunct="0">
              <a:spcBef>
                <a:spcPct val="0"/>
              </a:spcBef>
              <a:spcAft>
                <a:spcPct val="0"/>
              </a:spcAft>
              <a:buFont typeface="Wingdings" pitchFamily="2" charset="2"/>
              <a:buChar char="ü"/>
            </a:pPr>
            <a:r>
              <a:rPr lang="tr-TR" dirty="0">
                <a:ea typeface="Calibri" pitchFamily="34" charset="0"/>
                <a:cs typeface="Times New Roman" pitchFamily="18" charset="0"/>
              </a:rPr>
              <a:t>Gerek morfolojik gerekse fizyolojik olarak kemikli balıklarla sürüngenler arasında bir geçit oluştururlar. Evrimsel olarak su dışında yaşayan ilk </a:t>
            </a:r>
            <a:r>
              <a:rPr lang="tr-TR" dirty="0" smtClean="0">
                <a:ea typeface="Calibri" pitchFamily="34" charset="0"/>
                <a:cs typeface="Times New Roman" pitchFamily="18" charset="0"/>
              </a:rPr>
              <a:t>omurgalı </a:t>
            </a:r>
            <a:r>
              <a:rPr lang="tr-TR" dirty="0">
                <a:ea typeface="Calibri" pitchFamily="34" charset="0"/>
                <a:cs typeface="Times New Roman" pitchFamily="18" charset="0"/>
              </a:rPr>
              <a:t>hayvan grubudur.</a:t>
            </a:r>
          </a:p>
          <a:p>
            <a:pPr eaLnBrk="0" fontAlgn="base" hangingPunct="0">
              <a:spcBef>
                <a:spcPct val="0"/>
              </a:spcBef>
              <a:spcAft>
                <a:spcPct val="0"/>
              </a:spcAft>
              <a:buFont typeface="Wingdings" pitchFamily="2" charset="2"/>
              <a:buChar char="ü"/>
            </a:pPr>
            <a:endParaRPr lang="tr-TR" dirty="0">
              <a:ea typeface="Calibri" pitchFamily="34" charset="0"/>
              <a:cs typeface="Times New Roman" pitchFamily="18" charset="0"/>
            </a:endParaRPr>
          </a:p>
          <a:p>
            <a:pPr eaLnBrk="0" fontAlgn="base" hangingPunct="0">
              <a:spcBef>
                <a:spcPct val="0"/>
              </a:spcBef>
              <a:spcAft>
                <a:spcPct val="0"/>
              </a:spcAft>
              <a:buFont typeface="Wingdings" pitchFamily="2" charset="2"/>
              <a:buChar char="ü"/>
            </a:pPr>
            <a:r>
              <a:rPr lang="tr-TR" dirty="0">
                <a:ea typeface="Calibri" pitchFamily="34" charset="0"/>
                <a:cs typeface="Times New Roman" pitchFamily="18" charset="0"/>
              </a:rPr>
              <a:t>Balıklardan üyelerinin bulunması, akciğerlerinin olması, hem suda hem karada işlev gören duyu organlarının bulunması, iki tane olan burun deliklerinin ağız boşluğuyla bağlantılı olmasıyla ayrılırlar. </a:t>
            </a:r>
          </a:p>
          <a:p>
            <a:pPr eaLnBrk="0" fontAlgn="base" hangingPunct="0">
              <a:spcBef>
                <a:spcPct val="0"/>
              </a:spcBef>
              <a:spcAft>
                <a:spcPct val="0"/>
              </a:spcAft>
              <a:buFont typeface="Wingdings" pitchFamily="2" charset="2"/>
              <a:buChar char="ü"/>
            </a:pPr>
            <a:endParaRPr lang="tr-TR" dirty="0">
              <a:ea typeface="Calibri" pitchFamily="34" charset="0"/>
              <a:cs typeface="Times New Roman" pitchFamily="18" charset="0"/>
            </a:endParaRPr>
          </a:p>
          <a:p>
            <a:pPr eaLnBrk="0" fontAlgn="base" hangingPunct="0">
              <a:spcBef>
                <a:spcPct val="0"/>
              </a:spcBef>
              <a:spcAft>
                <a:spcPct val="0"/>
              </a:spcAft>
              <a:buFont typeface="Wingdings" pitchFamily="2" charset="2"/>
              <a:buChar char="ü"/>
            </a:pPr>
            <a:r>
              <a:rPr lang="tr-TR" dirty="0">
                <a:ea typeface="Calibri" pitchFamily="34" charset="0"/>
                <a:cs typeface="Times New Roman" pitchFamily="18" charset="0"/>
              </a:rPr>
              <a:t>O</a:t>
            </a:r>
            <a:r>
              <a:rPr lang="tr-TR" dirty="0">
                <a:ea typeface="Times New Roman" pitchFamily="18" charset="0"/>
                <a:cs typeface="Tahoma" pitchFamily="34" charset="0"/>
              </a:rPr>
              <a:t>murgalılar içinde sudan kara hayatına geçişi temsil eden bu grup ne sudan tamamen kurtulmuş, ne de karaya tam uyabilmişlerdir.</a:t>
            </a:r>
            <a:endParaRPr lang="tr-TR" dirty="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524140" y="1286224"/>
            <a:ext cx="101164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2000" dirty="0">
                <a:latin typeface="Calibri" pitchFamily="34" charset="0"/>
                <a:ea typeface="Calibri" pitchFamily="34" charset="0"/>
                <a:cs typeface="Times New Roman" pitchFamily="18" charset="0"/>
              </a:rPr>
              <a:t>Amfibiler üç takıma ayrılır.</a:t>
            </a:r>
            <a:endParaRPr lang="tr-TR" sz="2000" dirty="0">
              <a:latin typeface="Arial" pitchFamily="34" charset="0"/>
              <a:cs typeface="Arial" pitchFamily="34" charset="0"/>
            </a:endParaRPr>
          </a:p>
          <a:p>
            <a:pPr marL="228600" indent="-228600" eaLnBrk="0" fontAlgn="base" hangingPunct="0">
              <a:spcBef>
                <a:spcPct val="0"/>
              </a:spcBef>
              <a:spcAft>
                <a:spcPct val="0"/>
              </a:spcAft>
              <a:buFontTx/>
              <a:buAutoNum type="arabicPeriod"/>
            </a:pPr>
            <a:endParaRPr lang="tr-TR" sz="2000" b="1" dirty="0">
              <a:latin typeface="Calibri" pitchFamily="34" charset="0"/>
              <a:ea typeface="Calibri" pitchFamily="34" charset="0"/>
              <a:cs typeface="Times New Roman" pitchFamily="18" charset="0"/>
            </a:endParaRPr>
          </a:p>
          <a:p>
            <a:pPr marL="228600" indent="-228600" eaLnBrk="0" fontAlgn="base" hangingPunct="0">
              <a:spcBef>
                <a:spcPct val="0"/>
              </a:spcBef>
              <a:spcAft>
                <a:spcPct val="0"/>
              </a:spcAft>
              <a:buFontTx/>
              <a:buAutoNum type="arabicPeriod"/>
            </a:pPr>
            <a:r>
              <a:rPr lang="tr-TR" sz="2000" b="1" dirty="0" smtClean="0">
                <a:latin typeface="Calibri" pitchFamily="34" charset="0"/>
                <a:ea typeface="Calibri" pitchFamily="34" charset="0"/>
                <a:cs typeface="Times New Roman" pitchFamily="18" charset="0"/>
              </a:rPr>
              <a:t>  </a:t>
            </a:r>
            <a:r>
              <a:rPr lang="tr-TR" sz="2000" b="1" dirty="0" err="1" smtClean="0">
                <a:latin typeface="Calibri" pitchFamily="34" charset="0"/>
                <a:ea typeface="Calibri" pitchFamily="34" charset="0"/>
                <a:cs typeface="Times New Roman" pitchFamily="18" charset="0"/>
              </a:rPr>
              <a:t>Anura</a:t>
            </a:r>
            <a:r>
              <a:rPr lang="tr-TR" sz="2000" b="1" dirty="0" smtClean="0">
                <a:latin typeface="Calibri" pitchFamily="34" charset="0"/>
                <a:ea typeface="Calibri" pitchFamily="34" charset="0"/>
                <a:cs typeface="Times New Roman" pitchFamily="18" charset="0"/>
              </a:rPr>
              <a:t> (</a:t>
            </a:r>
            <a:r>
              <a:rPr lang="tr-TR" sz="2000" b="1" dirty="0" err="1" smtClean="0">
                <a:latin typeface="Calibri" pitchFamily="34" charset="0"/>
                <a:ea typeface="Calibri" pitchFamily="34" charset="0"/>
                <a:cs typeface="Times New Roman" pitchFamily="18" charset="0"/>
              </a:rPr>
              <a:t>salientia</a:t>
            </a:r>
            <a:r>
              <a:rPr lang="tr-TR" sz="2000" b="1" dirty="0" smtClean="0">
                <a:latin typeface="Calibri" pitchFamily="34" charset="0"/>
                <a:ea typeface="Calibri" pitchFamily="34" charset="0"/>
                <a:cs typeface="Times New Roman" pitchFamily="18" charset="0"/>
              </a:rPr>
              <a:t>, </a:t>
            </a:r>
            <a:r>
              <a:rPr lang="tr-TR" sz="2000" b="1" dirty="0" err="1" smtClean="0">
                <a:latin typeface="Calibri" pitchFamily="34" charset="0"/>
                <a:ea typeface="Calibri" pitchFamily="34" charset="0"/>
                <a:cs typeface="Times New Roman" pitchFamily="18" charset="0"/>
              </a:rPr>
              <a:t>ecaudata</a:t>
            </a:r>
            <a:r>
              <a:rPr lang="tr-TR" sz="2000" b="1" dirty="0" smtClean="0">
                <a:latin typeface="Calibri" pitchFamily="34" charset="0"/>
                <a:ea typeface="Calibri" pitchFamily="34" charset="0"/>
                <a:cs typeface="Times New Roman" pitchFamily="18" charset="0"/>
              </a:rPr>
              <a:t>)</a:t>
            </a:r>
            <a:r>
              <a:rPr lang="tr-TR" sz="2000" dirty="0" smtClean="0">
                <a:latin typeface="Calibri" pitchFamily="34" charset="0"/>
                <a:ea typeface="Calibri" pitchFamily="34" charset="0"/>
                <a:cs typeface="Times New Roman" pitchFamily="18" charset="0"/>
              </a:rPr>
              <a:t>Kuyruksuz </a:t>
            </a:r>
            <a:r>
              <a:rPr lang="tr-TR" dirty="0" smtClean="0">
                <a:latin typeface="Calibri" pitchFamily="34" charset="0"/>
                <a:ea typeface="Calibri" pitchFamily="34" charset="0"/>
                <a:cs typeface="Times New Roman" pitchFamily="18" charset="0"/>
              </a:rPr>
              <a:t>k</a:t>
            </a:r>
            <a:r>
              <a:rPr lang="tr-TR" dirty="0" smtClean="0">
                <a:ea typeface="Calibri" pitchFamily="34" charset="0"/>
                <a:cs typeface="Times New Roman" pitchFamily="18" charset="0"/>
              </a:rPr>
              <a:t>urbağalar </a:t>
            </a:r>
            <a:r>
              <a:rPr lang="tr-TR" dirty="0" smtClean="0"/>
              <a:t>(Latince </a:t>
            </a:r>
            <a:r>
              <a:rPr lang="tr-TR" i="1" dirty="0" err="1" smtClean="0"/>
              <a:t>salere</a:t>
            </a:r>
            <a:r>
              <a:rPr lang="tr-TR" dirty="0" smtClean="0"/>
              <a:t> ( </a:t>
            </a:r>
            <a:r>
              <a:rPr lang="tr-TR" i="1" dirty="0" err="1" smtClean="0"/>
              <a:t>salio</a:t>
            </a:r>
            <a:r>
              <a:rPr lang="tr-TR" dirty="0" smtClean="0"/>
              <a:t> ), "atlamak")</a:t>
            </a:r>
            <a:endParaRPr lang="tr-TR" dirty="0" smtClean="0">
              <a:ea typeface="Calibri" pitchFamily="34" charset="0"/>
              <a:cs typeface="Times New Roman" pitchFamily="18" charset="0"/>
            </a:endParaRPr>
          </a:p>
          <a:p>
            <a:pPr marL="228600" indent="-228600" eaLnBrk="0" fontAlgn="base" hangingPunct="0">
              <a:spcBef>
                <a:spcPct val="0"/>
              </a:spcBef>
              <a:spcAft>
                <a:spcPct val="0"/>
              </a:spcAft>
              <a:buFontTx/>
              <a:buAutoNum type="arabicPeriod"/>
            </a:pPr>
            <a:endParaRPr lang="tr-TR" dirty="0">
              <a:latin typeface="Calibri" pitchFamily="34" charset="0"/>
              <a:cs typeface="Times New Roman" pitchFamily="18" charset="0"/>
            </a:endParaRPr>
          </a:p>
          <a:p>
            <a:pPr marL="228600" indent="-228600" eaLnBrk="0" fontAlgn="base" hangingPunct="0">
              <a:spcBef>
                <a:spcPct val="0"/>
              </a:spcBef>
              <a:spcAft>
                <a:spcPct val="0"/>
              </a:spcAft>
            </a:pPr>
            <a:r>
              <a:rPr lang="tr-TR" dirty="0"/>
              <a:t>2. </a:t>
            </a:r>
            <a:r>
              <a:rPr lang="tr-TR" b="1" dirty="0" err="1"/>
              <a:t>Urodela</a:t>
            </a:r>
            <a:r>
              <a:rPr lang="tr-TR" b="1" dirty="0"/>
              <a:t> </a:t>
            </a:r>
            <a:r>
              <a:rPr lang="tr-TR" b="1" dirty="0" smtClean="0"/>
              <a:t>(</a:t>
            </a:r>
            <a:r>
              <a:rPr lang="tr-TR" b="1" dirty="0" err="1"/>
              <a:t>c</a:t>
            </a:r>
            <a:r>
              <a:rPr lang="tr-TR" b="1" dirty="0" err="1" smtClean="0"/>
              <a:t>audata</a:t>
            </a:r>
            <a:r>
              <a:rPr lang="tr-TR" b="1" dirty="0"/>
              <a:t>, </a:t>
            </a:r>
            <a:r>
              <a:rPr lang="tr-TR" b="1" dirty="0" err="1"/>
              <a:t>g</a:t>
            </a:r>
            <a:r>
              <a:rPr lang="tr-TR" b="1" dirty="0" err="1" smtClean="0"/>
              <a:t>radientia</a:t>
            </a:r>
            <a:r>
              <a:rPr lang="tr-TR" dirty="0"/>
              <a:t>) Kuyruklu kurbağalar [ </a:t>
            </a:r>
            <a:r>
              <a:rPr lang="tr-TR" i="1" dirty="0" err="1"/>
              <a:t>uro</a:t>
            </a:r>
            <a:r>
              <a:rPr lang="tr-TR" i="1" dirty="0"/>
              <a:t>, </a:t>
            </a:r>
            <a:r>
              <a:rPr lang="tr-TR" i="1" dirty="0" err="1"/>
              <a:t>cauda</a:t>
            </a:r>
            <a:r>
              <a:rPr lang="tr-TR" dirty="0"/>
              <a:t>: kuyruk; </a:t>
            </a:r>
            <a:r>
              <a:rPr lang="tr-TR" i="1" dirty="0" err="1" smtClean="0"/>
              <a:t>gradien</a:t>
            </a:r>
            <a:r>
              <a:rPr lang="tr-TR" dirty="0"/>
              <a:t>: yürümek]</a:t>
            </a:r>
          </a:p>
          <a:p>
            <a:pPr marL="228600" indent="-228600" eaLnBrk="0" fontAlgn="base" hangingPunct="0">
              <a:spcBef>
                <a:spcPct val="0"/>
              </a:spcBef>
              <a:spcAft>
                <a:spcPct val="0"/>
              </a:spcAft>
            </a:pPr>
            <a:endParaRPr lang="tr-TR" b="1" dirty="0"/>
          </a:p>
          <a:p>
            <a:pPr marL="228600" indent="-228600" eaLnBrk="0" fontAlgn="base" hangingPunct="0">
              <a:spcBef>
                <a:spcPct val="0"/>
              </a:spcBef>
              <a:spcAft>
                <a:spcPct val="0"/>
              </a:spcAft>
            </a:pPr>
            <a:r>
              <a:rPr lang="tr-TR" b="1" dirty="0"/>
              <a:t>3 </a:t>
            </a:r>
            <a:r>
              <a:rPr lang="tr-TR" b="1" dirty="0" err="1"/>
              <a:t>Apoda</a:t>
            </a:r>
            <a:r>
              <a:rPr lang="tr-TR" b="1" dirty="0"/>
              <a:t> </a:t>
            </a:r>
            <a:r>
              <a:rPr lang="tr-TR" b="1" dirty="0" smtClean="0"/>
              <a:t>((</a:t>
            </a:r>
            <a:r>
              <a:rPr lang="tr-TR" b="1" dirty="0" err="1" smtClean="0"/>
              <a:t>caecilia</a:t>
            </a:r>
            <a:r>
              <a:rPr lang="tr-TR" b="1" dirty="0" smtClean="0"/>
              <a:t>,</a:t>
            </a:r>
            <a:r>
              <a:rPr lang="tr-TR" b="1" dirty="0" smtClean="0">
                <a:latin typeface="Calibri" pitchFamily="34" charset="0"/>
                <a:ea typeface="Calibri" pitchFamily="34" charset="0"/>
                <a:cs typeface="Times New Roman" pitchFamily="18" charset="0"/>
              </a:rPr>
              <a:t> </a:t>
            </a:r>
            <a:r>
              <a:rPr lang="tr-TR" b="1" dirty="0" err="1" smtClean="0">
                <a:latin typeface="Calibri" pitchFamily="34" charset="0"/>
                <a:ea typeface="Calibri" pitchFamily="34" charset="0"/>
                <a:cs typeface="Times New Roman" pitchFamily="18" charset="0"/>
              </a:rPr>
              <a:t>gymnophiona</a:t>
            </a:r>
            <a:r>
              <a:rPr lang="tr-TR" dirty="0" smtClean="0"/>
              <a:t>) (</a:t>
            </a:r>
            <a:r>
              <a:rPr lang="tr-TR" dirty="0" err="1"/>
              <a:t>Körkurbağalar</a:t>
            </a:r>
            <a:r>
              <a:rPr lang="tr-TR" dirty="0"/>
              <a:t>, </a:t>
            </a:r>
            <a:r>
              <a:rPr lang="tr-TR" dirty="0" smtClean="0"/>
              <a:t>bacaksız kurbağalar</a:t>
            </a:r>
            <a:r>
              <a:rPr lang="tr-TR" b="1" dirty="0"/>
              <a:t>)</a:t>
            </a:r>
            <a:r>
              <a:rPr lang="tr-TR" dirty="0"/>
              <a:t> [</a:t>
            </a:r>
            <a:r>
              <a:rPr lang="tr-TR" i="1" dirty="0" err="1" smtClean="0"/>
              <a:t>pod</a:t>
            </a:r>
            <a:r>
              <a:rPr lang="tr-TR" dirty="0" err="1" smtClean="0"/>
              <a:t>:bacak</a:t>
            </a:r>
            <a:r>
              <a:rPr lang="tr-TR" dirty="0"/>
              <a:t>; </a:t>
            </a:r>
            <a:endParaRPr lang="tr-TR" dirty="0" smtClean="0"/>
          </a:p>
          <a:p>
            <a:pPr marL="228600" indent="-228600" eaLnBrk="0" fontAlgn="base" hangingPunct="0">
              <a:spcBef>
                <a:spcPct val="0"/>
              </a:spcBef>
              <a:spcAft>
                <a:spcPct val="0"/>
              </a:spcAft>
            </a:pPr>
            <a:r>
              <a:rPr lang="tr-TR" i="1" dirty="0" err="1" smtClean="0"/>
              <a:t>gymn</a:t>
            </a:r>
            <a:r>
              <a:rPr lang="tr-TR" dirty="0"/>
              <a:t>: çıplak; </a:t>
            </a:r>
            <a:r>
              <a:rPr lang="tr-TR" i="1" dirty="0" err="1"/>
              <a:t>ophio</a:t>
            </a:r>
            <a:r>
              <a:rPr lang="tr-TR" dirty="0"/>
              <a:t>: yılan]</a:t>
            </a:r>
          </a:p>
          <a:p>
            <a:pPr marL="342900" indent="-342900" eaLnBrk="0" fontAlgn="base" hangingPunct="0">
              <a:spcBef>
                <a:spcPct val="0"/>
              </a:spcBef>
              <a:spcAft>
                <a:spcPct val="0"/>
              </a:spcAft>
              <a:buFontTx/>
              <a:buAutoNum type="arabicPeriod"/>
            </a:pPr>
            <a:endParaRPr lang="tr-TR" dirty="0">
              <a:latin typeface="Arial" pitchFamily="34" charset="0"/>
              <a:cs typeface="Arial" pitchFamily="34" charset="0"/>
            </a:endParaRPr>
          </a:p>
        </p:txBody>
      </p:sp>
      <p:pic>
        <p:nvPicPr>
          <p:cNvPr id="71682" name="Picture 2" descr="anura"/>
          <p:cNvPicPr>
            <a:picLocks noChangeAspect="1" noChangeArrowheads="1"/>
          </p:cNvPicPr>
          <p:nvPr/>
        </p:nvPicPr>
        <p:blipFill>
          <a:blip r:embed="rId3" cstate="print"/>
          <a:srcRect/>
          <a:stretch>
            <a:fillRect/>
          </a:stretch>
        </p:blipFill>
        <p:spPr bwMode="auto">
          <a:xfrm>
            <a:off x="1524140" y="4594890"/>
            <a:ext cx="2703680" cy="1853953"/>
          </a:xfrm>
          <a:prstGeom prst="rect">
            <a:avLst/>
          </a:prstGeom>
          <a:noFill/>
        </p:spPr>
      </p:pic>
      <p:pic>
        <p:nvPicPr>
          <p:cNvPr id="71684" name="Picture 4" descr="caudata"/>
          <p:cNvPicPr>
            <a:picLocks noChangeAspect="1" noChangeArrowheads="1"/>
          </p:cNvPicPr>
          <p:nvPr/>
        </p:nvPicPr>
        <p:blipFill>
          <a:blip r:embed="rId4" cstate="print"/>
          <a:srcRect/>
          <a:stretch>
            <a:fillRect/>
          </a:stretch>
        </p:blipFill>
        <p:spPr bwMode="auto">
          <a:xfrm>
            <a:off x="4405826" y="4405778"/>
            <a:ext cx="2880320" cy="2074470"/>
          </a:xfrm>
          <a:prstGeom prst="rect">
            <a:avLst/>
          </a:prstGeom>
          <a:noFill/>
        </p:spPr>
      </p:pic>
      <p:pic>
        <p:nvPicPr>
          <p:cNvPr id="71686" name="Picture 6" descr="gymnophiona"/>
          <p:cNvPicPr>
            <a:picLocks noChangeAspect="1" noChangeArrowheads="1"/>
          </p:cNvPicPr>
          <p:nvPr/>
        </p:nvPicPr>
        <p:blipFill>
          <a:blip r:embed="rId5" cstate="print"/>
          <a:srcRect/>
          <a:stretch>
            <a:fillRect/>
          </a:stretch>
        </p:blipFill>
        <p:spPr bwMode="auto">
          <a:xfrm>
            <a:off x="7650264" y="4529457"/>
            <a:ext cx="2653480" cy="18271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75035" y="602118"/>
            <a:ext cx="991345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b="1" dirty="0">
                <a:latin typeface="Calibri" pitchFamily="34" charset="0"/>
                <a:ea typeface="Calibri" pitchFamily="34" charset="0"/>
                <a:cs typeface="Times New Roman" pitchFamily="18" charset="0"/>
              </a:rPr>
              <a:t>1. </a:t>
            </a:r>
            <a:r>
              <a:rPr lang="tr-TR" b="1" dirty="0" err="1">
                <a:latin typeface="Calibri" pitchFamily="34" charset="0"/>
                <a:ea typeface="Calibri" pitchFamily="34" charset="0"/>
                <a:cs typeface="Times New Roman" pitchFamily="18" charset="0"/>
              </a:rPr>
              <a:t>Anura</a:t>
            </a:r>
            <a:r>
              <a:rPr lang="tr-TR" b="1" dirty="0">
                <a:latin typeface="Calibri" pitchFamily="34" charset="0"/>
                <a:ea typeface="Calibri" pitchFamily="34" charset="0"/>
                <a:cs typeface="Times New Roman" pitchFamily="18" charset="0"/>
              </a:rPr>
              <a:t> </a:t>
            </a:r>
            <a:r>
              <a:rPr lang="tr-TR" b="1" dirty="0" smtClean="0">
                <a:latin typeface="Calibri" pitchFamily="34" charset="0"/>
                <a:ea typeface="Calibri" pitchFamily="34" charset="0"/>
                <a:cs typeface="Times New Roman" pitchFamily="18" charset="0"/>
              </a:rPr>
              <a:t>(</a:t>
            </a:r>
            <a:r>
              <a:rPr lang="tr-TR" b="1" dirty="0" err="1">
                <a:latin typeface="Calibri" pitchFamily="34" charset="0"/>
                <a:ea typeface="Calibri" pitchFamily="34" charset="0"/>
                <a:cs typeface="Times New Roman" pitchFamily="18" charset="0"/>
              </a:rPr>
              <a:t>s</a:t>
            </a:r>
            <a:r>
              <a:rPr lang="tr-TR" b="1" dirty="0" err="1" smtClean="0">
                <a:latin typeface="Calibri" pitchFamily="34" charset="0"/>
                <a:ea typeface="Calibri" pitchFamily="34" charset="0"/>
                <a:cs typeface="Times New Roman" pitchFamily="18" charset="0"/>
              </a:rPr>
              <a:t>alientia</a:t>
            </a:r>
            <a:r>
              <a:rPr lang="tr-TR" b="1" dirty="0">
                <a:latin typeface="Calibri" pitchFamily="34" charset="0"/>
                <a:ea typeface="Calibri" pitchFamily="34" charset="0"/>
                <a:cs typeface="Times New Roman" pitchFamily="18" charset="0"/>
              </a:rPr>
              <a:t>, </a:t>
            </a:r>
            <a:r>
              <a:rPr lang="tr-TR" b="1" dirty="0" err="1">
                <a:latin typeface="Calibri" pitchFamily="34" charset="0"/>
                <a:ea typeface="Calibri" pitchFamily="34" charset="0"/>
                <a:cs typeface="Times New Roman" pitchFamily="18" charset="0"/>
              </a:rPr>
              <a:t>ecaudata</a:t>
            </a:r>
            <a:r>
              <a:rPr lang="tr-TR" b="1" dirty="0">
                <a:latin typeface="Calibri" pitchFamily="34" charset="0"/>
                <a:ea typeface="Calibri" pitchFamily="34" charset="0"/>
                <a:cs typeface="Times New Roman" pitchFamily="18" charset="0"/>
              </a:rPr>
              <a:t>) </a:t>
            </a:r>
            <a:r>
              <a:rPr lang="tr-TR" dirty="0">
                <a:latin typeface="Calibri" pitchFamily="34" charset="0"/>
                <a:ea typeface="Calibri" pitchFamily="34" charset="0"/>
                <a:cs typeface="Times New Roman" pitchFamily="18" charset="0"/>
              </a:rPr>
              <a:t>Amfibilerin en kalabalık takımını oluşturan </a:t>
            </a:r>
            <a:r>
              <a:rPr lang="tr-TR" b="1" dirty="0">
                <a:latin typeface="Calibri" pitchFamily="34" charset="0"/>
                <a:ea typeface="Calibri" pitchFamily="34" charset="0"/>
                <a:cs typeface="Times New Roman" pitchFamily="18" charset="0"/>
              </a:rPr>
              <a:t>Kuyruksuz kurbağalar </a:t>
            </a:r>
            <a:r>
              <a:rPr lang="tr-TR" dirty="0">
                <a:latin typeface="Calibri" pitchFamily="34" charset="0"/>
                <a:ea typeface="Calibri" pitchFamily="34" charset="0"/>
                <a:cs typeface="Times New Roman" pitchFamily="18" charset="0"/>
              </a:rPr>
              <a:t>toplu ve kısa vücut şekilleri, boyun bölgesine ve kuyruğa sahip olmamaları dört üyesinden arkadaki ikisinin özellikle sıçramaya, bazen kazmaya ya da yüzmeye yaracak şekilde kuvvetli gelişmesiyle tanınır. </a:t>
            </a:r>
            <a:r>
              <a:rPr lang="tr-TR" dirty="0">
                <a:latin typeface="Calibri" pitchFamily="34" charset="0"/>
                <a:ea typeface="Times New Roman" pitchFamily="18" charset="0"/>
                <a:cs typeface="Tahoma" pitchFamily="34" charset="0"/>
              </a:rPr>
              <a:t>Suya bağımlı olanlarda parmak aralarında yüzme zarı bulunur. Larvaları erginlere benzemez  ve dişsizdir.</a:t>
            </a:r>
            <a:endParaRPr lang="tr-TR" dirty="0">
              <a:latin typeface="Arial" pitchFamily="34" charset="0"/>
              <a:cs typeface="Arial" pitchFamily="34" charset="0"/>
            </a:endParaRPr>
          </a:p>
          <a:p>
            <a:pPr eaLnBrk="0" fontAlgn="base" hangingPunct="0">
              <a:spcBef>
                <a:spcPct val="0"/>
              </a:spcBef>
              <a:spcAft>
                <a:spcPct val="0"/>
              </a:spcAft>
            </a:pPr>
            <a:r>
              <a:rPr lang="tr-TR" dirty="0">
                <a:latin typeface="Calibri" pitchFamily="34" charset="0"/>
                <a:ea typeface="Calibri" pitchFamily="34" charset="0"/>
                <a:cs typeface="Times New Roman" pitchFamily="18" charset="0"/>
              </a:rPr>
              <a:t>Kurbağa </a:t>
            </a:r>
            <a:r>
              <a:rPr lang="tr-TR" dirty="0" smtClean="0">
                <a:latin typeface="Calibri" pitchFamily="34" charset="0"/>
                <a:ea typeface="Calibri" pitchFamily="34" charset="0"/>
                <a:cs typeface="Times New Roman" pitchFamily="18" charset="0"/>
              </a:rPr>
              <a:t>hoplayarak daha </a:t>
            </a:r>
            <a:r>
              <a:rPr lang="tr-TR" dirty="0">
                <a:latin typeface="Calibri" pitchFamily="34" charset="0"/>
                <a:ea typeface="Calibri" pitchFamily="34" charset="0"/>
                <a:cs typeface="Times New Roman" pitchFamily="18" charset="0"/>
              </a:rPr>
              <a:t>hızlı yol </a:t>
            </a:r>
            <a:r>
              <a:rPr lang="tr-TR" dirty="0" smtClean="0">
                <a:latin typeface="Calibri" pitchFamily="34" charset="0"/>
                <a:ea typeface="Calibri" pitchFamily="34" charset="0"/>
                <a:cs typeface="Times New Roman" pitchFamily="18" charset="0"/>
              </a:rPr>
              <a:t>alır. Bu </a:t>
            </a:r>
            <a:r>
              <a:rPr lang="tr-TR" dirty="0">
                <a:latin typeface="Calibri" pitchFamily="34" charset="0"/>
                <a:ea typeface="Calibri" pitchFamily="34" charset="0"/>
                <a:cs typeface="Times New Roman" pitchFamily="18" charset="0"/>
              </a:rPr>
              <a:t>hareket tarzı ve düşmandan kaçma şekli kuyruksuz amfibilerin soylarının tükenmemesinin başlıca sebeplerindendir</a:t>
            </a:r>
            <a:r>
              <a:rPr lang="tr-TR" dirty="0" smtClean="0">
                <a:latin typeface="Calibri" pitchFamily="34" charset="0"/>
                <a:ea typeface="Calibri" pitchFamily="34" charset="0"/>
                <a:cs typeface="Times New Roman" pitchFamily="18" charset="0"/>
              </a:rPr>
              <a:t>. Üyesi </a:t>
            </a:r>
            <a:r>
              <a:rPr lang="tr-TR" dirty="0">
                <a:latin typeface="Calibri" pitchFamily="34" charset="0"/>
                <a:ea typeface="Calibri" pitchFamily="34" charset="0"/>
                <a:cs typeface="Times New Roman" pitchFamily="18" charset="0"/>
              </a:rPr>
              <a:t>bulunduğu takımın adı </a:t>
            </a:r>
            <a:r>
              <a:rPr lang="tr-TR" b="1" dirty="0" err="1">
                <a:latin typeface="Calibri" pitchFamily="34" charset="0"/>
                <a:ea typeface="Calibri" pitchFamily="34" charset="0"/>
                <a:cs typeface="Times New Roman" pitchFamily="18" charset="0"/>
              </a:rPr>
              <a:t>salientia</a:t>
            </a:r>
            <a:r>
              <a:rPr lang="tr-TR" b="1" dirty="0">
                <a:latin typeface="Calibri" pitchFamily="34" charset="0"/>
                <a:ea typeface="Calibri" pitchFamily="34" charset="0"/>
                <a:cs typeface="Times New Roman" pitchFamily="18" charset="0"/>
              </a:rPr>
              <a:t> </a:t>
            </a:r>
            <a:r>
              <a:rPr lang="tr-TR" dirty="0">
                <a:latin typeface="Calibri" pitchFamily="34" charset="0"/>
                <a:ea typeface="Calibri" pitchFamily="34" charset="0"/>
                <a:cs typeface="Times New Roman" pitchFamily="18" charset="0"/>
              </a:rPr>
              <a:t>atlayan hayvanlar anlamına gelir.</a:t>
            </a:r>
          </a:p>
          <a:p>
            <a:pPr eaLnBrk="0" fontAlgn="base" hangingPunct="0">
              <a:spcBef>
                <a:spcPct val="0"/>
              </a:spcBef>
              <a:spcAft>
                <a:spcPct val="0"/>
              </a:spcAft>
            </a:pPr>
            <a:endParaRPr lang="tr-TR" dirty="0">
              <a:latin typeface="Arial" pitchFamily="34" charset="0"/>
              <a:cs typeface="Arial" pitchFamily="34" charset="0"/>
            </a:endParaRPr>
          </a:p>
        </p:txBody>
      </p:sp>
      <p:pic>
        <p:nvPicPr>
          <p:cNvPr id="27651" name="Picture 3" descr="https://encrypted-tbn1.google.com/images?q=tbn:ANd9GcSIWa-j9ufHzQlp4JGTYmXfOQshd6NFnTXHQ_apz3Xh4DlG8plu_QfBjHVcpQ"/>
          <p:cNvPicPr>
            <a:picLocks noChangeAspect="1" noChangeArrowheads="1"/>
          </p:cNvPicPr>
          <p:nvPr/>
        </p:nvPicPr>
        <p:blipFill>
          <a:blip r:embed="rId3" cstate="print"/>
          <a:srcRect/>
          <a:stretch>
            <a:fillRect/>
          </a:stretch>
        </p:blipFill>
        <p:spPr bwMode="auto">
          <a:xfrm>
            <a:off x="3431704" y="3429000"/>
            <a:ext cx="4832613" cy="322660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23392" y="979624"/>
            <a:ext cx="104411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buFontTx/>
              <a:buAutoNum type="arabicPeriod" startAt="2"/>
            </a:pPr>
            <a:r>
              <a:rPr lang="tr-TR" sz="2000" b="1" dirty="0" err="1">
                <a:latin typeface="Calibri" panose="020F0502020204030204" pitchFamily="34" charset="0"/>
                <a:ea typeface="Calibri" panose="020F0502020204030204" pitchFamily="34" charset="0"/>
                <a:cs typeface="Calibri" panose="020F0502020204030204" pitchFamily="34" charset="0"/>
              </a:rPr>
              <a:t>Urodela</a:t>
            </a:r>
            <a:r>
              <a:rPr lang="tr-TR" sz="2000" b="1" dirty="0">
                <a:latin typeface="Calibri" panose="020F0502020204030204" pitchFamily="34" charset="0"/>
                <a:ea typeface="Calibri" panose="020F0502020204030204" pitchFamily="34" charset="0"/>
                <a:cs typeface="Calibri" panose="020F0502020204030204" pitchFamily="34" charset="0"/>
              </a:rPr>
              <a:t>  (</a:t>
            </a:r>
            <a:r>
              <a:rPr lang="tr-TR" sz="2000" b="1" dirty="0" err="1">
                <a:latin typeface="Calibri" panose="020F0502020204030204" pitchFamily="34" charset="0"/>
                <a:ea typeface="Calibri" panose="020F0502020204030204" pitchFamily="34" charset="0"/>
                <a:cs typeface="Calibri" panose="020F0502020204030204" pitchFamily="34" charset="0"/>
              </a:rPr>
              <a:t>Caudata</a:t>
            </a:r>
            <a:r>
              <a:rPr lang="tr-TR" sz="2000" b="1" dirty="0">
                <a:latin typeface="Calibri" panose="020F0502020204030204" pitchFamily="34" charset="0"/>
                <a:ea typeface="Times New Roman" pitchFamily="18" charset="0"/>
                <a:cs typeface="Calibri" panose="020F0502020204030204" pitchFamily="34" charset="0"/>
              </a:rPr>
              <a:t> </a:t>
            </a:r>
            <a:r>
              <a:rPr lang="tr-TR" sz="2000" b="1" dirty="0" err="1">
                <a:latin typeface="Calibri" panose="020F0502020204030204" pitchFamily="34" charset="0"/>
                <a:ea typeface="Times New Roman" pitchFamily="18" charset="0"/>
                <a:cs typeface="Calibri" panose="020F0502020204030204" pitchFamily="34" charset="0"/>
              </a:rPr>
              <a:t>Gradientia</a:t>
            </a:r>
            <a:r>
              <a:rPr lang="tr-TR" sz="2000" dirty="0">
                <a:latin typeface="Calibri" panose="020F0502020204030204" pitchFamily="34" charset="0"/>
                <a:ea typeface="Calibri" pitchFamily="34" charset="0"/>
                <a:cs typeface="Calibri" panose="020F0502020204030204" pitchFamily="34" charset="0"/>
              </a:rPr>
              <a:t>) Kuyruklu kurbağalar</a:t>
            </a:r>
            <a:r>
              <a:rPr lang="tr-TR" sz="2000" dirty="0">
                <a:latin typeface="Calibri" panose="020F0502020204030204" pitchFamily="34" charset="0"/>
                <a:ea typeface="Times New Roman" pitchFamily="18" charset="0"/>
                <a:cs typeface="Calibri" panose="020F0502020204030204" pitchFamily="34" charset="0"/>
              </a:rPr>
              <a:t>[</a:t>
            </a:r>
            <a:r>
              <a:rPr lang="tr-TR" sz="2000" i="1" dirty="0" err="1">
                <a:latin typeface="Calibri" panose="020F0502020204030204" pitchFamily="34" charset="0"/>
                <a:ea typeface="Times New Roman" pitchFamily="18" charset="0"/>
                <a:cs typeface="Calibri" panose="020F0502020204030204" pitchFamily="34" charset="0"/>
              </a:rPr>
              <a:t>uro</a:t>
            </a:r>
            <a:r>
              <a:rPr lang="tr-TR" sz="2000" i="1" dirty="0">
                <a:latin typeface="Calibri" panose="020F0502020204030204" pitchFamily="34" charset="0"/>
                <a:ea typeface="Times New Roman" pitchFamily="18" charset="0"/>
                <a:cs typeface="Calibri" panose="020F0502020204030204" pitchFamily="34" charset="0"/>
              </a:rPr>
              <a:t>, </a:t>
            </a:r>
            <a:r>
              <a:rPr lang="tr-TR" sz="2000" i="1" dirty="0" err="1">
                <a:latin typeface="Calibri" panose="020F0502020204030204" pitchFamily="34" charset="0"/>
                <a:ea typeface="Times New Roman" pitchFamily="18" charset="0"/>
                <a:cs typeface="Calibri" panose="020F0502020204030204" pitchFamily="34" charset="0"/>
              </a:rPr>
              <a:t>cauda</a:t>
            </a:r>
            <a:r>
              <a:rPr lang="tr-TR" sz="2000" dirty="0">
                <a:latin typeface="Calibri" panose="020F0502020204030204" pitchFamily="34" charset="0"/>
                <a:ea typeface="Times New Roman" pitchFamily="18" charset="0"/>
                <a:cs typeface="Calibri" panose="020F0502020204030204" pitchFamily="34" charset="0"/>
              </a:rPr>
              <a:t>: kuyruk; </a:t>
            </a:r>
            <a:r>
              <a:rPr lang="tr-TR" sz="2000" i="1" dirty="0" err="1">
                <a:latin typeface="Calibri" panose="020F0502020204030204" pitchFamily="34" charset="0"/>
                <a:ea typeface="Times New Roman" pitchFamily="18" charset="0"/>
                <a:cs typeface="Calibri" panose="020F0502020204030204" pitchFamily="34" charset="0"/>
              </a:rPr>
              <a:t>gradien</a:t>
            </a:r>
            <a:r>
              <a:rPr lang="tr-TR" sz="2000" dirty="0">
                <a:latin typeface="Calibri" panose="020F0502020204030204" pitchFamily="34" charset="0"/>
                <a:ea typeface="Times New Roman" pitchFamily="18" charset="0"/>
                <a:cs typeface="Calibri" panose="020F0502020204030204" pitchFamily="34" charset="0"/>
              </a:rPr>
              <a:t>: yürümek]</a:t>
            </a:r>
            <a:endParaRPr lang="tr-TR" sz="2000" dirty="0">
              <a:latin typeface="Calibri" panose="020F0502020204030204" pitchFamily="34" charset="0"/>
              <a:ea typeface="Calibri" pitchFamily="34" charset="0"/>
              <a:cs typeface="Calibri" panose="020F0502020204030204" pitchFamily="34" charset="0"/>
            </a:endParaRPr>
          </a:p>
          <a:p>
            <a:pPr marL="457200" indent="-457200" eaLnBrk="0" fontAlgn="base" hangingPunct="0">
              <a:spcBef>
                <a:spcPct val="0"/>
              </a:spcBef>
              <a:spcAft>
                <a:spcPct val="0"/>
              </a:spcAft>
            </a:pPr>
            <a:r>
              <a:rPr lang="tr-TR" sz="2000" dirty="0">
                <a:latin typeface="Calibri" panose="020F0502020204030204" pitchFamily="34" charset="0"/>
                <a:ea typeface="Calibri" pitchFamily="34" charset="0"/>
                <a:cs typeface="Calibri" panose="020F0502020204030204" pitchFamily="34" charset="0"/>
              </a:rPr>
              <a:t>       </a:t>
            </a:r>
          </a:p>
          <a:p>
            <a:pPr marL="457200" indent="-457200" eaLnBrk="0" fontAlgn="base" hangingPunct="0">
              <a:spcBef>
                <a:spcPct val="0"/>
              </a:spcBef>
              <a:spcAft>
                <a:spcPct val="0"/>
              </a:spcAft>
              <a:buFont typeface="Wingdings" pitchFamily="2" charset="2"/>
              <a:buChar char="ü"/>
            </a:pPr>
            <a:r>
              <a:rPr lang="tr-TR" sz="2000" dirty="0">
                <a:latin typeface="Calibri" panose="020F0502020204030204" pitchFamily="34" charset="0"/>
                <a:ea typeface="Calibri" pitchFamily="34" charset="0"/>
                <a:cs typeface="Calibri" panose="020F0502020204030204" pitchFamily="34" charset="0"/>
              </a:rPr>
              <a:t>       Uzun kuyrukları vardır. Dişli </a:t>
            </a:r>
            <a:r>
              <a:rPr lang="tr-TR" sz="2000" dirty="0" err="1">
                <a:latin typeface="Calibri" panose="020F0502020204030204" pitchFamily="34" charset="0"/>
                <a:ea typeface="Calibri" pitchFamily="34" charset="0"/>
                <a:cs typeface="Calibri" panose="020F0502020204030204" pitchFamily="34" charset="0"/>
              </a:rPr>
              <a:t>larval</a:t>
            </a:r>
            <a:r>
              <a:rPr lang="tr-TR" sz="2000" dirty="0">
                <a:latin typeface="Calibri" panose="020F0502020204030204" pitchFamily="34" charset="0"/>
                <a:ea typeface="Calibri" pitchFamily="34" charset="0"/>
                <a:cs typeface="Calibri" panose="020F0502020204030204" pitchFamily="34" charset="0"/>
              </a:rPr>
              <a:t> formları erginlere benzer </a:t>
            </a:r>
            <a:r>
              <a:rPr lang="tr-TR" sz="2000" b="1" dirty="0" err="1">
                <a:latin typeface="Calibri" panose="020F0502020204030204" pitchFamily="34" charset="0"/>
                <a:ea typeface="Calibri" pitchFamily="34" charset="0"/>
                <a:cs typeface="Calibri" panose="020F0502020204030204" pitchFamily="34" charset="0"/>
              </a:rPr>
              <a:t>Salamander</a:t>
            </a:r>
            <a:r>
              <a:rPr lang="tr-TR" sz="2000" b="1" dirty="0">
                <a:latin typeface="Calibri" panose="020F0502020204030204" pitchFamily="34" charset="0"/>
                <a:ea typeface="Calibri" pitchFamily="34" charset="0"/>
                <a:cs typeface="Calibri" panose="020F0502020204030204" pitchFamily="34" charset="0"/>
              </a:rPr>
              <a:t> </a:t>
            </a:r>
            <a:r>
              <a:rPr lang="tr-TR" sz="2000" dirty="0">
                <a:latin typeface="Calibri" panose="020F0502020204030204" pitchFamily="34" charset="0"/>
                <a:ea typeface="Calibri" pitchFamily="34" charset="0"/>
                <a:cs typeface="Calibri" panose="020F0502020204030204" pitchFamily="34" charset="0"/>
              </a:rPr>
              <a:t>familyası bu takımın en sık rastlanan örneğidir. Genellikle 8-20 cm boyundadır        ( </a:t>
            </a:r>
            <a:r>
              <a:rPr lang="tr-TR" sz="2000" b="1" dirty="0">
                <a:latin typeface="Calibri" panose="020F0502020204030204" pitchFamily="34" charset="0"/>
                <a:ea typeface="Calibri" pitchFamily="34" charset="0"/>
                <a:cs typeface="Calibri" panose="020F0502020204030204" pitchFamily="34" charset="0"/>
              </a:rPr>
              <a:t>dev semender </a:t>
            </a:r>
            <a:r>
              <a:rPr lang="tr-TR" sz="2000" dirty="0">
                <a:latin typeface="Calibri" panose="020F0502020204030204" pitchFamily="34" charset="0"/>
                <a:ea typeface="Calibri" pitchFamily="34" charset="0"/>
                <a:cs typeface="Calibri" panose="020F0502020204030204" pitchFamily="34" charset="0"/>
              </a:rPr>
              <a:t>1.5 - 2 m </a:t>
            </a:r>
            <a:r>
              <a:rPr lang="tr-TR" sz="2000" dirty="0" err="1">
                <a:latin typeface="Calibri" panose="020F0502020204030204" pitchFamily="34" charset="0"/>
                <a:ea typeface="Calibri" pitchFamily="34" charset="0"/>
                <a:cs typeface="Calibri" panose="020F0502020204030204" pitchFamily="34" charset="0"/>
              </a:rPr>
              <a:t>yi</a:t>
            </a:r>
            <a:r>
              <a:rPr lang="tr-TR" sz="2000" dirty="0">
                <a:latin typeface="Calibri" panose="020F0502020204030204" pitchFamily="34" charset="0"/>
                <a:ea typeface="Calibri" pitchFamily="34" charset="0"/>
                <a:cs typeface="Calibri" panose="020F0502020204030204" pitchFamily="34" charset="0"/>
              </a:rPr>
              <a:t> bulur) Erginlerde hem kuyruk, </a:t>
            </a:r>
            <a:r>
              <a:rPr lang="tr-TR" sz="2000" dirty="0" smtClean="0">
                <a:latin typeface="Calibri" panose="020F0502020204030204" pitchFamily="34" charset="0"/>
                <a:ea typeface="Calibri" pitchFamily="34" charset="0"/>
                <a:cs typeface="Calibri" panose="020F0502020204030204" pitchFamily="34" charset="0"/>
              </a:rPr>
              <a:t>hem de </a:t>
            </a:r>
            <a:r>
              <a:rPr lang="tr-TR" sz="2000" dirty="0">
                <a:latin typeface="Calibri" panose="020F0502020204030204" pitchFamily="34" charset="0"/>
                <a:ea typeface="Calibri" pitchFamily="34" charset="0"/>
                <a:cs typeface="Calibri" panose="020F0502020204030204" pitchFamily="34" charset="0"/>
              </a:rPr>
              <a:t>birbirine  </a:t>
            </a:r>
            <a:r>
              <a:rPr lang="tr-TR" sz="2000" dirty="0" smtClean="0">
                <a:latin typeface="Calibri" panose="020F0502020204030204" pitchFamily="34" charset="0"/>
                <a:ea typeface="Calibri" pitchFamily="34" charset="0"/>
                <a:cs typeface="Calibri" panose="020F0502020204030204" pitchFamily="34" charset="0"/>
              </a:rPr>
              <a:t>az çok </a:t>
            </a:r>
            <a:r>
              <a:rPr lang="tr-TR" sz="2000" dirty="0">
                <a:latin typeface="Calibri" panose="020F0502020204030204" pitchFamily="34" charset="0"/>
                <a:ea typeface="Calibri" pitchFamily="34" charset="0"/>
                <a:cs typeface="Calibri" panose="020F0502020204030204" pitchFamily="34" charset="0"/>
              </a:rPr>
              <a:t>eşit ön ve arka bacaklar bulunur. Üyelerin bağlandığı kemerler vardır, ancak büyük oranda kıkırdaktan yapılmıştır. Dış görünüşleri kertenkeleye benzer fakat derilerin çıplak oluşuyla kolay ayırt edilirler. </a:t>
            </a:r>
          </a:p>
          <a:p>
            <a:pPr marL="457200" indent="-457200" eaLnBrk="0" fontAlgn="base" hangingPunct="0">
              <a:spcBef>
                <a:spcPct val="0"/>
              </a:spcBef>
              <a:spcAft>
                <a:spcPct val="0"/>
              </a:spcAft>
              <a:buFont typeface="Wingdings" pitchFamily="2" charset="2"/>
              <a:buChar char="ü"/>
            </a:pPr>
            <a:endParaRPr lang="tr-TR" sz="2000" dirty="0">
              <a:latin typeface="Calibri" panose="020F0502020204030204" pitchFamily="34" charset="0"/>
              <a:ea typeface="Calibri" pitchFamily="34" charset="0"/>
              <a:cs typeface="Calibri" panose="020F0502020204030204" pitchFamily="34" charset="0"/>
            </a:endParaRPr>
          </a:p>
          <a:p>
            <a:pPr marL="457200" indent="-457200" eaLnBrk="0" fontAlgn="base" hangingPunct="0">
              <a:spcBef>
                <a:spcPct val="0"/>
              </a:spcBef>
              <a:spcAft>
                <a:spcPct val="0"/>
              </a:spcAft>
              <a:buFont typeface="Wingdings" pitchFamily="2" charset="2"/>
              <a:buChar char="ü"/>
            </a:pPr>
            <a:r>
              <a:rPr lang="tr-TR" sz="2000" dirty="0">
                <a:latin typeface="Calibri" panose="020F0502020204030204" pitchFamily="34" charset="0"/>
                <a:ea typeface="Calibri" pitchFamily="34" charset="0"/>
                <a:cs typeface="Calibri" panose="020F0502020204030204" pitchFamily="34" charset="0"/>
              </a:rPr>
              <a:t>Bazı türlerde sadece ön bacaklar bulunur ( </a:t>
            </a:r>
            <a:r>
              <a:rPr lang="tr-TR" sz="2000" dirty="0" smtClean="0">
                <a:latin typeface="Calibri" panose="020F0502020204030204" pitchFamily="34" charset="0"/>
                <a:ea typeface="Calibri" pitchFamily="34" charset="0"/>
                <a:cs typeface="Calibri" panose="020F0502020204030204" pitchFamily="34" charset="0"/>
              </a:rPr>
              <a:t>siren </a:t>
            </a:r>
            <a:r>
              <a:rPr lang="tr-TR" sz="2000" dirty="0">
                <a:latin typeface="Calibri" panose="020F0502020204030204" pitchFamily="34" charset="0"/>
                <a:ea typeface="Calibri" pitchFamily="34" charset="0"/>
                <a:cs typeface="Calibri" panose="020F0502020204030204" pitchFamily="34" charset="0"/>
              </a:rPr>
              <a:t>cinsi</a:t>
            </a:r>
            <a:r>
              <a:rPr lang="tr-TR" sz="2000" dirty="0" smtClean="0">
                <a:latin typeface="Calibri" panose="020F0502020204030204" pitchFamily="34" charset="0"/>
                <a:ea typeface="Calibri" pitchFamily="34" charset="0"/>
                <a:cs typeface="Calibri" panose="020F0502020204030204" pitchFamily="34" charset="0"/>
              </a:rPr>
              <a:t>).</a:t>
            </a:r>
            <a:endParaRPr lang="tr-TR" sz="2000" dirty="0">
              <a:latin typeface="Calibri" panose="020F0502020204030204" pitchFamily="34" charset="0"/>
              <a:cs typeface="Calibri" panose="020F0502020204030204" pitchFamily="34" charset="0"/>
            </a:endParaRPr>
          </a:p>
        </p:txBody>
      </p:sp>
      <p:pic>
        <p:nvPicPr>
          <p:cNvPr id="3" name="2 Resim" descr="http://i.milliyet.com.tr/HaberAnaResmi/2008/04/21/fft17_mf30842.Jpeg"/>
          <p:cNvPicPr/>
          <p:nvPr/>
        </p:nvPicPr>
        <p:blipFill>
          <a:blip r:embed="rId3" cstate="print"/>
          <a:srcRect/>
          <a:stretch>
            <a:fillRect/>
          </a:stretch>
        </p:blipFill>
        <p:spPr bwMode="auto">
          <a:xfrm>
            <a:off x="2639616" y="4077072"/>
            <a:ext cx="2952328" cy="2204864"/>
          </a:xfrm>
          <a:prstGeom prst="rect">
            <a:avLst/>
          </a:prstGeom>
          <a:noFill/>
          <a:ln w="9525">
            <a:noFill/>
            <a:miter lim="800000"/>
            <a:headEnd/>
            <a:tailEnd/>
          </a:ln>
        </p:spPr>
      </p:pic>
      <p:pic>
        <p:nvPicPr>
          <p:cNvPr id="4" name="3 Resim" descr="http://animaldiversity.ummz.umich.edu/site/resources/Grzimek_herps/Sirenidae/Siren_lacertian.jpg/medium.jpg"/>
          <p:cNvPicPr/>
          <p:nvPr/>
        </p:nvPicPr>
        <p:blipFill>
          <a:blip r:embed="rId4" cstate="print"/>
          <a:srcRect/>
          <a:stretch>
            <a:fillRect/>
          </a:stretch>
        </p:blipFill>
        <p:spPr bwMode="auto">
          <a:xfrm>
            <a:off x="6960096" y="4113076"/>
            <a:ext cx="2664296" cy="213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4541</TotalTime>
  <Words>2559</Words>
  <Application>Microsoft Office PowerPoint</Application>
  <PresentationFormat>Geniş ekran</PresentationFormat>
  <Paragraphs>393</Paragraphs>
  <Slides>44</Slides>
  <Notes>40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44</vt:i4>
      </vt:variant>
    </vt:vector>
  </HeadingPairs>
  <TitlesOfParts>
    <vt:vector size="52" baseType="lpstr">
      <vt:lpstr>Arial</vt:lpstr>
      <vt:lpstr>Calibri</vt:lpstr>
      <vt:lpstr>Tahoma</vt:lpstr>
      <vt:lpstr>Times New Roman</vt:lpstr>
      <vt:lpstr>Trebuchet MS</vt:lpstr>
      <vt:lpstr>Wingdings</vt:lpstr>
      <vt:lpstr>Wingdings 3</vt:lpstr>
      <vt:lpstr>Yüzeyler</vt:lpstr>
      <vt:lpstr> EGZOTİK HAYVANLAR ANATOMİSİ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HAZIROĞLU</dc:creator>
  <cp:lastModifiedBy>R.Merih Haziroglu</cp:lastModifiedBy>
  <cp:revision>361</cp:revision>
  <dcterms:created xsi:type="dcterms:W3CDTF">2012-09-11T10:40:18Z</dcterms:created>
  <dcterms:modified xsi:type="dcterms:W3CDTF">2019-12-24T10:09:52Z</dcterms:modified>
</cp:coreProperties>
</file>