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120" y="-6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C1E96600-5B5E-A14C-A6EB-2FC6E5AD37BD}"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136055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1E96600-5B5E-A14C-A6EB-2FC6E5AD37BD}"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1566293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1E96600-5B5E-A14C-A6EB-2FC6E5AD37BD}"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237644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1E96600-5B5E-A14C-A6EB-2FC6E5AD37BD}"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394811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C1E96600-5B5E-A14C-A6EB-2FC6E5AD37BD}"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1969805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C1E96600-5B5E-A14C-A6EB-2FC6E5AD37BD}"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158929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C1E96600-5B5E-A14C-A6EB-2FC6E5AD37BD}"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3912733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C1E96600-5B5E-A14C-A6EB-2FC6E5AD37BD}"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21926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96600-5B5E-A14C-A6EB-2FC6E5AD37BD}"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4075522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C1E96600-5B5E-A14C-A6EB-2FC6E5AD37BD}"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158648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C1E96600-5B5E-A14C-A6EB-2FC6E5AD37BD}"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E4D2C-AC06-F342-9DCF-EB2514032C57}" type="slidenum">
              <a:rPr lang="en-US" smtClean="0"/>
              <a:t>‹#›</a:t>
            </a:fld>
            <a:endParaRPr lang="en-US"/>
          </a:p>
        </p:txBody>
      </p:sp>
    </p:spTree>
    <p:extLst>
      <p:ext uri="{BB962C8B-B14F-4D97-AF65-F5344CB8AC3E}">
        <p14:creationId xmlns:p14="http://schemas.microsoft.com/office/powerpoint/2010/main" val="28781244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96600-5B5E-A14C-A6EB-2FC6E5AD37BD}"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1E4D2C-AC06-F342-9DCF-EB2514032C57}" type="slidenum">
              <a:rPr lang="en-US" smtClean="0"/>
              <a:t>‹#›</a:t>
            </a:fld>
            <a:endParaRPr lang="en-US"/>
          </a:p>
        </p:txBody>
      </p:sp>
    </p:spTree>
    <p:extLst>
      <p:ext uri="{BB962C8B-B14F-4D97-AF65-F5344CB8AC3E}">
        <p14:creationId xmlns:p14="http://schemas.microsoft.com/office/powerpoint/2010/main" val="1754296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Batı</a:t>
            </a:r>
            <a:r>
              <a:rPr lang="en-US" dirty="0" smtClean="0"/>
              <a:t> </a:t>
            </a:r>
            <a:r>
              <a:rPr lang="en-US" err="1" smtClean="0"/>
              <a:t>Karadeniz</a:t>
            </a:r>
            <a:r>
              <a:rPr lang="en-US" smtClean="0"/>
              <a:t>-4</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8364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990" y="-172278"/>
            <a:ext cx="7125113" cy="924475"/>
          </a:xfrm>
        </p:spPr>
        <p:txBody>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AMASYA MÜZESİ</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5" name="Metin kutusu 4"/>
          <p:cNvSpPr txBox="1"/>
          <p:nvPr/>
        </p:nvSpPr>
        <p:spPr>
          <a:xfrm>
            <a:off x="183819" y="701840"/>
            <a:ext cx="9027010" cy="2554545"/>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In 1925, Sultan Mehmet II. </a:t>
            </a:r>
            <a:r>
              <a:rPr lang="en-US" sz="2000" b="1" dirty="0" err="1">
                <a:latin typeface="Times New Roman" panose="02020603050405020304" pitchFamily="18" charset="0"/>
                <a:cs typeface="Times New Roman" panose="02020603050405020304" pitchFamily="18" charset="0"/>
              </a:rPr>
              <a:t>Bayezid</a:t>
            </a:r>
            <a:r>
              <a:rPr lang="en-US" sz="2000" b="1" dirty="0">
                <a:latin typeface="Times New Roman" panose="02020603050405020304" pitchFamily="18" charset="0"/>
                <a:cs typeface="Times New Roman" panose="02020603050405020304" pitchFamily="18" charset="0"/>
              </a:rPr>
              <a:t> Mosque complex collected in two rooms of the madrasa few archaeological work combined with the </a:t>
            </a:r>
            <a:r>
              <a:rPr lang="en-US" sz="2000" b="1" dirty="0" err="1">
                <a:latin typeface="Times New Roman" panose="02020603050405020304" pitchFamily="18" charset="0"/>
                <a:cs typeface="Times New Roman" panose="02020603050405020304" pitchFamily="18" charset="0"/>
              </a:rPr>
              <a:t>Ilkhanid</a:t>
            </a:r>
            <a:r>
              <a:rPr lang="en-US" sz="2000" b="1" dirty="0">
                <a:latin typeface="Times New Roman" panose="02020603050405020304" pitchFamily="18" charset="0"/>
                <a:cs typeface="Times New Roman" panose="02020603050405020304" pitchFamily="18" charset="0"/>
              </a:rPr>
              <a:t> Period mummies were created before'' a'' Museum Store. With the increase in number of works will be exhibited in new locations were needed. Therefore, artifacts, monuments from the Seljuk period in 1962 was moved to </a:t>
            </a:r>
            <a:r>
              <a:rPr lang="en-US" sz="2000" b="1" dirty="0" err="1">
                <a:latin typeface="Times New Roman" panose="02020603050405020304" pitchFamily="18" charset="0"/>
                <a:cs typeface="Times New Roman" panose="02020603050405020304" pitchFamily="18" charset="0"/>
              </a:rPr>
              <a:t>Gökmedrese</a:t>
            </a:r>
            <a:r>
              <a:rPr lang="en-US" sz="2000" b="1" dirty="0">
                <a:latin typeface="Times New Roman" panose="02020603050405020304" pitchFamily="18" charset="0"/>
                <a:cs typeface="Times New Roman" panose="02020603050405020304" pitchFamily="18" charset="0"/>
              </a:rPr>
              <a:t> Mosque. </a:t>
            </a:r>
          </a:p>
          <a:p>
            <a:r>
              <a:rPr lang="en-US" sz="2000" b="1" dirty="0">
                <a:latin typeface="Times New Roman" panose="02020603050405020304" pitchFamily="18" charset="0"/>
                <a:cs typeface="Times New Roman" panose="02020603050405020304" pitchFamily="18" charset="0"/>
              </a:rPr>
              <a:t>Museums, on March 22, 1977 was moved to the present building new structures. And then re-arranged in chronological order all the works exhibited and was opened in 1980.</a:t>
            </a:r>
            <a:endParaRPr lang="tr-TR" sz="2000" b="1" dirty="0" smtClean="0">
              <a:latin typeface="Times New Roman" panose="02020603050405020304" pitchFamily="18" charset="0"/>
              <a:cs typeface="Times New Roman" panose="02020603050405020304" pitchFamily="18" charset="0"/>
            </a:endParaRPr>
          </a:p>
        </p:txBody>
      </p:sp>
      <p:pic>
        <p:nvPicPr>
          <p:cNvPr id="16386" name="Picture 2" descr="C:\Users\Öznur\Desktop\TUR\8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992" y="3513945"/>
            <a:ext cx="8436864" cy="323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4393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1060" y="0"/>
            <a:ext cx="7125113" cy="924475"/>
          </a:xfrm>
        </p:spPr>
        <p:txBody>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KRAL KAYA MEZARLARI </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4" name="Metin kutusu 3"/>
          <p:cNvSpPr txBox="1"/>
          <p:nvPr/>
        </p:nvSpPr>
        <p:spPr>
          <a:xfrm>
            <a:off x="201059" y="924475"/>
            <a:ext cx="4887775" cy="5632311"/>
          </a:xfrm>
          <a:prstGeom prst="rect">
            <a:avLst/>
          </a:prstGeom>
          <a:noFill/>
        </p:spPr>
        <p:txBody>
          <a:bodyPr wrap="square" rtlCol="0">
            <a:spAutoFit/>
          </a:bodyPr>
          <a:lstStyle/>
          <a:p>
            <a:r>
              <a:rPr lang="tr-TR" sz="2000" b="1" dirty="0">
                <a:latin typeface="Times New Roman" panose="02020603050405020304" pitchFamily="18" charset="0"/>
                <a:cs typeface="Times New Roman" panose="02020603050405020304" pitchFamily="18" charset="0"/>
              </a:rPr>
              <a:t>Helenistik dönemde, Amasya’yı İÖ.333’den İÖ.26’ya kadar başkent olarak kullanan Pontus Krallarına ait olan Kral kaya Mezarları, </a:t>
            </a:r>
            <a:r>
              <a:rPr lang="tr-TR" sz="2000" b="1" dirty="0" err="1">
                <a:latin typeface="Times New Roman" panose="02020603050405020304" pitchFamily="18" charset="0"/>
                <a:cs typeface="Times New Roman" panose="02020603050405020304" pitchFamily="18" charset="0"/>
              </a:rPr>
              <a:t>Harşena</a:t>
            </a:r>
            <a:r>
              <a:rPr lang="tr-TR" sz="2000" b="1" dirty="0">
                <a:latin typeface="Times New Roman" panose="02020603050405020304" pitchFamily="18" charset="0"/>
                <a:cs typeface="Times New Roman" panose="02020603050405020304" pitchFamily="18" charset="0"/>
              </a:rPr>
              <a:t> Dağı’nın güney eteklerine, kalker kayalara oyularak yapılmıştır.   </a:t>
            </a:r>
            <a:r>
              <a:rPr lang="tr-TR" sz="2000" b="1" dirty="0" err="1">
                <a:latin typeface="Times New Roman" panose="02020603050405020304" pitchFamily="18" charset="0"/>
                <a:cs typeface="Times New Roman" panose="02020603050405020304" pitchFamily="18" charset="0"/>
              </a:rPr>
              <a:t>Hatuniye</a:t>
            </a:r>
            <a:r>
              <a:rPr lang="tr-TR" sz="2000" b="1" dirty="0">
                <a:latin typeface="Times New Roman" panose="02020603050405020304" pitchFamily="18" charset="0"/>
                <a:cs typeface="Times New Roman" panose="02020603050405020304" pitchFamily="18" charset="0"/>
              </a:rPr>
              <a:t> Mahallesi’nin dar sokaklarından ve tren yolunu geçerek çıkılan mezarların arasında, kayaya oyulmuş yollar ve merdivenler bulunmaktadır. Yeşilırmak Vadisi boyunca, irili ufaklı 21 mezar olduğu bilinmekle birlikte bunlardan sadece birkaç tanesi günümüze gelebilmiştir. Kaya Mezarlarının içlerinden çok, arkalarına oyulmuş geçitler dikkat çekicidir. Bu bölgedeki büyük mezarlardan birinin yanında, nehre kadar uzandığına inanılan bir tünelin başlangıcı bulunmaktadır. </a:t>
            </a:r>
          </a:p>
        </p:txBody>
      </p:sp>
      <p:pic>
        <p:nvPicPr>
          <p:cNvPr id="17410" name="Picture 2" descr="C:\Users\Öznur\Desktop\TUR\kral_mezarlari[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138" y="804672"/>
            <a:ext cx="3702726" cy="3072384"/>
          </a:xfrm>
          <a:prstGeom prst="rect">
            <a:avLst/>
          </a:prstGeom>
        </p:spPr>
        <p:style>
          <a:lnRef idx="2">
            <a:schemeClr val="dk1">
              <a:shade val="50000"/>
            </a:schemeClr>
          </a:lnRef>
          <a:fillRef idx="1">
            <a:schemeClr val="dk1"/>
          </a:fillRef>
          <a:effectRef idx="0">
            <a:schemeClr val="dk1"/>
          </a:effectRef>
          <a:fontRef idx="minor">
            <a:schemeClr val="lt1"/>
          </a:fontRef>
        </p:style>
      </p:pic>
      <p:pic>
        <p:nvPicPr>
          <p:cNvPr id="17411" name="Picture 3" descr="C:\Users\Öznur\Desktop\TUR\indir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1273" y="4145280"/>
            <a:ext cx="3762441" cy="2411506"/>
          </a:xfrm>
          <a:prstGeom prst="rect">
            <a:avLst/>
          </a:prstGeom>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21220607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87680" y="-118875"/>
            <a:ext cx="6637433" cy="924475"/>
          </a:xfrm>
        </p:spPr>
        <p:txBody>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ÇORUM HATTUŞA</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4" name="Metin kutusu 3"/>
          <p:cNvSpPr txBox="1"/>
          <p:nvPr/>
        </p:nvSpPr>
        <p:spPr>
          <a:xfrm>
            <a:off x="174554" y="805600"/>
            <a:ext cx="4013133" cy="4524315"/>
          </a:xfrm>
          <a:prstGeom prst="rect">
            <a:avLst/>
          </a:prstGeom>
          <a:noFill/>
        </p:spPr>
        <p:txBody>
          <a:bodyPr wrap="square" rtlCol="0">
            <a:spAutoFit/>
          </a:bodyPr>
          <a:lstStyle/>
          <a:p>
            <a:r>
              <a:rPr lang="tr-TR" b="1" dirty="0">
                <a:latin typeface="Times New Roman" panose="02020603050405020304" pitchFamily="18" charset="0"/>
                <a:cs typeface="Times New Roman" panose="02020603050405020304" pitchFamily="18" charset="0"/>
              </a:rPr>
              <a:t>Hitit İmparatorluğunun başkenti olarak Anadolu’da yüzyıllar boyu çok önemli bir merkez olmuştur. Önceleri ilk sahipleri olan </a:t>
            </a:r>
            <a:r>
              <a:rPr lang="tr-TR" b="1" dirty="0" err="1">
                <a:latin typeface="Times New Roman" panose="02020603050405020304" pitchFamily="18" charset="0"/>
                <a:cs typeface="Times New Roman" panose="02020603050405020304" pitchFamily="18" charset="0"/>
              </a:rPr>
              <a:t>Hattiler</a:t>
            </a:r>
            <a:r>
              <a:rPr lang="tr-TR" b="1" dirty="0">
                <a:latin typeface="Times New Roman" panose="02020603050405020304" pitchFamily="18" charset="0"/>
                <a:cs typeface="Times New Roman" panose="02020603050405020304" pitchFamily="18" charset="0"/>
              </a:rPr>
              <a:t> tarafından “</a:t>
            </a:r>
            <a:r>
              <a:rPr lang="tr-TR" b="1" dirty="0" err="1">
                <a:latin typeface="Times New Roman" panose="02020603050405020304" pitchFamily="18" charset="0"/>
                <a:cs typeface="Times New Roman" panose="02020603050405020304" pitchFamily="18" charset="0"/>
              </a:rPr>
              <a:t>Hattuş</a:t>
            </a:r>
            <a:r>
              <a:rPr lang="tr-TR" b="1" dirty="0">
                <a:latin typeface="Times New Roman" panose="02020603050405020304" pitchFamily="18" charset="0"/>
                <a:cs typeface="Times New Roman" panose="02020603050405020304" pitchFamily="18" charset="0"/>
              </a:rPr>
              <a:t>” olarak adlandırılan şehir, Hitit egemenliğine geçtikten sonra “</a:t>
            </a:r>
            <a:r>
              <a:rPr lang="tr-TR" b="1" dirty="0" err="1">
                <a:latin typeface="Times New Roman" panose="02020603050405020304" pitchFamily="18" charset="0"/>
                <a:cs typeface="Times New Roman" panose="02020603050405020304" pitchFamily="18" charset="0"/>
              </a:rPr>
              <a:t>Hattuşa</a:t>
            </a:r>
            <a:r>
              <a:rPr lang="tr-TR" b="1" dirty="0">
                <a:latin typeface="Times New Roman" panose="02020603050405020304" pitchFamily="18" charset="0"/>
                <a:cs typeface="Times New Roman" panose="02020603050405020304" pitchFamily="18" charset="0"/>
              </a:rPr>
              <a:t>” adını aldı. M.Ö. 1700’lerde </a:t>
            </a:r>
            <a:r>
              <a:rPr lang="tr-TR" b="1" dirty="0" err="1">
                <a:latin typeface="Times New Roman" panose="02020603050405020304" pitchFamily="18" charset="0"/>
                <a:cs typeface="Times New Roman" panose="02020603050405020304" pitchFamily="18" charset="0"/>
              </a:rPr>
              <a:t>Kuşşara</a:t>
            </a:r>
            <a:r>
              <a:rPr lang="tr-TR" b="1" dirty="0">
                <a:latin typeface="Times New Roman" panose="02020603050405020304" pitchFamily="18" charset="0"/>
                <a:cs typeface="Times New Roman" panose="02020603050405020304" pitchFamily="18" charset="0"/>
              </a:rPr>
              <a:t> şehrinin kralı Anitta tarafından alınan </a:t>
            </a:r>
            <a:r>
              <a:rPr lang="tr-TR" b="1" dirty="0" err="1">
                <a:latin typeface="Times New Roman" panose="02020603050405020304" pitchFamily="18" charset="0"/>
                <a:cs typeface="Times New Roman" panose="02020603050405020304" pitchFamily="18" charset="0"/>
              </a:rPr>
              <a:t>Hattuşa</a:t>
            </a:r>
            <a:r>
              <a:rPr lang="tr-TR" b="1" dirty="0">
                <a:latin typeface="Times New Roman" panose="02020603050405020304" pitchFamily="18" charset="0"/>
                <a:cs typeface="Times New Roman" panose="02020603050405020304" pitchFamily="18" charset="0"/>
              </a:rPr>
              <a:t>, yine Anitta tarafından yıkıldı. Yazılı kayıtlarda Anitta ilk Hitit kralıdır. Yaklaşık yüzyıl kadar sonra şehir, I. </a:t>
            </a:r>
            <a:r>
              <a:rPr lang="tr-TR" b="1" dirty="0" err="1">
                <a:latin typeface="Times New Roman" panose="02020603050405020304" pitchFamily="18" charset="0"/>
                <a:cs typeface="Times New Roman" panose="02020603050405020304" pitchFamily="18" charset="0"/>
              </a:rPr>
              <a:t>Hattuşili</a:t>
            </a:r>
            <a:r>
              <a:rPr lang="tr-TR" b="1" dirty="0">
                <a:latin typeface="Times New Roman" panose="02020603050405020304" pitchFamily="18" charset="0"/>
                <a:cs typeface="Times New Roman" panose="02020603050405020304" pitchFamily="18" charset="0"/>
              </a:rPr>
              <a:t> tarafından tekrar kurularak 400 yıldan uzun bir süre hüküm sürecek olan bir uygarlığın başkenti haline getirildi</a:t>
            </a:r>
            <a:r>
              <a:rPr lang="tr-TR" b="1" dirty="0" smtClean="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7687" y="805600"/>
            <a:ext cx="4863548" cy="5290932"/>
          </a:xfrm>
          <a:prstGeom prst="rect">
            <a:avLst/>
          </a:prstGeom>
        </p:spPr>
      </p:pic>
    </p:spTree>
    <p:extLst>
      <p:ext uri="{BB962C8B-B14F-4D97-AF65-F5344CB8AC3E}">
        <p14:creationId xmlns:p14="http://schemas.microsoft.com/office/powerpoint/2010/main" val="4661073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3581" y="397428"/>
            <a:ext cx="7125113" cy="924475"/>
          </a:xfrm>
        </p:spPr>
        <p:txBody>
          <a:bodyPr/>
          <a:lstStyle/>
          <a:p>
            <a:r>
              <a:rPr lang="tr-TR" sz="3600" b="1" dirty="0" smtClean="0">
                <a:solidFill>
                  <a:schemeClr val="accent4">
                    <a:lumMod val="50000"/>
                  </a:schemeClr>
                </a:solidFill>
                <a:latin typeface="Times New Roman" panose="02020603050405020304" pitchFamily="18" charset="0"/>
                <a:cs typeface="Times New Roman" panose="02020603050405020304" pitchFamily="18" charset="0"/>
              </a:rPr>
              <a:t>6.Gün Çorum-</a:t>
            </a:r>
            <a:r>
              <a:rPr lang="tr-TR" sz="3600" b="1" dirty="0">
                <a:solidFill>
                  <a:schemeClr val="accent4">
                    <a:lumMod val="50000"/>
                  </a:schemeClr>
                </a:solidFill>
                <a:latin typeface="Times New Roman" panose="02020603050405020304" pitchFamily="18" charset="0"/>
                <a:cs typeface="Times New Roman" panose="02020603050405020304" pitchFamily="18" charset="0"/>
              </a:rPr>
              <a:t>A</a:t>
            </a:r>
            <a:r>
              <a:rPr lang="tr-TR" sz="3600" b="1" dirty="0" smtClean="0">
                <a:solidFill>
                  <a:schemeClr val="accent4">
                    <a:lumMod val="50000"/>
                  </a:schemeClr>
                </a:solidFill>
                <a:latin typeface="Times New Roman" panose="02020603050405020304" pitchFamily="18" charset="0"/>
                <a:cs typeface="Times New Roman" panose="02020603050405020304" pitchFamily="18" charset="0"/>
              </a:rPr>
              <a:t>nkara</a:t>
            </a:r>
            <a:endParaRPr lang="tr-TR" sz="3600" b="1"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5" name="Metin kutusu 4"/>
          <p:cNvSpPr txBox="1"/>
          <p:nvPr/>
        </p:nvSpPr>
        <p:spPr>
          <a:xfrm>
            <a:off x="333581" y="1441173"/>
            <a:ext cx="8242852" cy="2246769"/>
          </a:xfrm>
          <a:prstGeom prst="rect">
            <a:avLst/>
          </a:prstGeom>
          <a:noFill/>
        </p:spPr>
        <p:txBody>
          <a:bodyPr wrap="square" rtlCol="0">
            <a:spAutoFit/>
          </a:bodyPr>
          <a:lstStyle/>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rPr>
              <a:t>Alacahöyük </a:t>
            </a:r>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rPr>
              <a:t>Alacahöyük Müzesi</a:t>
            </a:r>
          </a:p>
          <a:p>
            <a:endParaRPr lang="tr-TR" sz="2000" b="1" dirty="0">
              <a:latin typeface="Times New Roman" panose="02020603050405020304" pitchFamily="18" charset="0"/>
              <a:cs typeface="Times New Roman" panose="02020603050405020304" pitchFamily="18" charset="0"/>
            </a:endParaRPr>
          </a:p>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rPr>
              <a:t>Boğazkale  </a:t>
            </a:r>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rPr>
              <a:t>Yazılıkaya Tapınağı</a:t>
            </a:r>
          </a:p>
          <a:p>
            <a:r>
              <a:rPr lang="tr-TR" sz="2000" b="1" dirty="0" smtClean="0">
                <a:latin typeface="Times New Roman" panose="02020603050405020304" pitchFamily="18" charset="0"/>
                <a:cs typeface="Times New Roman" panose="02020603050405020304" pitchFamily="18" charset="0"/>
              </a:rPr>
              <a:t>                        Öğle yemeği</a:t>
            </a:r>
          </a:p>
          <a:p>
            <a:endParaRPr lang="tr-TR" sz="2000" b="1" dirty="0">
              <a:latin typeface="Times New Roman" panose="02020603050405020304" pitchFamily="18" charset="0"/>
              <a:cs typeface="Times New Roman" panose="02020603050405020304" pitchFamily="18" charset="0"/>
            </a:endParaRPr>
          </a:p>
          <a:p>
            <a:endParaRPr lang="tr-TR" sz="2000" b="1" dirty="0" smtClean="0">
              <a:solidFill>
                <a:schemeClr val="accent4">
                  <a:lumMod val="50000"/>
                </a:schemeClr>
              </a:solidFill>
              <a:latin typeface="Times New Roman" panose="02020603050405020304" pitchFamily="18" charset="0"/>
              <a:cs typeface="Times New Roman" panose="02020603050405020304" pitchFamily="18" charset="0"/>
            </a:endParaRPr>
          </a:p>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    </a:t>
            </a:r>
            <a:endParaRPr lang="tr-TR" sz="2000" b="1" dirty="0">
              <a:solidFill>
                <a:schemeClr val="accent4">
                  <a:lumMod val="50000"/>
                </a:schemeClr>
              </a:solidFill>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rotWithShape="1">
          <a:blip r:embed="rId2">
            <a:extLst>
              <a:ext uri="{28A0092B-C50C-407E-A947-70E740481C1C}">
                <a14:useLocalDpi xmlns:a14="http://schemas.microsoft.com/office/drawing/2010/main" val="0"/>
              </a:ext>
            </a:extLst>
          </a:blip>
          <a:srcRect l="4779" t="4717" r="1242" b="9788"/>
          <a:stretch/>
        </p:blipFill>
        <p:spPr>
          <a:xfrm>
            <a:off x="2260546" y="3169921"/>
            <a:ext cx="6883454" cy="3529584"/>
          </a:xfrm>
          <a:prstGeom prst="rect">
            <a:avLst/>
          </a:prstGeom>
        </p:spPr>
      </p:pic>
    </p:spTree>
    <p:extLst>
      <p:ext uri="{BB962C8B-B14F-4D97-AF65-F5344CB8AC3E}">
        <p14:creationId xmlns:p14="http://schemas.microsoft.com/office/powerpoint/2010/main" val="20777380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2851" y="834888"/>
            <a:ext cx="7434471" cy="2246769"/>
          </a:xfrm>
          <a:prstGeom prst="rect">
            <a:avLst/>
          </a:prstGeom>
          <a:noFill/>
        </p:spPr>
        <p:txBody>
          <a:bodyPr wrap="square" rtlCol="0">
            <a:spAutoFit/>
          </a:bodyPr>
          <a:lstStyle/>
          <a:p>
            <a:pPr marL="342900" indent="-342900">
              <a:buFont typeface="Wingdings" panose="05000000000000000000" pitchFamily="2" charset="2"/>
              <a:buChar char="Ø"/>
            </a:pPr>
            <a:r>
              <a:rPr lang="tr-TR" sz="2000" b="1" dirty="0" smtClean="0">
                <a:solidFill>
                  <a:srgbClr val="FF0000"/>
                </a:solidFill>
                <a:latin typeface="Times New Roman" panose="02020603050405020304" pitchFamily="18" charset="0"/>
                <a:cs typeface="Times New Roman" panose="02020603050405020304" pitchFamily="18" charset="0"/>
              </a:rPr>
              <a:t>Saat 8:00 da </a:t>
            </a:r>
            <a:r>
              <a:rPr lang="tr-TR" sz="2000" b="1" dirty="0" smtClean="0">
                <a:latin typeface="Times New Roman" panose="02020603050405020304" pitchFamily="18" charset="0"/>
                <a:cs typeface="Times New Roman" panose="02020603050405020304" pitchFamily="18" charset="0"/>
              </a:rPr>
              <a:t>otelimizden ayrılıyoruz. </a:t>
            </a:r>
            <a:r>
              <a:rPr lang="tr-TR" sz="2000" b="1" dirty="0" smtClean="0">
                <a:solidFill>
                  <a:srgbClr val="FF0000"/>
                </a:solidFill>
                <a:latin typeface="Times New Roman" panose="02020603050405020304" pitchFamily="18" charset="0"/>
                <a:cs typeface="Times New Roman" panose="02020603050405020304" pitchFamily="18" charset="0"/>
              </a:rPr>
              <a:t>Saat 08:30 </a:t>
            </a:r>
            <a:r>
              <a:rPr lang="tr-TR" sz="2000" b="1" dirty="0" smtClean="0">
                <a:latin typeface="Times New Roman" panose="02020603050405020304" pitchFamily="18" charset="0"/>
                <a:cs typeface="Times New Roman" panose="02020603050405020304" pitchFamily="18" charset="0"/>
              </a:rPr>
              <a:t>civarlarında Alacahöyük müzesini geziyoruz. 2 saat süren gezinin ardından </a:t>
            </a:r>
            <a:r>
              <a:rPr lang="tr-TR" sz="2000" b="1" dirty="0" smtClean="0">
                <a:solidFill>
                  <a:srgbClr val="FF0000"/>
                </a:solidFill>
                <a:latin typeface="Times New Roman" panose="02020603050405020304" pitchFamily="18" charset="0"/>
                <a:cs typeface="Times New Roman" panose="02020603050405020304" pitchFamily="18" charset="0"/>
              </a:rPr>
              <a:t>Saat 10:30 da </a:t>
            </a:r>
            <a:r>
              <a:rPr lang="tr-TR" sz="2000" b="1" dirty="0" smtClean="0">
                <a:latin typeface="Times New Roman" panose="02020603050405020304" pitchFamily="18" charset="0"/>
                <a:cs typeface="Times New Roman" panose="02020603050405020304" pitchFamily="18" charset="0"/>
              </a:rPr>
              <a:t>buradan ayrılıp</a:t>
            </a:r>
            <a:r>
              <a:rPr lang="tr-TR" sz="2000" b="1" dirty="0" smtClean="0">
                <a:solidFill>
                  <a:srgbClr val="FF0000"/>
                </a:solidFill>
                <a:latin typeface="Times New Roman" panose="02020603050405020304" pitchFamily="18" charset="0"/>
                <a:cs typeface="Times New Roman" panose="02020603050405020304" pitchFamily="18" charset="0"/>
              </a:rPr>
              <a:t> Boğazkale‘ye </a:t>
            </a:r>
            <a:r>
              <a:rPr lang="tr-TR" sz="2000" b="1" dirty="0" smtClean="0">
                <a:latin typeface="Times New Roman" panose="02020603050405020304" pitchFamily="18" charset="0"/>
                <a:cs typeface="Times New Roman" panose="02020603050405020304" pitchFamily="18" charset="0"/>
              </a:rPr>
              <a:t>varıyoruz. </a:t>
            </a:r>
            <a:r>
              <a:rPr lang="tr-TR" sz="2000" b="1" dirty="0" smtClean="0">
                <a:solidFill>
                  <a:srgbClr val="FF0000"/>
                </a:solidFill>
                <a:latin typeface="Times New Roman" panose="02020603050405020304" pitchFamily="18" charset="0"/>
                <a:cs typeface="Times New Roman" panose="02020603050405020304" pitchFamily="18" charset="0"/>
              </a:rPr>
              <a:t>Saat 11:15’te Boğazkale Yazılıkaya tapınağına </a:t>
            </a:r>
            <a:r>
              <a:rPr lang="tr-TR" sz="2000" b="1" dirty="0" smtClean="0">
                <a:latin typeface="Times New Roman" panose="02020603050405020304" pitchFamily="18" charset="0"/>
                <a:cs typeface="Times New Roman" panose="02020603050405020304" pitchFamily="18" charset="0"/>
              </a:rPr>
              <a:t>varıyoruz. 1 saat süren tapınağın ardından </a:t>
            </a:r>
            <a:r>
              <a:rPr lang="tr-TR" sz="2000" b="1" dirty="0" smtClean="0">
                <a:solidFill>
                  <a:srgbClr val="FF0000"/>
                </a:solidFill>
                <a:latin typeface="Times New Roman" panose="02020603050405020304" pitchFamily="18" charset="0"/>
                <a:cs typeface="Times New Roman" panose="02020603050405020304" pitchFamily="18" charset="0"/>
              </a:rPr>
              <a:t>12:15 te </a:t>
            </a:r>
            <a:r>
              <a:rPr lang="tr-TR" sz="2000" b="1" dirty="0" smtClean="0">
                <a:latin typeface="Times New Roman" panose="02020603050405020304" pitchFamily="18" charset="0"/>
                <a:cs typeface="Times New Roman" panose="02020603050405020304" pitchFamily="18" charset="0"/>
              </a:rPr>
              <a:t>öğle yemeği için</a:t>
            </a:r>
            <a:r>
              <a:rPr lang="tr-TR" sz="2000" b="1" dirty="0" smtClean="0">
                <a:solidFill>
                  <a:srgbClr val="FF0000"/>
                </a:solidFill>
                <a:latin typeface="Times New Roman" panose="02020603050405020304" pitchFamily="18" charset="0"/>
                <a:cs typeface="Times New Roman" panose="02020603050405020304" pitchFamily="18" charset="0"/>
              </a:rPr>
              <a:t> kale </a:t>
            </a:r>
            <a:r>
              <a:rPr lang="tr-TR" sz="2000" b="1" dirty="0" err="1" smtClean="0">
                <a:solidFill>
                  <a:srgbClr val="FF0000"/>
                </a:solidFill>
                <a:latin typeface="Times New Roman" panose="02020603050405020304" pitchFamily="18" charset="0"/>
                <a:cs typeface="Times New Roman" panose="02020603050405020304" pitchFamily="18" charset="0"/>
              </a:rPr>
              <a:t>restorantına</a:t>
            </a:r>
            <a:r>
              <a:rPr lang="tr-TR" sz="2000" b="1" dirty="0" smtClean="0">
                <a:solidFill>
                  <a:srgbClr val="FF0000"/>
                </a:solidFill>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gidiyoruz. 1 saat moladan sonra </a:t>
            </a:r>
            <a:r>
              <a:rPr lang="tr-TR" sz="2000" b="1" dirty="0" err="1" smtClean="0">
                <a:latin typeface="Times New Roman" panose="02020603050405020304" pitchFamily="18" charset="0"/>
                <a:cs typeface="Times New Roman" panose="02020603050405020304" pitchFamily="18" charset="0"/>
              </a:rPr>
              <a:t>ankara’ya</a:t>
            </a:r>
            <a:r>
              <a:rPr lang="tr-TR" sz="2000" b="1" dirty="0" smtClean="0">
                <a:latin typeface="Times New Roman" panose="02020603050405020304" pitchFamily="18" charset="0"/>
                <a:cs typeface="Times New Roman" panose="02020603050405020304" pitchFamily="18" charset="0"/>
              </a:rPr>
              <a:t> gitmek için yola </a:t>
            </a:r>
            <a:r>
              <a:rPr lang="tr-TR" sz="2000" b="1" dirty="0" err="1" smtClean="0">
                <a:latin typeface="Times New Roman" panose="02020603050405020304" pitchFamily="18" charset="0"/>
                <a:cs typeface="Times New Roman" panose="02020603050405020304" pitchFamily="18" charset="0"/>
              </a:rPr>
              <a:t>çıkıyoruz.</a:t>
            </a:r>
            <a:r>
              <a:rPr lang="tr-TR" sz="2000" b="1" dirty="0" err="1" smtClean="0">
                <a:solidFill>
                  <a:srgbClr val="FF0000"/>
                </a:solidFill>
                <a:latin typeface="Times New Roman" panose="02020603050405020304" pitchFamily="18" charset="0"/>
                <a:cs typeface="Times New Roman" panose="02020603050405020304" pitchFamily="18" charset="0"/>
              </a:rPr>
              <a:t>Saat</a:t>
            </a:r>
            <a:r>
              <a:rPr lang="tr-TR" sz="2000" b="1" dirty="0" smtClean="0">
                <a:solidFill>
                  <a:srgbClr val="FF0000"/>
                </a:solidFill>
                <a:latin typeface="Times New Roman" panose="02020603050405020304" pitchFamily="18" charset="0"/>
                <a:cs typeface="Times New Roman" panose="02020603050405020304" pitchFamily="18" charset="0"/>
              </a:rPr>
              <a:t> 16: 30 da </a:t>
            </a:r>
            <a:r>
              <a:rPr lang="tr-TR" sz="2000" b="1" dirty="0" err="1" smtClean="0">
                <a:solidFill>
                  <a:srgbClr val="FF0000"/>
                </a:solidFill>
                <a:latin typeface="Times New Roman" panose="02020603050405020304" pitchFamily="18" charset="0"/>
                <a:cs typeface="Times New Roman" panose="02020603050405020304" pitchFamily="18" charset="0"/>
              </a:rPr>
              <a:t>ankaradayız</a:t>
            </a:r>
            <a:r>
              <a:rPr lang="tr-TR" sz="2000" b="1" dirty="0" smtClean="0">
                <a:solidFill>
                  <a:srgbClr val="FF0000"/>
                </a:solidFill>
                <a:latin typeface="Times New Roman" panose="02020603050405020304" pitchFamily="18" charset="0"/>
                <a:cs typeface="Times New Roman" panose="02020603050405020304" pitchFamily="18" charset="0"/>
              </a:rPr>
              <a:t>…</a:t>
            </a:r>
            <a:endParaRPr lang="tr-TR"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4144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1302" y="-132521"/>
            <a:ext cx="7125113" cy="924475"/>
          </a:xfrm>
        </p:spPr>
        <p:txBody>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ALACAHÖYÜK MÜZESİ</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4" name="Metin kutusu 3"/>
          <p:cNvSpPr txBox="1"/>
          <p:nvPr/>
        </p:nvSpPr>
        <p:spPr>
          <a:xfrm>
            <a:off x="161302" y="791954"/>
            <a:ext cx="3175967" cy="4401205"/>
          </a:xfrm>
          <a:prstGeom prst="rect">
            <a:avLst/>
          </a:prstGeom>
          <a:noFill/>
        </p:spPr>
        <p:txBody>
          <a:bodyPr wrap="square" rtlCol="0">
            <a:spAutoFit/>
          </a:bodyPr>
          <a:lstStyle/>
          <a:p>
            <a:r>
              <a:rPr lang="tr-TR" sz="2000" b="1" dirty="0">
                <a:latin typeface="Times New Roman" panose="02020603050405020304" pitchFamily="18" charset="0"/>
                <a:cs typeface="Times New Roman" panose="02020603050405020304" pitchFamily="18" charset="0"/>
              </a:rPr>
              <a:t>Alacahöyük'te ilk yerel müze 1940 yılında teşhire açılmış, 1982 yılında ise yeni binasına taşınmıştır. İki katlı olan müzenin üst katında Hamit </a:t>
            </a:r>
            <a:r>
              <a:rPr lang="tr-TR" sz="2000" b="1" dirty="0" err="1">
                <a:latin typeface="Times New Roman" panose="02020603050405020304" pitchFamily="18" charset="0"/>
                <a:cs typeface="Times New Roman" panose="02020603050405020304" pitchFamily="18" charset="0"/>
              </a:rPr>
              <a:t>Zübeyr</a:t>
            </a:r>
            <a:r>
              <a:rPr lang="tr-TR" sz="2000" b="1" dirty="0">
                <a:latin typeface="Times New Roman" panose="02020603050405020304" pitchFamily="18" charset="0"/>
                <a:cs typeface="Times New Roman" panose="02020603050405020304" pitchFamily="18" charset="0"/>
              </a:rPr>
              <a:t> </a:t>
            </a:r>
            <a:r>
              <a:rPr lang="tr-TR" sz="2000" b="1" dirty="0" err="1">
                <a:latin typeface="Times New Roman" panose="02020603050405020304" pitchFamily="18" charset="0"/>
                <a:cs typeface="Times New Roman" panose="02020603050405020304" pitchFamily="18" charset="0"/>
              </a:rPr>
              <a:t>Koşay</a:t>
            </a:r>
            <a:r>
              <a:rPr lang="tr-TR" sz="2000" b="1" dirty="0">
                <a:latin typeface="Times New Roman" panose="02020603050405020304" pitchFamily="18" charset="0"/>
                <a:cs typeface="Times New Roman" panose="02020603050405020304" pitchFamily="18" charset="0"/>
              </a:rPr>
              <a:t> ve Remzi Oğuz Arık salonları bulunmaktadır. Kazı başkanlarının isimlerinin verildiği bu salonlarda Alacahöyük ve Pazarlı kazısında elde edilen eserler sergilenmektedir. </a:t>
            </a:r>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8105" y="329716"/>
            <a:ext cx="3949146" cy="2961860"/>
          </a:xfrm>
          <a:prstGeom prst="rect">
            <a:avLst/>
          </a:prstGeom>
        </p:spPr>
        <p:style>
          <a:lnRef idx="2">
            <a:schemeClr val="dk1">
              <a:shade val="50000"/>
            </a:schemeClr>
          </a:lnRef>
          <a:fillRef idx="1">
            <a:schemeClr val="dk1"/>
          </a:fillRef>
          <a:effectRef idx="0">
            <a:schemeClr val="dk1"/>
          </a:effectRef>
          <a:fontRef idx="minor">
            <a:schemeClr val="lt1"/>
          </a:fontRef>
        </p:style>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7269" y="3392557"/>
            <a:ext cx="5806731" cy="3465443"/>
          </a:xfrm>
          <a:prstGeom prst="rect">
            <a:avLst/>
          </a:prstGeom>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39811101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45911"/>
            <a:ext cx="7125113" cy="924475"/>
          </a:xfrm>
        </p:spPr>
        <p:txBody>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YAZILI KAYA TAPINAĞI</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4" name="Metin kutusu 3"/>
          <p:cNvSpPr txBox="1"/>
          <p:nvPr/>
        </p:nvSpPr>
        <p:spPr>
          <a:xfrm>
            <a:off x="265044" y="930303"/>
            <a:ext cx="8196204" cy="1631216"/>
          </a:xfrm>
          <a:prstGeom prst="rect">
            <a:avLst/>
          </a:prstGeom>
          <a:noFill/>
        </p:spPr>
        <p:txBody>
          <a:bodyPr wrap="square" rtlCol="0">
            <a:spAutoFit/>
          </a:bodyPr>
          <a:lstStyle/>
          <a:p>
            <a:r>
              <a:rPr lang="tr-TR" sz="2000" b="1" dirty="0" err="1">
                <a:latin typeface="Times New Roman" panose="02020603050405020304" pitchFamily="18" charset="0"/>
                <a:cs typeface="Times New Roman" panose="02020603050405020304" pitchFamily="18" charset="0"/>
              </a:rPr>
              <a:t>Tapınak’ta</a:t>
            </a:r>
            <a:r>
              <a:rPr lang="tr-TR" sz="2000" b="1" dirty="0">
                <a:latin typeface="Times New Roman" panose="02020603050405020304" pitchFamily="18" charset="0"/>
                <a:cs typeface="Times New Roman" panose="02020603050405020304" pitchFamily="18" charset="0"/>
              </a:rPr>
              <a:t> 90’dan fazla tanrı, tanrıça, hayvan ve hayal ürünü yaratıklar kaya yüzeyine işlenmiştir</a:t>
            </a:r>
            <a:r>
              <a:rPr lang="tr-TR" sz="2000" b="1" dirty="0" smtClean="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Tanrı ve tanrıça dizileri, İmparatorluk panteonunun baş tanrıları olan fırtına tanrısı ve güneş tanrıçası’ nın maiyetini oluşturuyordu. Bu yorum sonucunda; Yazılıkaya “Yeni yıl şenlikleri evi” olarak tanımlanabilir.</a:t>
            </a: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044" y="2718816"/>
            <a:ext cx="8733182" cy="3950208"/>
          </a:xfrm>
          <a:prstGeom prst="rect">
            <a:avLst/>
          </a:prstGeom>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8562901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434</Words>
  <Application>Microsoft Macintosh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Batı Karadeniz-4</vt:lpstr>
      <vt:lpstr>AMASYA MÜZESİ</vt:lpstr>
      <vt:lpstr>KRAL KAYA MEZARLARI </vt:lpstr>
      <vt:lpstr>ÇORUM HATTUŞA</vt:lpstr>
      <vt:lpstr>6.Gün Çorum-Ankara</vt:lpstr>
      <vt:lpstr>PowerPoint Presentation</vt:lpstr>
      <vt:lpstr>ALACAHÖYÜK MÜZESİ</vt:lpstr>
      <vt:lpstr>YAZILI KAYA TAPINAĞI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Batı Karadeniz-4</dc:title>
  <dc:creator>azade</dc:creator>
  <cp:lastModifiedBy>azade</cp:lastModifiedBy>
  <cp:revision>1</cp:revision>
  <dcterms:created xsi:type="dcterms:W3CDTF">2017-11-07T00:49:48Z</dcterms:created>
  <dcterms:modified xsi:type="dcterms:W3CDTF">2017-11-07T00:50:25Z</dcterms:modified>
</cp:coreProperties>
</file>