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9" r:id="rId4"/>
    <p:sldId id="670" r:id="rId5"/>
    <p:sldId id="671" r:id="rId6"/>
    <p:sldId id="672" r:id="rId7"/>
    <p:sldId id="673" r:id="rId8"/>
    <p:sldId id="674" r:id="rId9"/>
    <p:sldId id="675" r:id="rId10"/>
    <p:sldId id="676" r:id="rId11"/>
    <p:sldId id="677" r:id="rId12"/>
    <p:sldId id="678" r:id="rId13"/>
    <p:sldId id="679" r:id="rId14"/>
    <p:sldId id="680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26.02.2020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2127" y="95166"/>
            <a:ext cx="3139744" cy="603673"/>
          </a:xfrm>
          <a:prstGeom prst="rect">
            <a:avLst/>
          </a:prstGeom>
        </p:spPr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0145" y="1120868"/>
            <a:ext cx="7197090" cy="149690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1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1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261619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46337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3" r:id="rId3"/>
    <p:sldLayoutId id="2147483694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GGY405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Gayrimenkul </a:t>
            </a:r>
            <a:r>
              <a:rPr lang="tr-TR" sz="3200" b="1" dirty="0"/>
              <a:t>ve Varlık Analizleri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41847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807450" cy="2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2070100" marR="5036185" lvl="3" indent="-457834" algn="just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yöntemi;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jl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rı:</a:t>
            </a:r>
            <a:endParaRPr sz="2000">
              <a:latin typeface="Arial"/>
              <a:cs typeface="Arial"/>
            </a:endParaRPr>
          </a:p>
          <a:p>
            <a:pPr marL="2256155" marR="5080" lvl="4" indent="-186690" algn="just">
              <a:lnSpc>
                <a:spcPct val="100000"/>
              </a:lnSpc>
              <a:buChar char="•"/>
              <a:tabLst>
                <a:tab pos="2256155" algn="l"/>
              </a:tabLst>
            </a:pPr>
            <a:r>
              <a:rPr sz="2000" spc="-5" dirty="0">
                <a:latin typeface="Arial"/>
                <a:cs typeface="Arial"/>
              </a:rPr>
              <a:t>Karşılaştırılan binalar arasındaki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şantiyenin yeri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zemin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yapı kalitesi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tesisat </a:t>
            </a:r>
            <a:r>
              <a:rPr sz="2000" spc="-5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piyasa koşulu </a:t>
            </a:r>
            <a:r>
              <a:rPr sz="2000" spc="-5" dirty="0">
                <a:latin typeface="Arial"/>
                <a:cs typeface="Arial"/>
              </a:rPr>
              <a:t>bakımından farkların  bulunmasından ötürü </a:t>
            </a:r>
            <a:r>
              <a:rPr sz="2000" spc="-10" dirty="0">
                <a:latin typeface="Arial"/>
                <a:cs typeface="Arial"/>
              </a:rPr>
              <a:t>bu yöntem </a:t>
            </a:r>
            <a:r>
              <a:rPr sz="2000" spc="-5" dirty="0">
                <a:latin typeface="Arial"/>
                <a:cs typeface="Arial"/>
              </a:rPr>
              <a:t>ile belirlenen tahmini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maliyete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güvenmek </a:t>
            </a:r>
            <a:r>
              <a:rPr sz="2000" spc="-5" dirty="0">
                <a:latin typeface="Arial"/>
                <a:cs typeface="Arial"/>
              </a:rPr>
              <a:t>oldukça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zor</a:t>
            </a:r>
            <a:r>
              <a:rPr sz="2000" spc="-5" dirty="0">
                <a:latin typeface="Arial"/>
                <a:cs typeface="Arial"/>
              </a:rPr>
              <a:t>dur (Eski,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1993).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149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569632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5545" cy="23519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2070100" marR="5034280" lvl="3" indent="-457834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yöntemi;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jl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rı:</a:t>
            </a:r>
            <a:endParaRPr sz="2000">
              <a:latin typeface="Arial"/>
              <a:cs typeface="Arial"/>
            </a:endParaRPr>
          </a:p>
          <a:p>
            <a:pPr marL="2255520" marR="5080" lvl="4" indent="-186055">
              <a:lnSpc>
                <a:spcPct val="100000"/>
              </a:lnSpc>
              <a:buClr>
                <a:srgbClr val="000000"/>
              </a:buClr>
              <a:buChar char="•"/>
              <a:tabLst>
                <a:tab pos="2256155" algn="l"/>
                <a:tab pos="3241040" algn="l"/>
                <a:tab pos="4124960" algn="l"/>
                <a:tab pos="4529455" algn="l"/>
                <a:tab pos="5273040" algn="l"/>
                <a:tab pos="5862320" algn="l"/>
                <a:tab pos="779018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Fi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iks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apı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it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h</a:t>
            </a:r>
            <a:r>
              <a:rPr sz="2000" spc="-5" dirty="0">
                <a:latin typeface="Arial"/>
                <a:cs typeface="Arial"/>
              </a:rPr>
              <a:t>iç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ir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bil</a:t>
            </a:r>
            <a:r>
              <a:rPr sz="2000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iç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me</a:t>
            </a:r>
            <a:r>
              <a:rPr sz="2000" spc="-5" dirty="0">
                <a:latin typeface="Arial"/>
                <a:cs typeface="Arial"/>
              </a:rPr>
              <a:t>kt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14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Bi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lar</a:t>
            </a:r>
            <a:r>
              <a:rPr sz="2000" spc="-5" dirty="0">
                <a:latin typeface="Arial"/>
                <a:cs typeface="Arial"/>
              </a:rPr>
              <a:t>ın  arasındaki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malzeme kalitesi</a:t>
            </a:r>
            <a:r>
              <a:rPr sz="2000" spc="-5" dirty="0">
                <a:latin typeface="Arial"/>
                <a:cs typeface="Arial"/>
              </a:rPr>
              <a:t>ndeki,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plan biçimi</a:t>
            </a:r>
            <a:r>
              <a:rPr sz="2000" spc="-5" dirty="0">
                <a:latin typeface="Arial"/>
                <a:cs typeface="Arial"/>
              </a:rPr>
              <a:t>ndeki</a:t>
            </a:r>
            <a:r>
              <a:rPr sz="2000" spc="2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fiziksel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150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87130" y="3508820"/>
            <a:ext cx="3288029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188720" algn="l"/>
                <a:tab pos="1771650" algn="l"/>
                <a:tab pos="2027555" algn="l"/>
                <a:tab pos="2599055" algn="l"/>
                <a:tab pos="2724150" algn="l"/>
              </a:tabLst>
            </a:pPr>
            <a:r>
              <a:rPr sz="2000" spc="-5" dirty="0">
                <a:latin typeface="Arial"/>
                <a:cs typeface="Arial"/>
              </a:rPr>
              <a:t>farklılıklardan	ötürü	bina  </a:t>
            </a:r>
            <a:r>
              <a:rPr sz="2000" spc="-10" dirty="0">
                <a:latin typeface="Arial"/>
                <a:cs typeface="Arial"/>
              </a:rPr>
              <a:t>ge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kti</a:t>
            </a:r>
            <a:r>
              <a:rPr sz="2000" spc="-10" dirty="0">
                <a:latin typeface="Arial"/>
                <a:cs typeface="Arial"/>
              </a:rPr>
              <a:t>ğ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al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		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ir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m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15565" y="3508820"/>
            <a:ext cx="324739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5260" marR="5080" indent="-163195">
              <a:lnSpc>
                <a:spcPct val="100000"/>
              </a:lnSpc>
              <a:spcBef>
                <a:spcPts val="95"/>
              </a:spcBef>
              <a:tabLst>
                <a:tab pos="1405890" algn="l"/>
                <a:tab pos="1435100" algn="l"/>
                <a:tab pos="2134870" algn="l"/>
                <a:tab pos="2259330" algn="l"/>
              </a:tabLst>
            </a:pPr>
            <a:r>
              <a:rPr sz="2000" spc="-10" dirty="0">
                <a:latin typeface="Arial"/>
                <a:cs typeface="Arial"/>
              </a:rPr>
              <a:t>ma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tl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lm</a:t>
            </a:r>
            <a:r>
              <a:rPr sz="2000" spc="-10" dirty="0">
                <a:latin typeface="Arial"/>
                <a:cs typeface="Arial"/>
              </a:rPr>
              <a:t>amas</a:t>
            </a:r>
            <a:r>
              <a:rPr sz="2000" spc="-5" dirty="0">
                <a:latin typeface="Arial"/>
                <a:cs typeface="Arial"/>
              </a:rPr>
              <a:t>ı  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k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	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ah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		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rın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87130" y="4136556"/>
            <a:ext cx="6563359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maliyetleri aynı </a:t>
            </a:r>
            <a:r>
              <a:rPr sz="2000" spc="-15" dirty="0">
                <a:latin typeface="Arial"/>
                <a:cs typeface="Arial"/>
              </a:rPr>
              <a:t>hesaplanmaktadır. </a:t>
            </a:r>
            <a:r>
              <a:rPr sz="2000" spc="-10" dirty="0">
                <a:latin typeface="Arial"/>
                <a:cs typeface="Arial"/>
              </a:rPr>
              <a:t>Bu </a:t>
            </a:r>
            <a:r>
              <a:rPr sz="2000" spc="-5" dirty="0">
                <a:latin typeface="Arial"/>
                <a:cs typeface="Arial"/>
              </a:rPr>
              <a:t>sebeple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alternatif  projeler arasında seçim yaparken kullanılamaz </a:t>
            </a:r>
            <a:r>
              <a:rPr sz="2000" spc="-5" dirty="0">
                <a:latin typeface="Arial"/>
                <a:cs typeface="Arial"/>
              </a:rPr>
              <a:t>(Eski,  1993).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3147320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50145" y="1120868"/>
            <a:ext cx="7197090" cy="12234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pc="-5" dirty="0"/>
              <a:t>Proje maliyeti tahmin modellerine yakından</a:t>
            </a:r>
            <a:r>
              <a:rPr spc="70" dirty="0"/>
              <a:t> </a:t>
            </a:r>
            <a:r>
              <a:rPr spc="-5" dirty="0"/>
              <a:t>bakış;</a:t>
            </a: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151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50353" y="2585940"/>
            <a:ext cx="2914015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742950" indent="-457834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yöntemi;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jl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rı:</a:t>
            </a:r>
            <a:endParaRPr sz="2000">
              <a:latin typeface="Arial"/>
              <a:cs typeface="Arial"/>
            </a:endParaRPr>
          </a:p>
          <a:p>
            <a:pPr marL="655320" lvl="1" indent="-186690">
              <a:lnSpc>
                <a:spcPct val="100000"/>
              </a:lnSpc>
              <a:buClr>
                <a:srgbClr val="000000"/>
              </a:buClr>
              <a:buChar char="•"/>
              <a:tabLst>
                <a:tab pos="655955" algn="l"/>
                <a:tab pos="1567815" algn="l"/>
                <a:tab pos="205613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İnşaat	</a:t>
            </a:r>
            <a:r>
              <a:rPr sz="2000" spc="-5" dirty="0">
                <a:latin typeface="Arial"/>
                <a:cs typeface="Arial"/>
              </a:rPr>
              <a:t>ve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tasarım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38229" y="3201494"/>
            <a:ext cx="40957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69770" algn="l"/>
                <a:tab pos="361632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em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ri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y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an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fiy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93479" y="3521453"/>
            <a:ext cx="488950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farklarının belirlenmesi güçtür (Usta,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1994).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145144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554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  <a:p>
            <a:pPr marL="926465" marR="508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 Modeller; </a:t>
            </a:r>
            <a:r>
              <a:rPr sz="2400" spc="-5" dirty="0">
                <a:latin typeface="Arial"/>
                <a:cs typeface="Arial"/>
              </a:rPr>
              <a:t>miktarlara </a:t>
            </a:r>
            <a:r>
              <a:rPr sz="2400" dirty="0">
                <a:latin typeface="Arial"/>
                <a:cs typeface="Arial"/>
              </a:rPr>
              <a:t>dayalı </a:t>
            </a:r>
            <a:r>
              <a:rPr sz="2400" spc="-5" dirty="0">
                <a:latin typeface="Arial"/>
                <a:cs typeface="Arial"/>
              </a:rPr>
              <a:t>modeller olarak da  tanımlanan bu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0295" y="2583908"/>
            <a:ext cx="626364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Fonksiyonel elemanlara dayalı</a:t>
            </a:r>
            <a:r>
              <a:rPr sz="2400" spc="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>
              <a:latin typeface="Arial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Kaynaklara dayalı</a:t>
            </a:r>
            <a:r>
              <a:rPr sz="2400" spc="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469265" algn="l"/>
                <a:tab pos="469900" algn="l"/>
                <a:tab pos="1837055" algn="l"/>
                <a:tab pos="3756660" algn="l"/>
                <a:tab pos="5080000" algn="l"/>
              </a:tabLst>
            </a:pPr>
            <a:r>
              <a:rPr sz="2400" spc="-18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m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ri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ne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lı	</a:t>
            </a:r>
            <a:r>
              <a:rPr sz="2400" spc="-1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od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ll</a:t>
            </a:r>
            <a:r>
              <a:rPr sz="2400" spc="-10" dirty="0">
                <a:latin typeface="Arial"/>
                <a:cs typeface="Arial"/>
              </a:rPr>
              <a:t>er  </a:t>
            </a:r>
            <a:r>
              <a:rPr sz="2400" spc="-15" dirty="0">
                <a:latin typeface="Arial"/>
                <a:cs typeface="Arial"/>
              </a:rPr>
              <a:t>sıralanabilir.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99183" y="4046948"/>
            <a:ext cx="85598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spc="-10" dirty="0">
                <a:latin typeface="Arial"/>
                <a:cs typeface="Arial"/>
              </a:rPr>
              <a:t>ak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1587842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6" y="1120868"/>
            <a:ext cx="8806815" cy="2413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 dirty="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endParaRPr lang="tr-TR" sz="2400" spc="-5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 err="1" smtClean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 dirty="0">
              <a:latin typeface="Arial"/>
              <a:cs typeface="Arial"/>
            </a:endParaRPr>
          </a:p>
          <a:p>
            <a:pPr marL="1840864" marR="5080" lvl="3" indent="-457200" algn="just">
              <a:lnSpc>
                <a:spcPct val="100000"/>
              </a:lnSpc>
              <a:spcBef>
                <a:spcPts val="10"/>
              </a:spcBef>
              <a:buChar char="•"/>
              <a:tabLst>
                <a:tab pos="1841500" algn="l"/>
              </a:tabLst>
            </a:pPr>
            <a:r>
              <a:rPr sz="2000" spc="-40" dirty="0">
                <a:latin typeface="Arial"/>
                <a:cs typeface="Arial"/>
              </a:rPr>
              <a:t>Yapı </a:t>
            </a:r>
            <a:r>
              <a:rPr sz="2000" spc="-5" dirty="0">
                <a:latin typeface="Arial"/>
                <a:cs typeface="Arial"/>
              </a:rPr>
              <a:t>üretim sürecinde eldeki </a:t>
            </a:r>
            <a:r>
              <a:rPr sz="2000" dirty="0">
                <a:latin typeface="Arial"/>
                <a:cs typeface="Arial"/>
              </a:rPr>
              <a:t>bilgilerin </a:t>
            </a:r>
            <a:r>
              <a:rPr sz="2000" spc="-5" dirty="0">
                <a:latin typeface="Arial"/>
                <a:cs typeface="Arial"/>
              </a:rPr>
              <a:t>kapsamının çok </a:t>
            </a:r>
            <a:r>
              <a:rPr sz="2000" spc="-10" dirty="0">
                <a:latin typeface="Arial"/>
                <a:cs typeface="Arial"/>
              </a:rPr>
              <a:t>düşük  </a:t>
            </a:r>
            <a:r>
              <a:rPr sz="2000" spc="-5" dirty="0">
                <a:latin typeface="Arial"/>
                <a:cs typeface="Arial"/>
              </a:rPr>
              <a:t>olduğu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ilk çalışmalardan ön tasarıma kadarki aşamalarda  kullanılan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modeller</a:t>
            </a:r>
            <a:r>
              <a:rPr sz="2000" spc="-15" dirty="0">
                <a:latin typeface="Arial"/>
                <a:cs typeface="Arial"/>
              </a:rPr>
              <a:t>dir.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142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734846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71970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346" y="1608548"/>
            <a:ext cx="4307205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21285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>
              <a:latin typeface="Arial"/>
              <a:cs typeface="Arial"/>
            </a:endParaRPr>
          </a:p>
          <a:p>
            <a:pPr marL="1383665" lvl="2" indent="-457834">
              <a:lnSpc>
                <a:spcPct val="100000"/>
              </a:lnSpc>
              <a:spcBef>
                <a:spcPts val="10"/>
              </a:spcBef>
              <a:buChar char="•"/>
              <a:tabLst>
                <a:tab pos="1383665" algn="l"/>
                <a:tab pos="1384300" algn="l"/>
                <a:tab pos="2321560" algn="l"/>
                <a:tab pos="2819400" algn="l"/>
                <a:tab pos="3501390" algn="l"/>
              </a:tabLst>
            </a:pPr>
            <a:r>
              <a:rPr sz="2000" spc="-5" dirty="0">
                <a:latin typeface="Arial"/>
                <a:cs typeface="Arial"/>
              </a:rPr>
              <a:t>Amaç,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en	hızlı	</a:t>
            </a:r>
            <a:r>
              <a:rPr sz="2000" spc="-5" dirty="0">
                <a:latin typeface="Arial"/>
                <a:cs typeface="Arial"/>
              </a:rPr>
              <a:t>şekilde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92076" y="2347853"/>
            <a:ext cx="385064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2445" algn="l"/>
                <a:tab pos="1377950" algn="l"/>
                <a:tab pos="2399030" algn="l"/>
              </a:tabLst>
            </a:pP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doğ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ma</a:t>
            </a:r>
            <a:r>
              <a:rPr sz="2000" spc="-5" dirty="0">
                <a:latin typeface="Arial"/>
                <a:cs typeface="Arial"/>
              </a:rPr>
              <a:t>liy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h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pla</a:t>
            </a:r>
            <a:r>
              <a:rPr sz="2000" spc="-10" dirty="0">
                <a:latin typeface="Arial"/>
                <a:cs typeface="Arial"/>
              </a:rPr>
              <a:t>mas</a:t>
            </a:r>
            <a:r>
              <a:rPr sz="2000" spc="-5" dirty="0">
                <a:latin typeface="Arial"/>
                <a:cs typeface="Arial"/>
              </a:rPr>
              <a:t>ı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42754" y="2695294"/>
            <a:ext cx="6978650" cy="9355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yapılması ve kullanıcılara </a:t>
            </a:r>
            <a:r>
              <a:rPr sz="2000" spc="-15" dirty="0">
                <a:latin typeface="Arial"/>
                <a:cs typeface="Arial"/>
              </a:rPr>
              <a:t>sunulmasıdır. </a:t>
            </a:r>
            <a:r>
              <a:rPr sz="2000" spc="-5" dirty="0">
                <a:latin typeface="Arial"/>
                <a:cs typeface="Arial"/>
              </a:rPr>
              <a:t>Projelerden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yapıya  ait ölçülebilen büyüklüğün birim fiyatla formüle edilmesi </a:t>
            </a:r>
            <a:r>
              <a:rPr sz="2000" dirty="0">
                <a:latin typeface="Arial"/>
                <a:cs typeface="Arial"/>
              </a:rPr>
              <a:t>ile  </a:t>
            </a:r>
            <a:r>
              <a:rPr sz="2000" spc="-5" dirty="0">
                <a:latin typeface="Arial"/>
                <a:cs typeface="Arial"/>
              </a:rPr>
              <a:t>maliyet hesaplaması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yapılır.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21939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71970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144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7345" y="1608548"/>
            <a:ext cx="4411980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21285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modeller,</a:t>
            </a:r>
            <a:endParaRPr sz="2400">
              <a:latin typeface="Arial"/>
              <a:cs typeface="Arial"/>
            </a:endParaRPr>
          </a:p>
          <a:p>
            <a:pPr marL="1383665" lvl="2" indent="-457834">
              <a:lnSpc>
                <a:spcPct val="100000"/>
              </a:lnSpc>
              <a:spcBef>
                <a:spcPts val="10"/>
              </a:spcBef>
              <a:buChar char="•"/>
              <a:tabLst>
                <a:tab pos="1383665" algn="l"/>
                <a:tab pos="1384300" algn="l"/>
                <a:tab pos="1880870" algn="l"/>
                <a:tab pos="3324225" algn="l"/>
              </a:tabLst>
            </a:pPr>
            <a:r>
              <a:rPr sz="2000" spc="-5" dirty="0">
                <a:latin typeface="Arial"/>
                <a:cs typeface="Arial"/>
              </a:rPr>
              <a:t>Bu	modellerde	kullanılan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4594" y="2347853"/>
            <a:ext cx="377634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34719" algn="l"/>
                <a:tab pos="1515745" algn="l"/>
                <a:tab pos="2606040" algn="l"/>
                <a:tab pos="306006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bilgiler	çok	geneldir	</a:t>
            </a:r>
            <a:r>
              <a:rPr sz="2000" spc="-5" dirty="0">
                <a:latin typeface="Arial"/>
                <a:cs typeface="Arial"/>
              </a:rPr>
              <a:t>ve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ayrıntı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8938" y="2678404"/>
            <a:ext cx="697738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  <a:tabLst>
                <a:tab pos="1536700" algn="l"/>
                <a:tab pos="229679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seviyesi</a:t>
            </a:r>
            <a:r>
              <a:rPr sz="2000" spc="40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düşük</a:t>
            </a:r>
            <a:r>
              <a:rPr sz="2000" spc="-20" dirty="0">
                <a:latin typeface="Arial"/>
                <a:cs typeface="Arial"/>
              </a:rPr>
              <a:t>tür.	</a:t>
            </a:r>
            <a:r>
              <a:rPr sz="2000" spc="-5" dirty="0">
                <a:latin typeface="Arial"/>
                <a:cs typeface="Arial"/>
              </a:rPr>
              <a:t>Örneğin; okul için, ya da devlet </a:t>
            </a:r>
            <a:r>
              <a:rPr sz="2000" spc="-10" dirty="0">
                <a:latin typeface="Arial"/>
                <a:cs typeface="Arial"/>
              </a:rPr>
              <a:t>kurumu  </a:t>
            </a:r>
            <a:r>
              <a:rPr sz="2000" spc="-5" dirty="0">
                <a:latin typeface="Arial"/>
                <a:cs typeface="Arial"/>
              </a:rPr>
              <a:t>için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kullanıcı	sayısı </a:t>
            </a:r>
            <a:r>
              <a:rPr sz="2000" spc="-5" dirty="0">
                <a:latin typeface="Arial"/>
                <a:cs typeface="Arial"/>
              </a:rPr>
              <a:t>esas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alınmaktadır.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3339640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633460" cy="23519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 </a:t>
            </a:r>
            <a:r>
              <a:rPr sz="2400" spc="-20" dirty="0">
                <a:latin typeface="Arial"/>
                <a:cs typeface="Arial"/>
              </a:rPr>
              <a:t>modeller, </a:t>
            </a:r>
            <a:r>
              <a:rPr sz="2400" spc="-5" dirty="0">
                <a:latin typeface="Arial"/>
                <a:cs typeface="Arial"/>
              </a:rPr>
              <a:t>dört ana başlık altında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toplanabilir</a:t>
            </a:r>
            <a:endParaRPr sz="2400">
              <a:latin typeface="Arial"/>
              <a:cs typeface="Arial"/>
            </a:endParaRPr>
          </a:p>
          <a:p>
            <a:pPr marL="2070100" lvl="3" indent="-457200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yöntemi,</a:t>
            </a:r>
            <a:endParaRPr sz="2000">
              <a:latin typeface="Arial"/>
              <a:cs typeface="Arial"/>
            </a:endParaRPr>
          </a:p>
          <a:p>
            <a:pPr marL="2070100" lvl="3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Alan </a:t>
            </a:r>
            <a:r>
              <a:rPr sz="2000" spc="-5" dirty="0">
                <a:latin typeface="Arial"/>
                <a:cs typeface="Arial"/>
              </a:rPr>
              <a:t>yöntemi,</a:t>
            </a:r>
            <a:endParaRPr sz="2000">
              <a:latin typeface="Arial"/>
              <a:cs typeface="Arial"/>
            </a:endParaRPr>
          </a:p>
          <a:p>
            <a:pPr marL="2070100" lvl="3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Küp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yöntemi,</a:t>
            </a:r>
            <a:endParaRPr sz="2000">
              <a:latin typeface="Arial"/>
              <a:cs typeface="Arial"/>
            </a:endParaRPr>
          </a:p>
          <a:p>
            <a:pPr marL="2070100" lvl="3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Kat kabuğu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yöntemi.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145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244579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8355990" y="6340010"/>
            <a:ext cx="279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Arial"/>
                <a:cs typeface="Arial"/>
              </a:rPr>
              <a:t>146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0145" y="1120868"/>
            <a:ext cx="71970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7344" y="1608548"/>
            <a:ext cx="7888345" cy="2290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15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612900" lvl="2" indent="-457200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1612265" algn="l"/>
                <a:tab pos="16129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yöntemi;</a:t>
            </a:r>
            <a:endParaRPr sz="2000" dirty="0">
              <a:latin typeface="Arial"/>
              <a:cs typeface="Arial"/>
            </a:endParaRPr>
          </a:p>
          <a:p>
            <a:pPr marL="1612900" algn="just">
              <a:lnSpc>
                <a:spcPct val="100000"/>
              </a:lnSpc>
              <a:tabLst>
                <a:tab pos="2314575" algn="l"/>
                <a:tab pos="3270885" algn="l"/>
              </a:tabLst>
            </a:pPr>
            <a:r>
              <a:rPr sz="2000" spc="-5" dirty="0">
                <a:latin typeface="Arial"/>
                <a:cs typeface="Arial"/>
              </a:rPr>
              <a:t>Bazı	yapılar	</a:t>
            </a:r>
            <a:r>
              <a:rPr sz="2000" spc="-5" dirty="0" err="1" smtClean="0">
                <a:latin typeface="Arial"/>
                <a:cs typeface="Arial"/>
              </a:rPr>
              <a:t>kullanım</a:t>
            </a:r>
            <a:r>
              <a:rPr lang="tr-TR" sz="2000" spc="-5" dirty="0" smtClean="0">
                <a:latin typeface="Arial"/>
                <a:cs typeface="Arial"/>
              </a:rPr>
              <a:t> amaçlarına göre birimlerle ifade edilebilmektedir. Birimler ile yapılar arasındaki ilişki hastaneler, yatak sayısı, sinema-koltuk sayısı, otel-oda sayısı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09074" y="3835367"/>
            <a:ext cx="6286616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000" spc="-10" dirty="0" err="1" smtClean="0">
                <a:solidFill>
                  <a:srgbClr val="FF0000"/>
                </a:solidFill>
                <a:latin typeface="Arial"/>
                <a:cs typeface="Arial"/>
              </a:rPr>
              <a:t>otopark-araç</a:t>
            </a:r>
            <a:r>
              <a:rPr sz="2000" spc="-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sayısı </a:t>
            </a:r>
            <a:r>
              <a:rPr sz="2000" spc="-5" dirty="0">
                <a:latin typeface="Arial"/>
                <a:cs typeface="Arial"/>
              </a:rPr>
              <a:t>şeklinde </a:t>
            </a:r>
            <a:r>
              <a:rPr sz="2000" spc="-10" dirty="0">
                <a:latin typeface="Arial"/>
                <a:cs typeface="Arial"/>
              </a:rPr>
              <a:t>belirlenebilir. </a:t>
            </a:r>
            <a:r>
              <a:rPr sz="2000" spc="-5" dirty="0">
                <a:latin typeface="Arial"/>
                <a:cs typeface="Arial"/>
              </a:rPr>
              <a:t>Bu  </a:t>
            </a:r>
            <a:r>
              <a:rPr sz="2000" dirty="0">
                <a:latin typeface="Arial"/>
                <a:cs typeface="Arial"/>
              </a:rPr>
              <a:t>birimlerin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daha önceki projelerde hesaplanan gerçekleşme  maliyetleri </a:t>
            </a:r>
            <a:r>
              <a:rPr sz="2000" dirty="0">
                <a:latin typeface="Arial"/>
                <a:cs typeface="Arial"/>
              </a:rPr>
              <a:t>ile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sayısı çarpılarak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proje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maliyeti tahmin  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edilir</a:t>
            </a:r>
            <a:r>
              <a:rPr sz="2000" spc="-20" dirty="0">
                <a:latin typeface="Arial"/>
                <a:cs typeface="Arial"/>
              </a:rPr>
              <a:t>. </a:t>
            </a:r>
            <a:r>
              <a:rPr sz="2000" spc="-5" dirty="0">
                <a:latin typeface="Arial"/>
                <a:cs typeface="Arial"/>
              </a:rPr>
              <a:t>Bu şekilde tahmin edilen maliyet; kullanılan yapım  teknolojisi,</a:t>
            </a:r>
            <a:r>
              <a:rPr sz="2000" spc="3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malzeme</a:t>
            </a:r>
            <a:r>
              <a:rPr sz="2000" spc="3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kalitesi</a:t>
            </a:r>
            <a:r>
              <a:rPr sz="2000" spc="37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gibi</a:t>
            </a:r>
            <a:r>
              <a:rPr sz="2000" spc="3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hususları</a:t>
            </a:r>
            <a:r>
              <a:rPr sz="2000" spc="3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içermediğinden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69444" y="5382040"/>
            <a:ext cx="17589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yanıltıcı</a:t>
            </a:r>
            <a:r>
              <a:rPr sz="2000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olabilir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842299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0145" y="1120868"/>
            <a:ext cx="8020050" cy="3898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>
              <a:latin typeface="Arial"/>
              <a:cs typeface="Arial"/>
            </a:endParaRP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2070100" lvl="3" indent="-457200">
              <a:lnSpc>
                <a:spcPct val="100000"/>
              </a:lnSpc>
              <a:spcBef>
                <a:spcPts val="10"/>
              </a:spcBef>
              <a:buClr>
                <a:srgbClr val="000000"/>
              </a:buClr>
              <a:buChar char="•"/>
              <a:tabLst>
                <a:tab pos="2069464" algn="l"/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yöntemi;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Arial"/>
              <a:cs typeface="Arial"/>
            </a:endParaRPr>
          </a:p>
          <a:p>
            <a:pPr marL="2070100" marR="1953260" indent="-635">
              <a:lnSpc>
                <a:spcPct val="100000"/>
              </a:lnSpc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Örnek : </a:t>
            </a:r>
            <a:r>
              <a:rPr sz="2000" spc="-5" dirty="0">
                <a:latin typeface="Arial"/>
                <a:cs typeface="Arial"/>
              </a:rPr>
              <a:t>250 yataklı hastane inşaatı;  </a:t>
            </a:r>
            <a:r>
              <a:rPr sz="2000" spc="-45" dirty="0">
                <a:latin typeface="Arial"/>
                <a:cs typeface="Arial"/>
              </a:rPr>
              <a:t>Toplam </a:t>
            </a:r>
            <a:r>
              <a:rPr sz="2000" spc="-5" dirty="0">
                <a:latin typeface="Arial"/>
                <a:cs typeface="Arial"/>
              </a:rPr>
              <a:t>Maliyet :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7.500.000.-TL.</a:t>
            </a:r>
            <a:endParaRPr sz="2000">
              <a:latin typeface="Arial"/>
              <a:cs typeface="Arial"/>
            </a:endParaRPr>
          </a:p>
          <a:p>
            <a:pPr marL="2070735" marR="5080" indent="-635">
              <a:lnSpc>
                <a:spcPts val="4800"/>
              </a:lnSpc>
              <a:spcBef>
                <a:spcPts val="560"/>
              </a:spcBef>
            </a:pPr>
            <a:r>
              <a:rPr sz="2000" spc="-5" dirty="0">
                <a:latin typeface="Arial"/>
                <a:cs typeface="Arial"/>
              </a:rPr>
              <a:t>Birim </a:t>
            </a:r>
            <a:r>
              <a:rPr sz="2000" spc="-25" dirty="0">
                <a:latin typeface="Arial"/>
                <a:cs typeface="Arial"/>
              </a:rPr>
              <a:t>(Yatak) </a:t>
            </a:r>
            <a:r>
              <a:rPr sz="2000" spc="-5" dirty="0">
                <a:latin typeface="Arial"/>
                <a:cs typeface="Arial"/>
              </a:rPr>
              <a:t>Maliyeti : 7.500.000 / 250 = 30.000.-TL.  50 yataklı bir hastane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için</a:t>
            </a:r>
            <a:endParaRPr sz="2000">
              <a:latin typeface="Arial"/>
              <a:cs typeface="Arial"/>
            </a:endParaRPr>
          </a:p>
          <a:p>
            <a:pPr marL="2070735">
              <a:lnSpc>
                <a:spcPts val="1839"/>
              </a:lnSpc>
            </a:pPr>
            <a:r>
              <a:rPr sz="2000" spc="-40" dirty="0">
                <a:latin typeface="Arial"/>
                <a:cs typeface="Arial"/>
              </a:rPr>
              <a:t>Tahmini </a:t>
            </a:r>
            <a:r>
              <a:rPr sz="2000" spc="-5" dirty="0">
                <a:latin typeface="Arial"/>
                <a:cs typeface="Arial"/>
              </a:rPr>
              <a:t>maliyet : 50 x 30.000 =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1.500.000.-TL.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147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145759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50145" y="1120868"/>
            <a:ext cx="7197090" cy="12234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pc="-5" dirty="0"/>
              <a:t>Proje maliyeti tahmin modellerine yakından</a:t>
            </a:r>
            <a:r>
              <a:rPr spc="70" dirty="0"/>
              <a:t> </a:t>
            </a:r>
            <a:r>
              <a:rPr spc="-5" dirty="0"/>
              <a:t>bakış;</a:t>
            </a:r>
          </a:p>
          <a:p>
            <a:pPr marL="927100" lvl="1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  <a:p>
            <a:pPr marL="1670050" lvl="2" indent="-457834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Analitik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330590" y="6359257"/>
            <a:ext cx="330200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spc="-5" dirty="0"/>
              <a:t>148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81512" y="3204469"/>
            <a:ext cx="48704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15669" algn="l"/>
                <a:tab pos="3043555" algn="l"/>
                <a:tab pos="4127500" algn="l"/>
                <a:tab pos="454787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tiy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ç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du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lm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ma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kt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ır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(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dem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0352" y="2585940"/>
            <a:ext cx="2179955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93980" indent="-457834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yöntemi;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Avantajları:</a:t>
            </a:r>
            <a:endParaRPr sz="2000">
              <a:latin typeface="Arial"/>
              <a:cs typeface="Arial"/>
            </a:endParaRPr>
          </a:p>
          <a:p>
            <a:pPr marL="655955" marR="5080" lvl="1" indent="-186690">
              <a:lnSpc>
                <a:spcPct val="100000"/>
              </a:lnSpc>
              <a:buClr>
                <a:srgbClr val="000000"/>
              </a:buClr>
              <a:buChar char="•"/>
              <a:tabLst>
                <a:tab pos="655955" algn="l"/>
                <a:tab pos="144589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hi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çb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çizime  </a:t>
            </a:r>
            <a:r>
              <a:rPr sz="2000" spc="-5" dirty="0">
                <a:latin typeface="Arial"/>
                <a:cs typeface="Arial"/>
              </a:rPr>
              <a:t>1996).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07553" y="4211541"/>
            <a:ext cx="6089015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8120" indent="-18605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Char char="•"/>
              <a:tabLst>
                <a:tab pos="19875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en basit </a:t>
            </a:r>
            <a:r>
              <a:rPr sz="2000" spc="-5" dirty="0">
                <a:latin typeface="Arial"/>
                <a:cs typeface="Arial"/>
              </a:rPr>
              <a:t>ve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en hızlı </a:t>
            </a:r>
            <a:r>
              <a:rPr sz="2000" spc="-5" dirty="0">
                <a:latin typeface="Arial"/>
                <a:cs typeface="Arial"/>
              </a:rPr>
              <a:t>tahmin yöntemidir </a:t>
            </a:r>
            <a:r>
              <a:rPr sz="2000" spc="-40" dirty="0">
                <a:latin typeface="Arial"/>
                <a:cs typeface="Arial"/>
              </a:rPr>
              <a:t>(Topçu,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1989).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002127" y="95166"/>
            <a:ext cx="313974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03FAE"/>
                </a:solidFill>
              </a:rPr>
              <a:t>MALİYET</a:t>
            </a:r>
            <a:r>
              <a:rPr spc="-70" dirty="0">
                <a:solidFill>
                  <a:srgbClr val="503FAE"/>
                </a:solidFill>
              </a:rPr>
              <a:t> </a:t>
            </a:r>
            <a:r>
              <a:rPr spc="-35" dirty="0">
                <a:solidFill>
                  <a:srgbClr val="503FAE"/>
                </a:solidFill>
              </a:rPr>
              <a:t>TAHMİNİ</a:t>
            </a:r>
          </a:p>
        </p:txBody>
      </p:sp>
    </p:spTree>
    <p:extLst>
      <p:ext uri="{BB962C8B-B14F-4D97-AF65-F5344CB8AC3E}">
        <p14:creationId xmlns:p14="http://schemas.microsoft.com/office/powerpoint/2010/main" val="191351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25738</TotalTime>
  <Words>466</Words>
  <Application>Microsoft Office PowerPoint</Application>
  <PresentationFormat>Ekran Gösterisi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ekonomi</vt:lpstr>
      <vt:lpstr>1_Rics</vt:lpstr>
      <vt:lpstr>h.t.</vt:lpstr>
      <vt:lpstr>PowerPoint Sunusu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  <vt:lpstr>MALİYET TAHMİNİ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949</cp:revision>
  <cp:lastPrinted>2016-10-24T07:53:35Z</cp:lastPrinted>
  <dcterms:created xsi:type="dcterms:W3CDTF">2016-09-18T09:35:24Z</dcterms:created>
  <dcterms:modified xsi:type="dcterms:W3CDTF">2020-02-26T06:53:07Z</dcterms:modified>
</cp:coreProperties>
</file>