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7" r:id="rId2"/>
    <p:sldId id="268" r:id="rId3"/>
    <p:sldId id="269" r:id="rId4"/>
    <p:sldId id="270" r:id="rId5"/>
    <p:sldId id="271" r:id="rId6"/>
    <p:sldId id="272" r:id="rId7"/>
    <p:sldId id="274" r:id="rId8"/>
    <p:sldId id="283" r:id="rId9"/>
    <p:sldId id="285" r:id="rId10"/>
    <p:sldId id="273" r:id="rId11"/>
    <p:sldId id="276" r:id="rId12"/>
    <p:sldId id="275" r:id="rId13"/>
    <p:sldId id="277" r:id="rId14"/>
    <p:sldId id="278" r:id="rId15"/>
    <p:sldId id="279" r:id="rId16"/>
    <p:sldId id="280" r:id="rId17"/>
    <p:sldId id="281" r:id="rId18"/>
    <p:sldId id="286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95" autoAdjust="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3DAD9-0A1F-44FC-8778-8C325C584968}" type="datetimeFigureOut">
              <a:rPr lang="tr-TR" smtClean="0"/>
              <a:t>4.05.2020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3DA32-96F6-4492-97E3-D23EE97CA139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368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3DA32-96F6-4492-97E3-D23EE97CA139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90126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A2F99-018B-4859-B578-BB4CBF76DB20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78634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3DA32-96F6-4492-97E3-D23EE97CA139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36169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A2F99-018B-4859-B578-BB4CBF76DB20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39364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3DA32-96F6-4492-97E3-D23EE97CA139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2063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3A00-8B77-471C-BE58-3C2AEA9FBCA4}" type="datetimeFigureOut">
              <a:rPr lang="tr-TR" smtClean="0"/>
              <a:t>4.05.2020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B90B-EFC3-4125-ACDE-90659C3F677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8731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3A00-8B77-471C-BE58-3C2AEA9FBCA4}" type="datetimeFigureOut">
              <a:rPr lang="tr-TR" smtClean="0"/>
              <a:t>4.05.2020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B90B-EFC3-4125-ACDE-90659C3F677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90323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3A00-8B77-471C-BE58-3C2AEA9FBCA4}" type="datetimeFigureOut">
              <a:rPr lang="tr-TR" smtClean="0"/>
              <a:t>4.05.2020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B90B-EFC3-4125-ACDE-90659C3F677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2260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3A00-8B77-471C-BE58-3C2AEA9FBCA4}" type="datetimeFigureOut">
              <a:rPr lang="tr-TR" smtClean="0"/>
              <a:t>4.05.2020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B90B-EFC3-4125-ACDE-90659C3F677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85838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3A00-8B77-471C-BE58-3C2AEA9FBCA4}" type="datetimeFigureOut">
              <a:rPr lang="tr-TR" smtClean="0"/>
              <a:t>4.05.2020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B90B-EFC3-4125-ACDE-90659C3F677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204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3A00-8B77-471C-BE58-3C2AEA9FBCA4}" type="datetimeFigureOut">
              <a:rPr lang="tr-TR" smtClean="0"/>
              <a:t>4.05.2020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B90B-EFC3-4125-ACDE-90659C3F677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8861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3A00-8B77-471C-BE58-3C2AEA9FBCA4}" type="datetimeFigureOut">
              <a:rPr lang="tr-TR" smtClean="0"/>
              <a:t>4.05.2020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B90B-EFC3-4125-ACDE-90659C3F677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3513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3A00-8B77-471C-BE58-3C2AEA9FBCA4}" type="datetimeFigureOut">
              <a:rPr lang="tr-TR" smtClean="0"/>
              <a:t>4.05.2020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B90B-EFC3-4125-ACDE-90659C3F677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9508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3A00-8B77-471C-BE58-3C2AEA9FBCA4}" type="datetimeFigureOut">
              <a:rPr lang="tr-TR" smtClean="0"/>
              <a:t>4.05.2020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B90B-EFC3-4125-ACDE-90659C3F677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3860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3A00-8B77-471C-BE58-3C2AEA9FBCA4}" type="datetimeFigureOut">
              <a:rPr lang="tr-TR" smtClean="0"/>
              <a:t>4.05.2020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B90B-EFC3-4125-ACDE-90659C3F677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266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3A00-8B77-471C-BE58-3C2AEA9FBCA4}" type="datetimeFigureOut">
              <a:rPr lang="tr-TR" smtClean="0"/>
              <a:t>4.05.2020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B90B-EFC3-4125-ACDE-90659C3F677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90268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F3A00-8B77-471C-BE58-3C2AEA9FBCA4}" type="datetimeFigureOut">
              <a:rPr lang="tr-TR" smtClean="0"/>
              <a:t>4.05.2020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2B90B-EFC3-4125-ACDE-90659C3F677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916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the third form of metaphor, </a:t>
            </a:r>
            <a:r>
              <a:rPr lang="en-GB" b="1" dirty="0"/>
              <a:t>the literal term is implied and the figurative term is named.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E.g. «</a:t>
            </a:r>
            <a:r>
              <a:rPr lang="en-GB" altLang="tr-TR" dirty="0">
                <a:solidFill>
                  <a:srgbClr val="222222"/>
                </a:solidFill>
                <a:latin typeface="Roboto"/>
              </a:rPr>
              <a:t>There'll be that Dark Parade</a:t>
            </a:r>
            <a:r>
              <a:rPr lang="tr-TR" altLang="tr-TR" dirty="0">
                <a:solidFill>
                  <a:srgbClr val="222222"/>
                </a:solidFill>
                <a:latin typeface="Roboto"/>
              </a:rPr>
              <a:t>» (from «There’s Been a Death in the Opposite House» by Emily Dickinson)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91110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4350" y="-57150"/>
            <a:ext cx="10839450" cy="748665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400" dirty="0"/>
          </a:p>
          <a:p>
            <a:pPr marL="0" indent="0">
              <a:buNone/>
            </a:pPr>
            <a:endParaRPr lang="tr-TR" sz="1400" dirty="0"/>
          </a:p>
          <a:p>
            <a:pPr marL="0" indent="0">
              <a:buNone/>
            </a:pPr>
            <a:r>
              <a:rPr lang="en-US" sz="1400" dirty="0"/>
              <a:t>To Autumn </a:t>
            </a:r>
          </a:p>
          <a:p>
            <a:pPr marL="0" indent="0">
              <a:buNone/>
            </a:pPr>
            <a:r>
              <a:rPr lang="en-US" sz="1400" dirty="0"/>
              <a:t>BY JOHN KEATS</a:t>
            </a:r>
          </a:p>
          <a:p>
            <a:pPr marL="0" indent="0">
              <a:buNone/>
            </a:pPr>
            <a:r>
              <a:rPr lang="en-US" sz="1400" dirty="0"/>
              <a:t>Season of mists and mellow fruitfulness, </a:t>
            </a:r>
          </a:p>
          <a:p>
            <a:pPr marL="0" indent="0">
              <a:buNone/>
            </a:pPr>
            <a:r>
              <a:rPr lang="en-US" sz="1400" dirty="0"/>
              <a:t>   Close bosom-friend of the maturing sun; </a:t>
            </a:r>
          </a:p>
          <a:p>
            <a:pPr marL="0" indent="0">
              <a:buNone/>
            </a:pPr>
            <a:r>
              <a:rPr lang="en-US" sz="1400" dirty="0"/>
              <a:t>Conspiring with him how to load and bless </a:t>
            </a:r>
          </a:p>
          <a:p>
            <a:pPr marL="0" indent="0">
              <a:buNone/>
            </a:pPr>
            <a:r>
              <a:rPr lang="en-US" sz="1400" dirty="0"/>
              <a:t>   With fruit the vines that round the thatch-eves run; </a:t>
            </a:r>
          </a:p>
          <a:p>
            <a:pPr marL="0" indent="0">
              <a:buNone/>
            </a:pPr>
            <a:r>
              <a:rPr lang="en-US" sz="1400" dirty="0"/>
              <a:t>To bend with apples the moss'd cottage-trees, </a:t>
            </a:r>
          </a:p>
          <a:p>
            <a:pPr marL="0" indent="0">
              <a:buNone/>
            </a:pPr>
            <a:r>
              <a:rPr lang="en-US" sz="1400" dirty="0"/>
              <a:t>   And fill all fruit with ripeness to the core; </a:t>
            </a:r>
          </a:p>
          <a:p>
            <a:pPr marL="0" indent="0">
              <a:buNone/>
            </a:pPr>
            <a:r>
              <a:rPr lang="en-US" sz="1400" dirty="0"/>
              <a:t>      To swell the gourd, and plump the hazel shells </a:t>
            </a:r>
          </a:p>
          <a:p>
            <a:pPr marL="0" indent="0">
              <a:buNone/>
            </a:pPr>
            <a:r>
              <a:rPr lang="en-US" sz="1400" dirty="0"/>
              <a:t>   With a sweet kernel; to set budding more, </a:t>
            </a:r>
          </a:p>
          <a:p>
            <a:pPr marL="0" indent="0">
              <a:buNone/>
            </a:pPr>
            <a:r>
              <a:rPr lang="en-US" sz="1400" dirty="0"/>
              <a:t>And still more, later flowers for the bees, </a:t>
            </a:r>
          </a:p>
          <a:p>
            <a:pPr marL="0" indent="0">
              <a:buNone/>
            </a:pPr>
            <a:r>
              <a:rPr lang="en-US" sz="1400" dirty="0"/>
              <a:t>Until they think warm days will never cease, </a:t>
            </a:r>
          </a:p>
          <a:p>
            <a:pPr marL="0" indent="0">
              <a:buNone/>
            </a:pPr>
            <a:r>
              <a:rPr lang="en-US" sz="1400" dirty="0"/>
              <a:t>      For summer has o'er-brimm'd their clammy cells. </a:t>
            </a: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23782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en-GB" dirty="0"/>
              <a:t>What are the words that portray an image of fullness in the first stanza? What does this imagery symbolise? </a:t>
            </a:r>
          </a:p>
        </p:txBody>
      </p:sp>
    </p:spTree>
    <p:extLst>
      <p:ext uri="{BB962C8B-B14F-4D97-AF65-F5344CB8AC3E}">
        <p14:creationId xmlns:p14="http://schemas.microsoft.com/office/powerpoint/2010/main" val="54450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3578" y="187779"/>
            <a:ext cx="10480221" cy="598918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/>
              <a:t>Who hath not seen thee oft amid thy store? </a:t>
            </a:r>
          </a:p>
          <a:p>
            <a:pPr marL="0" indent="0">
              <a:buNone/>
            </a:pPr>
            <a:r>
              <a:rPr lang="en-US" dirty="0"/>
              <a:t>   Sometimes whoever seeks abroad may find </a:t>
            </a:r>
          </a:p>
          <a:p>
            <a:pPr marL="0" indent="0">
              <a:buNone/>
            </a:pPr>
            <a:r>
              <a:rPr lang="en-US" dirty="0"/>
              <a:t>Thee sitting careless on a granary floor, </a:t>
            </a:r>
          </a:p>
          <a:p>
            <a:pPr marL="0" indent="0">
              <a:buNone/>
            </a:pPr>
            <a:r>
              <a:rPr lang="en-US" dirty="0"/>
              <a:t>   Thy hair soft-lifted by the winnowing wind; </a:t>
            </a:r>
          </a:p>
          <a:p>
            <a:pPr marL="0" indent="0">
              <a:buNone/>
            </a:pPr>
            <a:r>
              <a:rPr lang="en-US" dirty="0"/>
              <a:t>Or on a half-reap'd furrow sound asleep, </a:t>
            </a:r>
          </a:p>
          <a:p>
            <a:pPr marL="0" indent="0">
              <a:buNone/>
            </a:pPr>
            <a:r>
              <a:rPr lang="en-US" dirty="0"/>
              <a:t>   Drows'd with the fume of poppies, while thy hook </a:t>
            </a:r>
          </a:p>
          <a:p>
            <a:pPr marL="0" indent="0">
              <a:buNone/>
            </a:pPr>
            <a:r>
              <a:rPr lang="en-US" dirty="0"/>
              <a:t>      Spares the next swath and all its twined flowers: </a:t>
            </a:r>
          </a:p>
          <a:p>
            <a:pPr marL="0" indent="0">
              <a:buNone/>
            </a:pPr>
            <a:r>
              <a:rPr lang="en-US" dirty="0"/>
              <a:t>And sometimes like a gleaner thou dost keep </a:t>
            </a:r>
          </a:p>
          <a:p>
            <a:pPr marL="0" indent="0">
              <a:buNone/>
            </a:pPr>
            <a:r>
              <a:rPr lang="en-US" dirty="0"/>
              <a:t>   Steady thy laden head across a brook; </a:t>
            </a:r>
          </a:p>
          <a:p>
            <a:pPr marL="0" indent="0">
              <a:buNone/>
            </a:pPr>
            <a:r>
              <a:rPr lang="en-US" dirty="0"/>
              <a:t>   Or by a cyder-press, with patient look, </a:t>
            </a:r>
          </a:p>
          <a:p>
            <a:pPr marL="0" indent="0">
              <a:buNone/>
            </a:pPr>
            <a:r>
              <a:rPr lang="en-US" dirty="0"/>
              <a:t>      Thou watchest the last oozings hours by hours.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Where are the songs of spring? Ay, Where are they? </a:t>
            </a:r>
          </a:p>
          <a:p>
            <a:pPr marL="0" indent="0">
              <a:buNone/>
            </a:pPr>
            <a:r>
              <a:rPr lang="en-US" dirty="0"/>
              <a:t>   Think not of them, thou hast thy music too,— </a:t>
            </a:r>
          </a:p>
          <a:p>
            <a:pPr marL="0" indent="0">
              <a:buNone/>
            </a:pPr>
            <a:r>
              <a:rPr lang="en-US" dirty="0"/>
              <a:t>While barred clouds bloom the soft-dying day, </a:t>
            </a:r>
          </a:p>
          <a:p>
            <a:pPr marL="0" indent="0">
              <a:buNone/>
            </a:pPr>
            <a:r>
              <a:rPr lang="en-US" dirty="0"/>
              <a:t>   And touch the stubble-plains with rosy hue; </a:t>
            </a:r>
          </a:p>
          <a:p>
            <a:pPr marL="0" indent="0">
              <a:buNone/>
            </a:pPr>
            <a:r>
              <a:rPr lang="en-US" dirty="0"/>
              <a:t>Then in a wailful choir the small gnats mourn </a:t>
            </a:r>
          </a:p>
          <a:p>
            <a:pPr marL="0" indent="0">
              <a:buNone/>
            </a:pPr>
            <a:r>
              <a:rPr lang="en-US" dirty="0"/>
              <a:t>   Among the river sallows, borne aloft </a:t>
            </a:r>
          </a:p>
          <a:p>
            <a:pPr marL="0" indent="0">
              <a:buNone/>
            </a:pPr>
            <a:r>
              <a:rPr lang="en-US" dirty="0"/>
              <a:t>      Or sinking as the light wind lives or dies; </a:t>
            </a:r>
          </a:p>
          <a:p>
            <a:pPr marL="0" indent="0">
              <a:buNone/>
            </a:pPr>
            <a:r>
              <a:rPr lang="en-US" dirty="0"/>
              <a:t>And full-grown lambs loud bleat from hilly bourn; </a:t>
            </a:r>
          </a:p>
          <a:p>
            <a:pPr marL="0" indent="0">
              <a:buNone/>
            </a:pPr>
            <a:r>
              <a:rPr lang="en-US" dirty="0"/>
              <a:t>   Hedge-crickets sing; and now with treble soft </a:t>
            </a:r>
          </a:p>
          <a:p>
            <a:pPr marL="0" indent="0">
              <a:buNone/>
            </a:pPr>
            <a:r>
              <a:rPr lang="en-US" dirty="0"/>
              <a:t>   The red-breast whistles from a garden-croft; </a:t>
            </a:r>
          </a:p>
          <a:p>
            <a:pPr marL="0" indent="0">
              <a:buNone/>
            </a:pPr>
            <a:r>
              <a:rPr lang="en-US" dirty="0"/>
              <a:t>      And gathering swallows twitter in the skies.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6563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en-GB" dirty="0"/>
              <a:t>Consider</a:t>
            </a:r>
          </a:p>
          <a:p>
            <a:pPr marL="0" indent="0">
              <a:buNone/>
            </a:pPr>
            <a:r>
              <a:rPr lang="en-GB" dirty="0"/>
              <a:t>	 what aspect of autumn each stanza portrays</a:t>
            </a:r>
          </a:p>
          <a:p>
            <a:pPr marL="0" indent="0">
              <a:buNone/>
            </a:pPr>
            <a:r>
              <a:rPr lang="en-GB" dirty="0"/>
              <a:t>	 what kind of imagery dominates each stanza</a:t>
            </a:r>
          </a:p>
          <a:p>
            <a:pPr marL="0" indent="0">
              <a:buNone/>
            </a:pPr>
            <a:r>
              <a:rPr lang="en-GB" dirty="0"/>
              <a:t>	 what time of the </a:t>
            </a:r>
            <a:r>
              <a:rPr lang="tr-TR" dirty="0"/>
              <a:t>day</a:t>
            </a:r>
            <a:r>
              <a:rPr lang="en-GB" dirty="0"/>
              <a:t> each stanza presents</a:t>
            </a:r>
          </a:p>
        </p:txBody>
      </p:sp>
    </p:spTree>
    <p:extLst>
      <p:ext uri="{BB962C8B-B14F-4D97-AF65-F5344CB8AC3E}">
        <p14:creationId xmlns:p14="http://schemas.microsoft.com/office/powerpoint/2010/main" val="1166655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Apostrophe </a:t>
            </a:r>
            <a:r>
              <a:rPr lang="en-GB" dirty="0"/>
              <a:t>is closely related to personification. It addresses someone absent or dead or something nonhuman as if that person or thing were present and alive.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Keats apostrophizes and personifies autumn in his poem – « Season of mists and mellow fruitfulness»</a:t>
            </a:r>
          </a:p>
          <a:p>
            <a:pPr marL="0" indent="0">
              <a:buNone/>
            </a:pPr>
            <a:r>
              <a:rPr lang="en-GB" dirty="0"/>
              <a:t>«O grim-looked night! O night with hue so black!» (from Shakespeare’s </a:t>
            </a:r>
            <a:r>
              <a:rPr lang="en-GB" i="1" dirty="0"/>
              <a:t>A Midsummer Night’s Dream</a:t>
            </a:r>
            <a:r>
              <a:rPr lang="en-GB" dirty="0"/>
              <a:t>)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«</a:t>
            </a:r>
            <a:r>
              <a:rPr lang="en-GB" dirty="0"/>
              <a:t>Tiger! Tiger! Burning bright/ In the forests of the night» (from William Blake’s «The Tiger») Blake apostrophizes a tiger.</a:t>
            </a:r>
          </a:p>
        </p:txBody>
      </p:sp>
    </p:spTree>
    <p:extLst>
      <p:ext uri="{BB962C8B-B14F-4D97-AF65-F5344CB8AC3E}">
        <p14:creationId xmlns:p14="http://schemas.microsoft.com/office/powerpoint/2010/main" val="2631418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GB" dirty="0"/>
              <a:t>In contrast to the comparison of unlike things, </a:t>
            </a:r>
            <a:r>
              <a:rPr lang="en-GB" b="1" dirty="0"/>
              <a:t>synecdoche</a:t>
            </a:r>
            <a:r>
              <a:rPr lang="en-GB" dirty="0"/>
              <a:t> and </a:t>
            </a:r>
            <a:r>
              <a:rPr lang="en-GB" b="1" dirty="0"/>
              <a:t>metonymy</a:t>
            </a:r>
            <a:r>
              <a:rPr lang="en-GB" dirty="0"/>
              <a:t> are figures of speech in which a part or something closely related is substituted for the thing literally meant.</a:t>
            </a:r>
          </a:p>
          <a:p>
            <a:pPr marL="0" indent="0" algn="just">
              <a:buNone/>
            </a:pPr>
            <a:endParaRPr lang="en-GB" dirty="0"/>
          </a:p>
          <a:p>
            <a:pPr marL="0" indent="0" algn="just">
              <a:buNone/>
            </a:pPr>
            <a:r>
              <a:rPr lang="en-GB" dirty="0"/>
              <a:t>«those guns will fire» – the word «guns» is a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metonymy</a:t>
            </a:r>
            <a:r>
              <a:rPr lang="en-GB" dirty="0"/>
              <a:t> for the police</a:t>
            </a:r>
          </a:p>
          <a:p>
            <a:pPr marL="0" indent="0" algn="just">
              <a:buNone/>
            </a:pPr>
            <a:endParaRPr lang="en-GB" dirty="0"/>
          </a:p>
          <a:p>
            <a:pPr marL="0" indent="0" algn="just">
              <a:buNone/>
            </a:pPr>
            <a:r>
              <a:rPr lang="en-GB" dirty="0"/>
              <a:t>«malt does more than Milton can» – «malt» is an essential ingredient of beer or ale, so the word «malt» </a:t>
            </a:r>
            <a:r>
              <a:rPr lang="tr-TR" dirty="0"/>
              <a:t>is </a:t>
            </a:r>
            <a:r>
              <a:rPr lang="en-GB" dirty="0"/>
              <a:t>a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synecdoche</a:t>
            </a:r>
            <a:r>
              <a:rPr lang="en-GB" dirty="0"/>
              <a:t> for beer.   </a:t>
            </a:r>
          </a:p>
        </p:txBody>
      </p:sp>
    </p:spTree>
    <p:extLst>
      <p:ext uri="{BB962C8B-B14F-4D97-AF65-F5344CB8AC3E}">
        <p14:creationId xmlns:p14="http://schemas.microsoft.com/office/powerpoint/2010/main" val="171175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en-GB" dirty="0"/>
              <a:t>A.E. Housman’s speaker Terence in «Terence, This is Stupid Stuff» uses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metonymy</a:t>
            </a:r>
            <a:r>
              <a:rPr lang="en-GB" dirty="0"/>
              <a:t> when he advises «fellows whom it hurts to think» to «Look into the pewter pot/ To see the world as the world’s not»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By «pewter pot» he means the ale in the pot, not the pot itself, and by «world» he means human life.</a:t>
            </a:r>
          </a:p>
        </p:txBody>
      </p:sp>
    </p:spTree>
    <p:extLst>
      <p:ext uri="{BB962C8B-B14F-4D97-AF65-F5344CB8AC3E}">
        <p14:creationId xmlns:p14="http://schemas.microsoft.com/office/powerpoint/2010/main" val="68470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en-GB" dirty="0"/>
              <a:t>Synecdoche and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metonymy</a:t>
            </a:r>
            <a:r>
              <a:rPr lang="en-GB" dirty="0"/>
              <a:t> are so much alike that it is rather difficult to distinguish between them, and the latter term is increasingly used for both.</a:t>
            </a:r>
          </a:p>
        </p:txBody>
      </p:sp>
    </p:spTree>
    <p:extLst>
      <p:ext uri="{BB962C8B-B14F-4D97-AF65-F5344CB8AC3E}">
        <p14:creationId xmlns:p14="http://schemas.microsoft.com/office/powerpoint/2010/main" val="1083465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«To His Coy Mistress» by Andrew Marwell</a:t>
            </a:r>
            <a:endParaRPr lang="tr-TR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Outline the speaker’s argument in three sentences that begin with the words </a:t>
            </a:r>
            <a:r>
              <a:rPr lang="en-GB" b="1" dirty="0"/>
              <a:t>If</a:t>
            </a:r>
            <a:r>
              <a:rPr lang="en-GB" dirty="0"/>
              <a:t>,</a:t>
            </a:r>
            <a:r>
              <a:rPr lang="en-GB" b="1" dirty="0"/>
              <a:t> But</a:t>
            </a:r>
            <a:r>
              <a:rPr lang="en-GB" dirty="0"/>
              <a:t>,</a:t>
            </a:r>
            <a:r>
              <a:rPr lang="en-GB" b="1" dirty="0"/>
              <a:t> </a:t>
            </a:r>
            <a:r>
              <a:rPr lang="en-GB" dirty="0"/>
              <a:t>and</a:t>
            </a:r>
            <a:r>
              <a:rPr lang="en-GB" b="1" dirty="0"/>
              <a:t> Therefore</a:t>
            </a:r>
            <a:r>
              <a:rPr lang="en-GB" dirty="0"/>
              <a:t>.</a:t>
            </a:r>
          </a:p>
          <a:p>
            <a:r>
              <a:rPr lang="en-GB" dirty="0"/>
              <a:t>Explain the implication of «vegetable love» (11). What simile in the third section contrasts with it</a:t>
            </a:r>
          </a:p>
          <a:p>
            <a:r>
              <a:rPr lang="en-GB" dirty="0"/>
              <a:t>Explain the figures in lines 22, 24, and 40.</a:t>
            </a:r>
          </a:p>
          <a:p>
            <a:r>
              <a:rPr lang="en-GB" dirty="0"/>
              <a:t>Explain the last two lines. For what is «sun» a metonymy?</a:t>
            </a:r>
          </a:p>
        </p:txBody>
      </p:sp>
    </p:spTree>
    <p:extLst>
      <p:ext uri="{BB962C8B-B14F-4D97-AF65-F5344CB8AC3E}">
        <p14:creationId xmlns:p14="http://schemas.microsoft.com/office/powerpoint/2010/main" val="3885299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47700" y="1004756"/>
            <a:ext cx="10706099" cy="56938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lnSpc>
                <a:spcPct val="100000"/>
              </a:lnSpc>
              <a:buNone/>
            </a:pPr>
            <a:r>
              <a:rPr lang="en-GB" altLang="tr-TR" sz="1200" b="1" dirty="0">
                <a:solidFill>
                  <a:srgbClr val="222222"/>
                </a:solidFill>
                <a:latin typeface="Roboto"/>
              </a:rPr>
              <a:t>There's been a Death, in the Opposite House</a:t>
            </a:r>
            <a:r>
              <a:rPr lang="tr-TR" altLang="tr-TR" sz="1200" b="1" dirty="0">
                <a:solidFill>
                  <a:srgbClr val="222222"/>
                </a:solidFill>
                <a:latin typeface="Roboto"/>
              </a:rPr>
              <a:t> by Emily Dickinson</a:t>
            </a:r>
          </a:p>
          <a:p>
            <a:pPr marL="0" lvl="0" indent="0">
              <a:lnSpc>
                <a:spcPct val="100000"/>
              </a:lnSpc>
              <a:buNone/>
            </a:pPr>
            <a:endParaRPr kumimoji="0" lang="tr-TR" altLang="tr-TR" sz="1200" b="1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tr-T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Roboto"/>
              </a:rPr>
              <a:t>There's been a Death, in the Opposite House,</a:t>
            </a:r>
            <a:br>
              <a:rPr kumimoji="0" lang="en-GB" altLang="tr-T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Roboto"/>
              </a:rPr>
            </a:br>
            <a:r>
              <a:rPr kumimoji="0" lang="en-GB" altLang="tr-T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Roboto"/>
              </a:rPr>
              <a:t>As lately as Today —</a:t>
            </a:r>
            <a:br>
              <a:rPr kumimoji="0" lang="en-GB" altLang="tr-T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Roboto"/>
              </a:rPr>
            </a:br>
            <a:r>
              <a:rPr kumimoji="0" lang="en-GB" altLang="tr-T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Roboto"/>
              </a:rPr>
              <a:t>I know it, by the numb look</a:t>
            </a:r>
            <a:br>
              <a:rPr kumimoji="0" lang="en-GB" altLang="tr-T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Roboto"/>
              </a:rPr>
            </a:br>
            <a:r>
              <a:rPr kumimoji="0" lang="en-GB" altLang="tr-T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Roboto"/>
              </a:rPr>
              <a:t>Such Houses have — alway —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tr-T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tr-T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Roboto"/>
              </a:rPr>
              <a:t>The Neighbors rustle in and out —</a:t>
            </a:r>
            <a:br>
              <a:rPr kumimoji="0" lang="en-GB" altLang="tr-T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Roboto"/>
              </a:rPr>
            </a:br>
            <a:r>
              <a:rPr kumimoji="0" lang="en-GB" altLang="tr-T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Roboto"/>
              </a:rPr>
              <a:t>The Doctor — drives away —</a:t>
            </a:r>
            <a:br>
              <a:rPr kumimoji="0" lang="en-GB" altLang="tr-T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Roboto"/>
              </a:rPr>
            </a:br>
            <a:r>
              <a:rPr kumimoji="0" lang="en-GB" altLang="tr-T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Roboto"/>
              </a:rPr>
              <a:t>A Window opens like a Pod —</a:t>
            </a:r>
            <a:br>
              <a:rPr kumimoji="0" lang="en-GB" altLang="tr-T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Roboto"/>
              </a:rPr>
            </a:br>
            <a:r>
              <a:rPr kumimoji="0" lang="en-GB" altLang="tr-T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Roboto"/>
              </a:rPr>
              <a:t>Abrupt — mechanically —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tr-T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tr-T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Roboto"/>
              </a:rPr>
              <a:t>Somebody flings a Mattress out —</a:t>
            </a:r>
            <a:br>
              <a:rPr kumimoji="0" lang="en-GB" altLang="tr-T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Roboto"/>
              </a:rPr>
            </a:br>
            <a:r>
              <a:rPr kumimoji="0" lang="en-GB" altLang="tr-T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Roboto"/>
              </a:rPr>
              <a:t>The Children hurry by —</a:t>
            </a:r>
            <a:br>
              <a:rPr kumimoji="0" lang="en-GB" altLang="tr-T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Roboto"/>
              </a:rPr>
            </a:br>
            <a:r>
              <a:rPr kumimoji="0" lang="en-GB" altLang="tr-T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Roboto"/>
              </a:rPr>
              <a:t>They wonder if It died — on that —</a:t>
            </a:r>
            <a:br>
              <a:rPr kumimoji="0" lang="en-GB" altLang="tr-T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Roboto"/>
              </a:rPr>
            </a:br>
            <a:r>
              <a:rPr kumimoji="0" lang="en-GB" altLang="tr-T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Roboto"/>
              </a:rPr>
              <a:t>I used to — when a Boy —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tr-T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tr-T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Roboto"/>
              </a:rPr>
              <a:t>The Minister — goes stiffly in —</a:t>
            </a:r>
            <a:br>
              <a:rPr kumimoji="0" lang="en-GB" altLang="tr-T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Roboto"/>
              </a:rPr>
            </a:br>
            <a:r>
              <a:rPr kumimoji="0" lang="en-GB" altLang="tr-T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Roboto"/>
              </a:rPr>
              <a:t>As if the House were His —</a:t>
            </a:r>
            <a:br>
              <a:rPr kumimoji="0" lang="en-GB" altLang="tr-T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Roboto"/>
              </a:rPr>
            </a:br>
            <a:r>
              <a:rPr kumimoji="0" lang="en-GB" altLang="tr-T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Roboto"/>
              </a:rPr>
              <a:t>And He owned all the Mourners — now —</a:t>
            </a:r>
            <a:br>
              <a:rPr kumimoji="0" lang="en-GB" altLang="tr-T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Roboto"/>
              </a:rPr>
            </a:br>
            <a:r>
              <a:rPr kumimoji="0" lang="en-GB" altLang="tr-T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Roboto"/>
              </a:rPr>
              <a:t>And little Boys — besides —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tr-T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tr-T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Roboto"/>
              </a:rPr>
              <a:t>And then the Milliner — and the Man</a:t>
            </a:r>
            <a:br>
              <a:rPr kumimoji="0" lang="en-GB" altLang="tr-T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Roboto"/>
              </a:rPr>
            </a:br>
            <a:r>
              <a:rPr kumimoji="0" lang="en-GB" altLang="tr-T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Roboto"/>
              </a:rPr>
              <a:t>Of the Appalling Trade —</a:t>
            </a:r>
            <a:br>
              <a:rPr kumimoji="0" lang="en-GB" altLang="tr-T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Roboto"/>
              </a:rPr>
            </a:br>
            <a:r>
              <a:rPr kumimoji="0" lang="en-GB" altLang="tr-T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Roboto"/>
              </a:rPr>
              <a:t>To take the measure of the House —</a:t>
            </a:r>
            <a:endParaRPr kumimoji="0" lang="tr-TR" altLang="tr-TR" sz="12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tr-T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Roboto"/>
              </a:rPr>
              <a:t/>
            </a:r>
            <a:br>
              <a:rPr kumimoji="0" lang="en-GB" altLang="tr-T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Roboto"/>
              </a:rPr>
            </a:br>
            <a:r>
              <a:rPr kumimoji="0" lang="en-GB" altLang="tr-T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Roboto"/>
              </a:rPr>
              <a:t>There'll be that Dark Parade —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tr-T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tr-T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Roboto"/>
              </a:rPr>
              <a:t>Of Tassels — and of Coaches — soon —</a:t>
            </a:r>
            <a:br>
              <a:rPr kumimoji="0" lang="en-GB" altLang="tr-T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Roboto"/>
              </a:rPr>
            </a:br>
            <a:r>
              <a:rPr kumimoji="0" lang="en-GB" altLang="tr-T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Roboto"/>
              </a:rPr>
              <a:t>It's easy as a Sign —</a:t>
            </a:r>
            <a:br>
              <a:rPr kumimoji="0" lang="en-GB" altLang="tr-T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Roboto"/>
              </a:rPr>
            </a:br>
            <a:r>
              <a:rPr kumimoji="0" lang="en-GB" altLang="tr-T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Roboto"/>
              </a:rPr>
              <a:t>The Intuition of the News —</a:t>
            </a:r>
            <a:br>
              <a:rPr kumimoji="0" lang="en-GB" altLang="tr-T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Roboto"/>
              </a:rPr>
            </a:br>
            <a:r>
              <a:rPr kumimoji="0" lang="en-GB" altLang="tr-T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Roboto"/>
              </a:rPr>
              <a:t>In just a Country Town —</a:t>
            </a:r>
            <a:endParaRPr kumimoji="0" lang="en-GB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14827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r>
              <a:rPr lang="en-GB" dirty="0"/>
              <a:t>In the fourth form, </a:t>
            </a:r>
            <a:r>
              <a:rPr lang="en-GB" b="1" dirty="0"/>
              <a:t>both the literal and figurative terms are implied.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0251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14119" y="643906"/>
            <a:ext cx="10488386" cy="568710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b="1" dirty="0"/>
              <a:t>It sifts from Leaden Sieves - (291)</a:t>
            </a:r>
          </a:p>
          <a:p>
            <a:pPr marL="0" indent="0">
              <a:buNone/>
            </a:pPr>
            <a:r>
              <a:rPr lang="en-US" dirty="0"/>
              <a:t>BY EMILY DICKINSON</a:t>
            </a:r>
          </a:p>
          <a:p>
            <a:pPr marL="0" indent="0">
              <a:buNone/>
            </a:pPr>
            <a:r>
              <a:rPr lang="en-US" dirty="0"/>
              <a:t>It sifts from Leaden Sieves -</a:t>
            </a:r>
          </a:p>
          <a:p>
            <a:pPr marL="0" indent="0">
              <a:buNone/>
            </a:pPr>
            <a:r>
              <a:rPr lang="en-US" dirty="0"/>
              <a:t>It powders all the Wood.</a:t>
            </a:r>
          </a:p>
          <a:p>
            <a:pPr marL="0" indent="0">
              <a:buNone/>
            </a:pPr>
            <a:r>
              <a:rPr lang="en-US" dirty="0"/>
              <a:t>It fills with Alabaster Wool</a:t>
            </a:r>
          </a:p>
          <a:p>
            <a:pPr marL="0" indent="0">
              <a:buNone/>
            </a:pPr>
            <a:r>
              <a:rPr lang="en-US" dirty="0"/>
              <a:t>The Wrinkles of the Road -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makes an even Face</a:t>
            </a:r>
          </a:p>
          <a:p>
            <a:pPr marL="0" indent="0">
              <a:buNone/>
            </a:pPr>
            <a:r>
              <a:rPr lang="en-US" dirty="0"/>
              <a:t>Of Mountain, and of Plain -</a:t>
            </a:r>
          </a:p>
          <a:p>
            <a:pPr marL="0" indent="0">
              <a:buNone/>
            </a:pPr>
            <a:r>
              <a:rPr lang="en-US" dirty="0"/>
              <a:t>Unbroken Forehead from the East</a:t>
            </a:r>
          </a:p>
          <a:p>
            <a:pPr marL="0" indent="0">
              <a:buNone/>
            </a:pPr>
            <a:r>
              <a:rPr lang="en-US" dirty="0"/>
              <a:t>Unto the East again -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reaches to the Fence -</a:t>
            </a:r>
          </a:p>
          <a:p>
            <a:pPr marL="0" indent="0">
              <a:buNone/>
            </a:pPr>
            <a:r>
              <a:rPr lang="en-US" dirty="0"/>
              <a:t>It wraps it Rail by Rail</a:t>
            </a:r>
          </a:p>
          <a:p>
            <a:pPr marL="0" indent="0">
              <a:buNone/>
            </a:pPr>
            <a:r>
              <a:rPr lang="en-US" dirty="0"/>
              <a:t>Till it is lost in Fleeces -</a:t>
            </a:r>
          </a:p>
          <a:p>
            <a:pPr marL="0" indent="0">
              <a:buNone/>
            </a:pPr>
            <a:r>
              <a:rPr lang="en-US" dirty="0"/>
              <a:t>It deals Celestial Vail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Stump, and Stack - and Stem -</a:t>
            </a:r>
          </a:p>
          <a:p>
            <a:pPr marL="0" indent="0">
              <a:buNone/>
            </a:pPr>
            <a:r>
              <a:rPr lang="en-US" dirty="0"/>
              <a:t>A Summer’s empty Room -</a:t>
            </a:r>
          </a:p>
          <a:p>
            <a:pPr marL="0" indent="0">
              <a:buNone/>
            </a:pPr>
            <a:r>
              <a:rPr lang="en-US" dirty="0"/>
              <a:t>Acres of Joints, where Harvests were,</a:t>
            </a:r>
          </a:p>
          <a:p>
            <a:pPr marL="0" indent="0">
              <a:buNone/>
            </a:pPr>
            <a:r>
              <a:rPr lang="en-US" dirty="0"/>
              <a:t>Recordless, but for them -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Ruffles Wrists of Posts</a:t>
            </a:r>
          </a:p>
          <a:p>
            <a:pPr marL="0" indent="0">
              <a:buNone/>
            </a:pPr>
            <a:r>
              <a:rPr lang="en-US" dirty="0"/>
              <a:t>As Ankles of a Queen -</a:t>
            </a:r>
          </a:p>
          <a:p>
            <a:pPr marL="0" indent="0">
              <a:buNone/>
            </a:pPr>
            <a:r>
              <a:rPr lang="en-US" dirty="0"/>
              <a:t>Then stills it’s Artisans - like Ghosts -</a:t>
            </a:r>
          </a:p>
          <a:p>
            <a:pPr marL="0" indent="0">
              <a:buNone/>
            </a:pPr>
            <a:r>
              <a:rPr lang="en-US" dirty="0"/>
              <a:t>Denying they have been -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41772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1562" y="388711"/>
            <a:ext cx="3353877" cy="435133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793" y="2142444"/>
            <a:ext cx="2247900" cy="401002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1471" y="1787978"/>
            <a:ext cx="22479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48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UFFLE COLLAR ELIZABETH ile ilgili gÃ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2407444"/>
            <a:ext cx="2794000" cy="31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142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GB" dirty="0"/>
              <a:t>The poem consists of a series of metaphors with the same literal term identified only as «it».</a:t>
            </a:r>
          </a:p>
          <a:p>
            <a:pPr marL="0" indent="0" algn="just">
              <a:buNone/>
            </a:pPr>
            <a:endParaRPr lang="en-GB" dirty="0"/>
          </a:p>
          <a:p>
            <a:pPr marL="0" indent="0" algn="just">
              <a:buNone/>
            </a:pPr>
            <a:r>
              <a:rPr lang="en-GB" dirty="0"/>
              <a:t>In several of these metaphors, the figurative term is named – «Alabaster Wool», «Fleeces», «Celestial Veil». In two of them, however, the figurative term as well as the literal term </a:t>
            </a:r>
            <a:r>
              <a:rPr lang="tr-TR" dirty="0" err="1"/>
              <a:t>are</a:t>
            </a:r>
            <a:r>
              <a:rPr lang="en-GB" dirty="0"/>
              <a:t> left unnamed. To what is «it» compared in lines 1-2? In lines 17-18?</a:t>
            </a:r>
          </a:p>
        </p:txBody>
      </p:sp>
    </p:spTree>
    <p:extLst>
      <p:ext uri="{BB962C8B-B14F-4D97-AF65-F5344CB8AC3E}">
        <p14:creationId xmlns:p14="http://schemas.microsoft.com/office/powerpoint/2010/main" val="315681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en-US" dirty="0"/>
              <a:t>The term </a:t>
            </a:r>
            <a:r>
              <a:rPr lang="en-US" b="1" dirty="0"/>
              <a:t>“extended</a:t>
            </a:r>
            <a:r>
              <a:rPr lang="tr-TR" b="1" dirty="0"/>
              <a:t> metaphor</a:t>
            </a:r>
            <a:r>
              <a:rPr lang="en-US" b="1" dirty="0"/>
              <a:t>” </a:t>
            </a:r>
            <a:r>
              <a:rPr lang="en-US" dirty="0"/>
              <a:t>refers to a </a:t>
            </a:r>
            <a:r>
              <a:rPr lang="tr-TR" dirty="0"/>
              <a:t>comparison</a:t>
            </a:r>
            <a:r>
              <a:rPr lang="en-US" dirty="0"/>
              <a:t> between two unlike things that continues throughout a series of sentences in a paragraph, or lines in a </a:t>
            </a:r>
            <a:r>
              <a:rPr lang="tr-TR" dirty="0"/>
              <a:t>poem</a:t>
            </a:r>
            <a:r>
              <a:rPr lang="en-US" dirty="0"/>
              <a:t>. It is often comprised of more than one</a:t>
            </a:r>
            <a:r>
              <a:rPr lang="tr-TR" dirty="0"/>
              <a:t> sentence</a:t>
            </a:r>
            <a:r>
              <a:rPr lang="en-US" dirty="0"/>
              <a:t>, and sometimes consists of a full paragraph.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en-GB" dirty="0"/>
              <a:t>e.g. Sylvia Plath’s «Metaphors»</a:t>
            </a:r>
          </a:p>
        </p:txBody>
      </p:sp>
    </p:spTree>
    <p:extLst>
      <p:ext uri="{BB962C8B-B14F-4D97-AF65-F5344CB8AC3E}">
        <p14:creationId xmlns:p14="http://schemas.microsoft.com/office/powerpoint/2010/main" val="1862021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“Metaphors” by Sylvia Plath</a:t>
            </a:r>
            <a:endParaRPr lang="tr-T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I’m a riddle in nine syllables,</a:t>
            </a:r>
          </a:p>
          <a:p>
            <a:pPr marL="0" indent="0">
              <a:buNone/>
            </a:pPr>
            <a:r>
              <a:rPr lang="en-US" dirty="0"/>
              <a:t>An elephant, a ponderous house,</a:t>
            </a:r>
          </a:p>
          <a:p>
            <a:pPr marL="0" indent="0">
              <a:buNone/>
            </a:pPr>
            <a:r>
              <a:rPr lang="en-US" dirty="0"/>
              <a:t>A melon strolling on two tendrils.</a:t>
            </a:r>
          </a:p>
          <a:p>
            <a:pPr marL="0" indent="0">
              <a:buNone/>
            </a:pPr>
            <a:r>
              <a:rPr lang="en-US" dirty="0"/>
              <a:t>O red fruit, ivory, fine timbers!</a:t>
            </a:r>
          </a:p>
          <a:p>
            <a:pPr marL="0" indent="0">
              <a:buNone/>
            </a:pPr>
            <a:r>
              <a:rPr lang="en-US" dirty="0"/>
              <a:t>This loaf’s big with its yeasty rising.</a:t>
            </a:r>
          </a:p>
          <a:p>
            <a:pPr marL="0" indent="0">
              <a:buNone/>
            </a:pPr>
            <a:r>
              <a:rPr lang="en-US" dirty="0"/>
              <a:t>Money’s new-minted in this fat purse.</a:t>
            </a:r>
          </a:p>
          <a:p>
            <a:pPr marL="0" indent="0">
              <a:buNone/>
            </a:pPr>
            <a:r>
              <a:rPr lang="en-US" dirty="0"/>
              <a:t>I’m a means, a stage, a cow in calf.</a:t>
            </a:r>
          </a:p>
          <a:p>
            <a:pPr marL="0" indent="0">
              <a:buNone/>
            </a:pPr>
            <a:r>
              <a:rPr lang="en-US" dirty="0"/>
              <a:t>I’ve eaten a bag of green apples,</a:t>
            </a:r>
          </a:p>
          <a:p>
            <a:pPr marL="0" indent="0">
              <a:buNone/>
            </a:pPr>
            <a:r>
              <a:rPr lang="en-US" dirty="0"/>
              <a:t>Boarded the train there’s no getting off.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16801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</TotalTime>
  <Words>1067</Words>
  <Application>Microsoft Office PowerPoint</Application>
  <PresentationFormat>Geniş ekran</PresentationFormat>
  <Paragraphs>138</Paragraphs>
  <Slides>18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Roboto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Kullanıcısı</dc:creator>
  <cp:lastModifiedBy>Windows Kullanıcısı</cp:lastModifiedBy>
  <cp:revision>94</cp:revision>
  <dcterms:created xsi:type="dcterms:W3CDTF">2018-11-27T06:15:09Z</dcterms:created>
  <dcterms:modified xsi:type="dcterms:W3CDTF">2020-05-03T23:40:38Z</dcterms:modified>
</cp:coreProperties>
</file>