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86" r:id="rId2"/>
    <p:sldId id="289" r:id="rId3"/>
    <p:sldId id="258" r:id="rId4"/>
    <p:sldId id="284" r:id="rId5"/>
    <p:sldId id="259" r:id="rId6"/>
    <p:sldId id="260" r:id="rId7"/>
    <p:sldId id="261" r:id="rId8"/>
    <p:sldId id="281" r:id="rId9"/>
    <p:sldId id="282" r:id="rId10"/>
    <p:sldId id="283" r:id="rId11"/>
    <p:sldId id="262" r:id="rId12"/>
    <p:sldId id="290" r:id="rId13"/>
    <p:sldId id="263" r:id="rId14"/>
    <p:sldId id="264" r:id="rId15"/>
    <p:sldId id="291" r:id="rId16"/>
    <p:sldId id="265" r:id="rId17"/>
    <p:sldId id="266" r:id="rId18"/>
    <p:sldId id="267" r:id="rId19"/>
    <p:sldId id="268" r:id="rId20"/>
    <p:sldId id="292" r:id="rId21"/>
    <p:sldId id="269" r:id="rId22"/>
    <p:sldId id="270" r:id="rId23"/>
    <p:sldId id="293" r:id="rId24"/>
    <p:sldId id="271" r:id="rId25"/>
    <p:sldId id="272" r:id="rId26"/>
    <p:sldId id="273" r:id="rId27"/>
    <p:sldId id="294" r:id="rId28"/>
    <p:sldId id="274" r:id="rId29"/>
    <p:sldId id="287" r:id="rId30"/>
    <p:sldId id="295" r:id="rId31"/>
    <p:sldId id="275" r:id="rId32"/>
    <p:sldId id="288" r:id="rId33"/>
    <p:sldId id="296" r:id="rId34"/>
    <p:sldId id="278" r:id="rId35"/>
    <p:sldId id="297" r:id="rId36"/>
    <p:sldId id="279" r:id="rId37"/>
    <p:sldId id="28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11" name="Slide Number Placeholder 10"/>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01.12.2018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3720DD-5B6D-40BF-8493-A6B52D484E6B}" type="datetimeFigureOut">
              <a:rPr lang="tr-TR" smtClean="0"/>
              <a:pPr/>
              <a:t>01.12.2018</a:t>
            </a:fld>
            <a:endParaRPr lang="tr-T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1628800"/>
            <a:ext cx="5400600" cy="2304256"/>
          </a:xfrm>
        </p:spPr>
        <p:txBody>
          <a:bodyPr>
            <a:normAutofit/>
          </a:bodyPr>
          <a:lstStyle/>
          <a:p>
            <a:r>
              <a:rPr lang="tr-TR" dirty="0" smtClean="0"/>
              <a:t>TÜRK VE DOĞU MATEMATİKÇİLERİ</a:t>
            </a:r>
            <a:endParaRPr lang="tr-TR" dirty="0"/>
          </a:p>
        </p:txBody>
      </p:sp>
    </p:spTree>
    <p:extLst>
      <p:ext uri="{BB962C8B-B14F-4D97-AF65-F5344CB8AC3E}">
        <p14:creationId xmlns:p14="http://schemas.microsoft.com/office/powerpoint/2010/main" xmlns="" val="2572359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500174"/>
            <a:ext cx="4454236" cy="3500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676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0" indent="0">
              <a:buNone/>
            </a:pPr>
            <a:r>
              <a:rPr lang="tr-TR" dirty="0"/>
              <a:t>A</a:t>
            </a:r>
            <a:r>
              <a:rPr lang="tr-TR" dirty="0" smtClean="0"/>
              <a:t>yrıca </a:t>
            </a:r>
            <a:r>
              <a:rPr lang="tr-TR" dirty="0"/>
              <a:t>ikinci dereceden denklemlerin hangi durumlarda iki </a:t>
            </a:r>
            <a:r>
              <a:rPr lang="tr-TR" dirty="0" smtClean="0"/>
              <a:t>kökünün, </a:t>
            </a:r>
            <a:r>
              <a:rPr lang="tr-TR" dirty="0"/>
              <a:t>hangi durumlarda çift kökünün olacağını ve hangi durumlarda denklemin reel kökü olamayacağını çok açık bir şekilde belirtmiştir. Bu kuralları bir öğretmen yeteneğiyle ortaya koyduktan sonra El Harezmi , bu kuralları geometrik olarak </a:t>
            </a:r>
            <a:r>
              <a:rPr lang="tr-TR" dirty="0" smtClean="0"/>
              <a:t>ispatlamıştır</a:t>
            </a:r>
          </a:p>
          <a:p>
            <a:r>
              <a:rPr lang="tr-TR" dirty="0"/>
              <a:t>Eser, Endülüs medreseleri aracılığıyla Batı'ya geçmiştir. İlk Latince çevirisi 1183'te yapılmıştır. </a:t>
            </a:r>
            <a:r>
              <a:rPr lang="tr-TR" dirty="0" smtClean="0"/>
              <a:t>Fibonacci eseri </a:t>
            </a:r>
            <a:r>
              <a:rPr lang="tr-TR" dirty="0"/>
              <a:t>hayranlıkla </a:t>
            </a:r>
            <a:r>
              <a:rPr lang="tr-TR" dirty="0" smtClean="0"/>
              <a:t>incelemiş  </a:t>
            </a:r>
            <a:r>
              <a:rPr lang="tr-TR" dirty="0"/>
              <a:t>ve kendi </a:t>
            </a:r>
            <a:r>
              <a:rPr lang="tr-TR" dirty="0" smtClean="0"/>
              <a:t>öğretisinde </a:t>
            </a:r>
            <a:r>
              <a:rPr lang="tr-TR" dirty="0"/>
              <a:t>bu eserden </a:t>
            </a:r>
            <a:r>
              <a:rPr lang="tr-TR" dirty="0" smtClean="0"/>
              <a:t>faydalanmıştır.1598 -</a:t>
            </a:r>
            <a:r>
              <a:rPr lang="tr-TR" dirty="0"/>
              <a:t>1599 yıllarında hala cebir biliminde tek kaynak Harezmi'nin bu eseri idi.</a:t>
            </a:r>
          </a:p>
        </p:txBody>
      </p:sp>
    </p:spTree>
    <p:extLst>
      <p:ext uri="{BB962C8B-B14F-4D97-AF65-F5344CB8AC3E}">
        <p14:creationId xmlns:p14="http://schemas.microsoft.com/office/powerpoint/2010/main" xmlns="" val="299268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lstStyle/>
          <a:p>
            <a:r>
              <a:rPr lang="tr-TR" dirty="0"/>
              <a:t>Hüseyin Tevfik Paşa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5984" y="928670"/>
            <a:ext cx="4703221" cy="3096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98978"/>
          </a:xfrm>
        </p:spPr>
        <p:txBody>
          <a:bodyPr>
            <a:normAutofit fontScale="70000" lnSpcReduction="20000"/>
          </a:bodyPr>
          <a:lstStyle/>
          <a:p>
            <a:endParaRPr lang="tr-TR" dirty="0"/>
          </a:p>
          <a:p>
            <a:r>
              <a:rPr lang="tr-TR" dirty="0"/>
              <a:t>Hüseyin Tevfik Paşa </a:t>
            </a:r>
            <a:r>
              <a:rPr lang="tr-TR" dirty="0" smtClean="0"/>
              <a:t>Vidin'de </a:t>
            </a:r>
            <a:r>
              <a:rPr lang="tr-TR" dirty="0"/>
              <a:t>doğmuş, genç yaşta İstanbul'a gelmiş ve Askerî Okul'da okumuştur. Burada, matematik derslerindeki yeteneğiyle Cambridge Üniversitesi'nden mezun olmuş olan matematik hocası Tahir Paşa'nın dikkatini çekmiş ve Tahir Paşa kendisine özel dersler vermiştir. Tahsilini bitirdikten sonra Harbiye'ye cebir hocası olarak atanmış, Tahir Paşa ölünce onun matematik dersleri de Hüseyin Tevfik Paşa'ya kalmıştır. Harbiye'deki hocalığı devam ederken, Tophâne Tecrübe ve Muayene Komisyonu'na da getirilmiştir. 1868'de Paris'teki Mekteb-î Osmanî'ye müdür muavini olarak </a:t>
            </a:r>
            <a:r>
              <a:rPr lang="tr-TR" dirty="0" smtClean="0"/>
              <a:t>gönderilmiştir.</a:t>
            </a:r>
          </a:p>
          <a:p>
            <a:endParaRPr lang="tr-TR" dirty="0" smtClean="0"/>
          </a:p>
          <a:p>
            <a:r>
              <a:rPr lang="tr-TR" dirty="0"/>
              <a:t>Tevfik Paşa'nın başka pek çok görevleri olmuş, Fransa ve Amerika'da kaldığı sıralarda Fransızca ve İngilizce'yi, bu dillerde kitap yazabilecek kadar iyi öğrenmiştir. </a:t>
            </a:r>
            <a:r>
              <a:rPr lang="tr-TR" dirty="0" smtClean="0"/>
              <a:t>Cemiyet-i </a:t>
            </a:r>
            <a:r>
              <a:rPr lang="tr-TR" dirty="0"/>
              <a:t>Tedrisiyye-i İslâmiye'nin ve Dârüşşafaka'nın kurucularındandır. Burada matematik dersleri vermiş, yine bu sıralarda arkadaşlarıyla çıkarttığı Mebâhis-i İlmiyye adlı aylık dergiye makaleler yazmıştır. Bu dergide </a:t>
            </a:r>
            <a:r>
              <a:rPr lang="tr-TR" dirty="0" smtClean="0"/>
              <a:t>yayımladığı türev </a:t>
            </a:r>
            <a:r>
              <a:rPr lang="tr-TR" dirty="0"/>
              <a:t>ve fonksiyonlar üzerine yazıları bulunur</a:t>
            </a:r>
            <a:r>
              <a:rPr lang="tr-TR" dirty="0" smtClean="0"/>
              <a:t>.</a:t>
            </a:r>
            <a:endParaRPr lang="tr-TR" dirty="0"/>
          </a:p>
        </p:txBody>
      </p:sp>
    </p:spTree>
    <p:extLst>
      <p:ext uri="{BB962C8B-B14F-4D97-AF65-F5344CB8AC3E}">
        <p14:creationId xmlns:p14="http://schemas.microsoft.com/office/powerpoint/2010/main" xmlns="" val="1978349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Hüseyin Tevfik Paşa’nın Eserleri</a:t>
            </a:r>
          </a:p>
        </p:txBody>
      </p:sp>
      <p:sp>
        <p:nvSpPr>
          <p:cNvPr id="3" name="İçerik Yer Tutucusu 2"/>
          <p:cNvSpPr>
            <a:spLocks noGrp="1"/>
          </p:cNvSpPr>
          <p:nvPr>
            <p:ph idx="1"/>
          </p:nvPr>
        </p:nvSpPr>
        <p:spPr/>
        <p:txBody>
          <a:bodyPr>
            <a:normAutofit/>
          </a:bodyPr>
          <a:lstStyle/>
          <a:p>
            <a:r>
              <a:rPr lang="tr-TR" dirty="0" smtClean="0"/>
              <a:t>- </a:t>
            </a:r>
            <a:r>
              <a:rPr lang="tr-TR" dirty="0"/>
              <a:t>Zeyl-i usul-i Cebir</a:t>
            </a:r>
          </a:p>
          <a:p>
            <a:r>
              <a:rPr lang="tr-TR" dirty="0" smtClean="0"/>
              <a:t>- </a:t>
            </a:r>
            <a:r>
              <a:rPr lang="tr-TR" dirty="0"/>
              <a:t>Tahir Paşa’nın Usul-i Cebir adlı eserine yazdığı ek </a:t>
            </a:r>
            <a:r>
              <a:rPr lang="tr-TR" dirty="0" smtClean="0"/>
              <a:t>türevler </a:t>
            </a:r>
            <a:r>
              <a:rPr lang="tr-TR" dirty="0"/>
              <a:t>içerir.</a:t>
            </a:r>
          </a:p>
          <a:p>
            <a:r>
              <a:rPr lang="tr-TR" dirty="0" smtClean="0"/>
              <a:t>- </a:t>
            </a:r>
            <a:r>
              <a:rPr lang="tr-TR" dirty="0"/>
              <a:t>Linear Algebra</a:t>
            </a:r>
          </a:p>
        </p:txBody>
      </p:sp>
    </p:spTree>
    <p:extLst>
      <p:ext uri="{BB962C8B-B14F-4D97-AF65-F5344CB8AC3E}">
        <p14:creationId xmlns:p14="http://schemas.microsoft.com/office/powerpoint/2010/main" xmlns="" val="2482960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lstStyle/>
          <a:p>
            <a:r>
              <a:rPr lang="tr-TR" dirty="0"/>
              <a:t>Cahit Arf(1910-1997)</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9058" y="1500174"/>
            <a:ext cx="2148368" cy="3286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684730"/>
          </a:xfrm>
        </p:spPr>
        <p:txBody>
          <a:bodyPr>
            <a:normAutofit fontScale="85000" lnSpcReduction="20000"/>
          </a:bodyPr>
          <a:lstStyle/>
          <a:p>
            <a:r>
              <a:rPr lang="tr-TR" dirty="0"/>
              <a:t>Ülkemizde matematiğin simgesi haline gelen Cahit ARF 1910 yılında Selanik’te doğdu. 1932 yılında Galatasaray Lisesi’nde matematik öğretmenliği, 1933 yılında İstanbul Üniversitesi Fen Fakültesi’nde profesör yardımcısı (Doçent adayı) olmuştur. Doktorasını 1938 yılında Almanya’da Clölting Üniversitesi’nde tamamladı. Daha sonra İstanbul Üniversitesi’ne dönen ARF. 1943’de profesör. 1955’de Ordinaryüs Profesör oldu. 1964-1965 yılları arasında Fransa’da bulunan Prineiton’dakı Yüksek Araştırma Enstitüsü’nde konuk öğretim üyesi olarak görev yaptı</a:t>
            </a:r>
            <a:r>
              <a:rPr lang="tr-TR" dirty="0" smtClean="0"/>
              <a:t>.</a:t>
            </a:r>
          </a:p>
          <a:p>
            <a:r>
              <a:rPr lang="tr-TR" dirty="0"/>
              <a:t>1938 yılından beri Cahit ARF cebir, sayılar teorisi, elastisite teorisi, analiz, geometri ve mühendislik matematiği gibi çok çeşitli alanlarda yaptığı çalışmalarla matematiğe temel katkılarda bulunmuş, yapısal ve kalıcı sonuçlar elde etmiştir.</a:t>
            </a:r>
          </a:p>
        </p:txBody>
      </p:sp>
    </p:spTree>
    <p:extLst>
      <p:ext uri="{BB962C8B-B14F-4D97-AF65-F5344CB8AC3E}">
        <p14:creationId xmlns:p14="http://schemas.microsoft.com/office/powerpoint/2010/main" xmlns="" val="1478950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dirty="0"/>
              <a:t>Cahit ARF’ın ilk çalışması, 1939 yılında Almanya’nın ünlü bir matematik dergisi olan Crelle Journal Dergisi’nde yayınlanmıştır. Cahit ARF çözülebilen cebirsel denklemlerin bir listesini yapmak amacıyla </a:t>
            </a:r>
            <a:r>
              <a:rPr lang="tr-TR" dirty="0" smtClean="0"/>
              <a:t>ünlü </a:t>
            </a:r>
            <a:r>
              <a:rPr lang="tr-TR" dirty="0"/>
              <a:t>matematikçi Hasse’nin doktora öğrencisi oldu. Hasse’nin önerisiyle özel hallerle problemini çözdü. Cahit ARF bu çalışmasıyla sayılar teorisinde çok özel bir yeri olan lokal cisimlerde dallanma teorisine çok öneli yapısal bir katkıda bulunmuştur. Burada bulduğu sonuçlardan bir bölümü dünya matematik literatüründe “Hasse-Arf teoremi” olarak geçmektedir</a:t>
            </a:r>
          </a:p>
        </p:txBody>
      </p:sp>
    </p:spTree>
    <p:extLst>
      <p:ext uri="{BB962C8B-B14F-4D97-AF65-F5344CB8AC3E}">
        <p14:creationId xmlns:p14="http://schemas.microsoft.com/office/powerpoint/2010/main" xmlns="" val="278193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İsimlerin </a:t>
            </a:r>
            <a:r>
              <a:rPr lang="tr-TR" dirty="0"/>
              <a:t>kuadritik formlarının sınıflandırılması üzerine yaptığı çalışmada bulduğu formüldür.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2285992"/>
            <a:ext cx="5400600" cy="2500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7019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541854"/>
          </a:xfrm>
        </p:spPr>
        <p:txBody>
          <a:bodyPr>
            <a:normAutofit fontScale="85000" lnSpcReduction="10000"/>
          </a:bodyPr>
          <a:lstStyle/>
          <a:p>
            <a:r>
              <a:rPr lang="tr-TR" dirty="0" smtClean="0"/>
              <a:t>1964 </a:t>
            </a:r>
            <a:r>
              <a:rPr lang="tr-TR" dirty="0"/>
              <a:t>yılında </a:t>
            </a:r>
            <a:r>
              <a:rPr lang="tr-TR" dirty="0" smtClean="0"/>
              <a:t>(</a:t>
            </a:r>
            <a:r>
              <a:rPr lang="tr-TR" dirty="0"/>
              <a:t>TÜBİTAK) bilim kolu başkanı oldu. </a:t>
            </a:r>
          </a:p>
          <a:p>
            <a:r>
              <a:rPr lang="tr-TR" dirty="0" smtClean="0"/>
              <a:t>1967 </a:t>
            </a:r>
            <a:r>
              <a:rPr lang="tr-TR" dirty="0"/>
              <a:t>yılında yurda dönüşünde Orta Doğu Teknik Üniversitesi'nde öğretim üyeliğine </a:t>
            </a:r>
            <a:r>
              <a:rPr lang="tr-TR" dirty="0" smtClean="0"/>
              <a:t>getirildi.1985 </a:t>
            </a:r>
            <a:r>
              <a:rPr lang="tr-TR" dirty="0"/>
              <a:t>ve 1989 yılları arasında Türk Matematik Derneği başkanlığını yaptı. </a:t>
            </a:r>
          </a:p>
          <a:p>
            <a:r>
              <a:rPr lang="tr-TR" dirty="0"/>
              <a:t>Arf </a:t>
            </a:r>
            <a:r>
              <a:rPr lang="tr-TR" dirty="0" smtClean="0"/>
              <a:t>TÜBİTAK </a:t>
            </a:r>
            <a:r>
              <a:rPr lang="tr-TR" dirty="0"/>
              <a:t>Bilim Ödülü'nü kazandı (1974). Cebir ve Sayılar Teorisi üzerine uluslararası bir sempozyum 1990'da 3 ve 7 Eylül tarihleri arasında Arf'in onuruna Silivri'de gerçekleştirilmiştir. Halkalar ve Geometri üzerine ilk konferanslarda 1984'te İstanbul'da yapılmıştır. Arf, matematikte geometri kavramı üzerine bir makale sunmuştur.Cahit Arf 1997 yılının Aralık ayında bir kalp rahatsızlığı nedeniyle </a:t>
            </a:r>
            <a:r>
              <a:rPr lang="tr-TR" dirty="0" smtClean="0"/>
              <a:t>vefat etti.</a:t>
            </a:r>
          </a:p>
          <a:p>
            <a:r>
              <a:rPr lang="tr-TR" dirty="0"/>
              <a:t>Ülkemizdeki matematiğin günümüzdeki seviyeye gelmesinde Cahit Arf’ın ciddi bir rolü vardır.</a:t>
            </a:r>
          </a:p>
          <a:p>
            <a:endParaRPr lang="tr-TR" dirty="0"/>
          </a:p>
          <a:p>
            <a:endParaRPr lang="tr-TR" dirty="0"/>
          </a:p>
        </p:txBody>
      </p:sp>
    </p:spTree>
    <p:extLst>
      <p:ext uri="{BB962C8B-B14F-4D97-AF65-F5344CB8AC3E}">
        <p14:creationId xmlns:p14="http://schemas.microsoft.com/office/powerpoint/2010/main" xmlns="" val="1366563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r>
              <a:rPr lang="tr-TR" dirty="0" smtClean="0"/>
              <a:t>HAREZMİ (770-840)</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14612" y="1357298"/>
            <a:ext cx="3447120" cy="2500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r>
              <a:rPr lang="tr-TR" dirty="0" smtClean="0"/>
              <a:t>ALİ KUŞÇU</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86182" y="1571612"/>
            <a:ext cx="2059718" cy="3143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r>
              <a:rPr lang="tr-TR" dirty="0" smtClean="0"/>
              <a:t>Ali </a:t>
            </a:r>
            <a:r>
              <a:rPr lang="tr-TR" dirty="0"/>
              <a:t>Kuşçu, asıl adı Ali Bin Muhammed (1403, Semerkand - 16 Aralık 1474, İstanbul), Timur İmparatorluğu ve Osmanlı İmparatorluğu'nda bir astronom, matematikçi ve dil bilimcidir</a:t>
            </a:r>
            <a:r>
              <a:rPr lang="tr-TR" dirty="0" smtClean="0"/>
              <a:t>.</a:t>
            </a:r>
          </a:p>
          <a:p>
            <a:r>
              <a:rPr lang="tr-TR" dirty="0"/>
              <a:t>Sultanı ve astronomu Uluğ Bey'in kuşçusu olduğu için ailesi "Kuşçu" lakabıyla meşhur oldu</a:t>
            </a:r>
            <a:r>
              <a:rPr lang="tr-TR" dirty="0" smtClean="0"/>
              <a:t>.</a:t>
            </a:r>
          </a:p>
          <a:p>
            <a:r>
              <a:rPr lang="tr-TR" dirty="0"/>
              <a:t>Ali Kuşçu, küçük yaştan itibaren matematik ve astronomiye ilgi duymaya başlamıştır</a:t>
            </a:r>
          </a:p>
          <a:p>
            <a:endParaRPr lang="tr-TR" dirty="0" smtClean="0"/>
          </a:p>
          <a:p>
            <a:endParaRPr lang="tr-TR" dirty="0"/>
          </a:p>
        </p:txBody>
      </p:sp>
    </p:spTree>
    <p:extLst>
      <p:ext uri="{BB962C8B-B14F-4D97-AF65-F5344CB8AC3E}">
        <p14:creationId xmlns:p14="http://schemas.microsoft.com/office/powerpoint/2010/main" xmlns="" val="645214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Ali Kuşçu’nun Eserleri</a:t>
            </a:r>
            <a:endParaRPr lang="tr-TR" dirty="0"/>
          </a:p>
        </p:txBody>
      </p:sp>
      <p:sp>
        <p:nvSpPr>
          <p:cNvPr id="3" name="İçerik Yer Tutucusu 2"/>
          <p:cNvSpPr>
            <a:spLocks noGrp="1"/>
          </p:cNvSpPr>
          <p:nvPr>
            <p:ph idx="1"/>
          </p:nvPr>
        </p:nvSpPr>
        <p:spPr/>
        <p:txBody>
          <a:bodyPr>
            <a:normAutofit fontScale="92500"/>
          </a:bodyPr>
          <a:lstStyle/>
          <a:p>
            <a:r>
              <a:rPr lang="tr-TR" dirty="0"/>
              <a:t>Matematik ve Astronomi alanında yaptığı çalışmalarla günümüzde hala etkisi süren Kuşçu'nun astronomi ve matematik alanında yazmış olduğu iki önemli eseri vardır.</a:t>
            </a:r>
          </a:p>
          <a:p>
            <a:r>
              <a:rPr lang="tr-TR" dirty="0"/>
              <a:t>Bunlardan birisi, Otlukbeli Savaşı sırasında bitirilip zaferden sonra Fatih'e sunulduğu için "Fethiye" adı verilen astronomi kitabıdır.</a:t>
            </a:r>
          </a:p>
          <a:p>
            <a:r>
              <a:rPr lang="tr-TR" dirty="0"/>
              <a:t>Ali Kuşçu'nun diğer önemli eseri ise, Fatih'in adına atfen Muhammediye adını verdiği matematik kitabıdır.</a:t>
            </a:r>
          </a:p>
        </p:txBody>
      </p:sp>
    </p:spTree>
    <p:extLst>
      <p:ext uri="{BB962C8B-B14F-4D97-AF65-F5344CB8AC3E}">
        <p14:creationId xmlns:p14="http://schemas.microsoft.com/office/powerpoint/2010/main" xmlns="" val="1677981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normAutofit fontScale="90000"/>
          </a:bodyPr>
          <a:lstStyle/>
          <a:p>
            <a:r>
              <a:rPr lang="tr-TR" dirty="0" smtClean="0"/>
              <a:t>ÖMER HAYYAM</a:t>
            </a:r>
            <a:r>
              <a:rPr lang="tr-TR" dirty="0"/>
              <a:t/>
            </a:r>
            <a:br>
              <a:rPr lang="tr-TR" dirty="0"/>
            </a:br>
            <a:r>
              <a:rPr lang="tr-TR" dirty="0"/>
              <a:t>(1048-1131)</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3372" y="857232"/>
            <a:ext cx="2786082" cy="3286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541854"/>
          </a:xfrm>
        </p:spPr>
        <p:txBody>
          <a:bodyPr>
            <a:normAutofit fontScale="85000" lnSpcReduction="20000"/>
          </a:bodyPr>
          <a:lstStyle/>
          <a:p>
            <a:r>
              <a:rPr lang="tr-TR" dirty="0"/>
              <a:t>Asıl adı Giyaseddin Ebu’l Feth Bin İbrahim El Hayyam’dır. 18 Mayıs 1048′de İranın Nişabur kentinde doğan Ömer Hayyam bir çadırcının oğluydu. Çadırcı anlamına gelen soyadını babasının mesleğinden almıştır. Fakat o soyisminin çok ötesinde işlere imza atmıştır. Daha yaşadığı dönemde İbn-i Sina’dan sonra Doğu’nun yetiştirdiği en büyük bilgin olarak kabul ediliyordu. Tıp, fizik, astronomi, cebir, geometri ve yüksek matematik alanlarında önemli çalışmaları olan Ömer Hayyam için zamanın bütün bilgilerini bildiği söylenirdi. O herkesten farklı olarak yaptığı çalışmaların çoğunu kaleme almadı, oysa O ismini çokça duyduğumuz teoremlerin isimsiz kahramanıdır. Elde bulunan ender kayıtlara dayanılarak Ömer Hayyam’ın çalışmaları şöyle sıralanabilir.</a:t>
            </a:r>
          </a:p>
        </p:txBody>
      </p:sp>
    </p:spTree>
    <p:extLst>
      <p:ext uri="{BB962C8B-B14F-4D97-AF65-F5344CB8AC3E}">
        <p14:creationId xmlns:p14="http://schemas.microsoft.com/office/powerpoint/2010/main" xmlns="" val="180232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98978"/>
          </a:xfrm>
        </p:spPr>
        <p:txBody>
          <a:bodyPr>
            <a:normAutofit fontScale="85000" lnSpcReduction="20000"/>
          </a:bodyPr>
          <a:lstStyle/>
          <a:p>
            <a:r>
              <a:rPr lang="tr-TR" dirty="0"/>
              <a:t>En büyük eseri Cebir Risalesi’dir. On bölümden oluşan bu kitabın dört bölümünde kübik denklemleri incelemiş ve bu denklemleri sınıflandırmıştır. Matematik tarihinde ilk kez bu sınıflandırmayı yapan kişidir. O cebiri, sayısal ve geometrik bilinmeyenlerin belirlenmesini amaçlayan bilim olarak tanımlardı. Matematik bilgisi ve yeteneği zamanın çok ötesinde olan Ömer Hayyam denklemlerle ilgili başarılı çalışmalar yapmıştır. Nitekim, </a:t>
            </a:r>
            <a:r>
              <a:rPr lang="tr-TR" dirty="0" smtClean="0"/>
              <a:t>hayyam </a:t>
            </a:r>
            <a:r>
              <a:rPr lang="tr-TR" dirty="0"/>
              <a:t>13 farklı 3. dereceden </a:t>
            </a:r>
            <a:r>
              <a:rPr lang="tr-TR" dirty="0" smtClean="0"/>
              <a:t>tanımlamıştır</a:t>
            </a:r>
            <a:r>
              <a:rPr lang="tr-TR" dirty="0"/>
              <a:t>. </a:t>
            </a:r>
            <a:endParaRPr lang="tr-TR" dirty="0" smtClean="0"/>
          </a:p>
          <a:p>
            <a:r>
              <a:rPr lang="tr-TR" dirty="0"/>
              <a:t>Bunun yanısıra Hayyam, binom açılımını da bulmuştur. Binom teoerimini ve bu açılımdaki kat sayıları bulan ilk kişi olduğu düşünülmektedir. (Pascal üçgeni diye bildiğimiz şey aslında bir Hayyam üçgenidir). </a:t>
            </a:r>
            <a:r>
              <a:rPr lang="tr-TR" dirty="0" smtClean="0"/>
              <a:t>4 </a:t>
            </a:r>
            <a:r>
              <a:rPr lang="tr-TR" dirty="0"/>
              <a:t>Aralık 1131′de doğduğu yer olan Nişabur’ da fani dünyaya veda eder.</a:t>
            </a:r>
          </a:p>
        </p:txBody>
      </p:sp>
    </p:spTree>
    <p:extLst>
      <p:ext uri="{BB962C8B-B14F-4D97-AF65-F5344CB8AC3E}">
        <p14:creationId xmlns:p14="http://schemas.microsoft.com/office/powerpoint/2010/main" xmlns="" val="813757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27540"/>
          </a:xfrm>
        </p:spPr>
        <p:txBody>
          <a:bodyPr/>
          <a:lstStyle/>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1852" y="1628800"/>
            <a:ext cx="6096000" cy="423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7680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fontScale="90000"/>
          </a:bodyPr>
          <a:lstStyle/>
          <a:p>
            <a:r>
              <a:rPr lang="tr-TR" dirty="0" smtClean="0"/>
              <a:t>KERİM ERİM</a:t>
            </a:r>
            <a:r>
              <a:rPr lang="tr-TR" dirty="0"/>
              <a:t/>
            </a:r>
            <a:br>
              <a:rPr lang="tr-TR" dirty="0"/>
            </a:br>
            <a:r>
              <a:rPr lang="tr-TR" dirty="0"/>
              <a:t>(1894-1952)</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404394" y="895350"/>
            <a:ext cx="2381250" cy="3457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256102"/>
          </a:xfrm>
        </p:spPr>
        <p:txBody>
          <a:bodyPr>
            <a:normAutofit fontScale="85000" lnSpcReduction="10000"/>
          </a:bodyPr>
          <a:lstStyle/>
          <a:p>
            <a:r>
              <a:rPr lang="tr-TR" dirty="0"/>
              <a:t>İstanbul Yüksek Mühendis mektebi’ni bitirdikten (1914) sonra Berlin Üniversitesi’nde Albert Einstein’in yanında doktorasını yaptı (1919). Türkiye’ye dönünce, bitirdiği okulda öğretim üyesi olarak çalışmaya başladı. Üniversite reformunu hazırlayan kurulda yer aldı. Yeni kurulan İstanbul Üniversitesi Fen Fakültesi’nde analiz profesörü ve dekan olduğu gibi Yüksek Mühendis Mektebi’nde de ders vermeye devam etti. Yüksek Mühendis Mektebi İstanbul Teknik Üniversitesi’ne dönüştürülünce buradan ayrıldı ve yalnızca İstanbul Üniversitesi’nde çalışmaya devam etti. Daha sonra burada ordinaryüs profesör oldu. 1948 yılında Fen Fakültesi Dekanlığı’na getirildi.</a:t>
            </a:r>
          </a:p>
          <a:p>
            <a:endParaRPr lang="tr-TR" dirty="0"/>
          </a:p>
        </p:txBody>
      </p:sp>
    </p:spTree>
    <p:extLst>
      <p:ext uri="{BB962C8B-B14F-4D97-AF65-F5344CB8AC3E}">
        <p14:creationId xmlns:p14="http://schemas.microsoft.com/office/powerpoint/2010/main" xmlns="" val="3868198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684730"/>
          </a:xfrm>
        </p:spPr>
        <p:txBody>
          <a:bodyPr>
            <a:normAutofit fontScale="92500" lnSpcReduction="20000"/>
          </a:bodyPr>
          <a:lstStyle/>
          <a:p>
            <a:r>
              <a:rPr lang="tr-TR" dirty="0" smtClean="0"/>
              <a:t>1940-1952 yılları arasında İstanbul Üniversitesi Fen Fakültesi’ne bağlı Matematik Enstitüsü’nün başkanlığını yaptı. Türkiye’de yüksek matematik öğretiminin yaygınlaşmasında ve çağdaş matematiğin yerleşmesinde etkin rol oynadı. Mekaniğin matematik esaslara dayandırılmasına da öncülük etti. Matematik ve fizik bilimlerinin felsefe ile olan ilişkileri üzerinde de çalışmalarda bulunan Erim’in Almanca ve Türkçe yapıtları bulunmaktadır. Bunlardan bazıları şunlardır:</a:t>
            </a:r>
          </a:p>
          <a:p>
            <a:endParaRPr lang="tr-TR" dirty="0" smtClean="0"/>
          </a:p>
          <a:p>
            <a:r>
              <a:rPr lang="tr-TR" dirty="0" smtClean="0"/>
              <a:t>Diferansiyel ve İntegral Hesap (1945), Über die Traghe-its-formen eines modulsystems (Bir modül sisteminin süredurum biçimleri üstüne – 1928)</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142984"/>
            <a:ext cx="8229600" cy="4714908"/>
          </a:xfrm>
        </p:spPr>
        <p:txBody>
          <a:bodyPr>
            <a:normAutofit fontScale="85000" lnSpcReduction="20000"/>
          </a:bodyPr>
          <a:lstStyle/>
          <a:p>
            <a:r>
              <a:rPr lang="tr-TR" dirty="0"/>
              <a:t>Tam adı Muhammed Bin Musa el-Harezmi olan bu büyük bilim adamı, Horasan’da </a:t>
            </a:r>
            <a:r>
              <a:rPr lang="tr-TR" dirty="0" smtClean="0"/>
              <a:t>doğmuştur. Hayatının </a:t>
            </a:r>
            <a:r>
              <a:rPr lang="tr-TR" dirty="0"/>
              <a:t>büyük bir bölümü Bağdat’da (Beytü’l Hikme’de) matematik, astronomi ve coğrafya konularında çalışarak geçmiştir</a:t>
            </a:r>
            <a:r>
              <a:rPr lang="tr-TR" dirty="0" smtClean="0"/>
              <a:t>.</a:t>
            </a:r>
          </a:p>
          <a:p>
            <a:r>
              <a:rPr lang="tr-TR" dirty="0"/>
              <a:t>Matematik'te bir çok kuralı ilk bulup uygulayan kişidir. Mesela sıfır rakamını keşfederek ilk kullanan ve matematiğe kazandıran alimdir.</a:t>
            </a:r>
            <a:endParaRPr lang="tr-TR" dirty="0" smtClean="0"/>
          </a:p>
          <a:p>
            <a:r>
              <a:rPr lang="tr-TR" dirty="0" smtClean="0"/>
              <a:t>Bugünkü </a:t>
            </a:r>
            <a:r>
              <a:rPr lang="tr-TR" dirty="0"/>
              <a:t>cebir ve trigonometrinin kurucusu sayılır. Avrupa’lıların en çok yararlandığı bir matematikçidir.</a:t>
            </a:r>
          </a:p>
          <a:p>
            <a:r>
              <a:rPr lang="tr-TR" dirty="0"/>
              <a:t>Cebir üzerine çok sayıda eser verdi. Descartes’e kadar batı bilim dünyasında egemdünya çapında bir matematikçidiren olan Harezmi ve Harezmi </a:t>
            </a:r>
            <a:r>
              <a:rPr lang="tr-TR" dirty="0" smtClean="0"/>
              <a:t>cebiriydi.</a:t>
            </a:r>
            <a:endParaRPr lang="tr-TR" dirty="0"/>
          </a:p>
        </p:txBody>
      </p:sp>
    </p:spTree>
    <p:extLst>
      <p:ext uri="{BB962C8B-B14F-4D97-AF65-F5344CB8AC3E}">
        <p14:creationId xmlns:p14="http://schemas.microsoft.com/office/powerpoint/2010/main" xmlns="" val="4094016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fontScale="90000"/>
          </a:bodyPr>
          <a:lstStyle/>
          <a:p>
            <a:r>
              <a:rPr lang="tr-TR" dirty="0" smtClean="0"/>
              <a:t>GELENBEVİ İSMAİL EFENDİ</a:t>
            </a:r>
            <a:r>
              <a:rPr lang="tr-TR" dirty="0"/>
              <a:t/>
            </a:r>
            <a:br>
              <a:rPr lang="tr-TR" dirty="0"/>
            </a:br>
            <a:r>
              <a:rPr lang="tr-TR" dirty="0"/>
              <a:t>(1730-1790)</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404394" y="1076325"/>
            <a:ext cx="2381250" cy="309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470416"/>
          </a:xfrm>
        </p:spPr>
        <p:txBody>
          <a:bodyPr>
            <a:normAutofit fontScale="92500" lnSpcReduction="20000"/>
          </a:bodyPr>
          <a:lstStyle/>
          <a:p>
            <a:r>
              <a:rPr lang="tr-TR" dirty="0"/>
              <a:t>1730 yılında şimdiki Manisa’nın Gelenbe kasabasında doğan Gelenbevi İsmail Efendi, Osmanlı İmparatorluğu matematikçilerindendir. Asıl adı İsmail’dir. Gelenbe kasabasında doğduğu için ikinci adı onun bu doğduğu kasabadan </a:t>
            </a:r>
            <a:r>
              <a:rPr lang="tr-TR" dirty="0" smtClean="0"/>
              <a:t>gelir. </a:t>
            </a:r>
            <a:r>
              <a:rPr lang="tr-TR" dirty="0"/>
              <a:t>Önce, kendi çevresindeki bilginlerden ilk bilgilerini almıştır. Daha sonra, öğrenimini tamamlamak üzere İstanbul’a gitmiştir. Burada, çok değerli ve kültürlü öğretmenlerden yararlanıp matematik bilgisini oldukça ilerletmiştir. Müderrislik sınavına kazananarak 33 yaşında müderris olmuştur. Bundan sonra kendisini tümüyle ilme verip çalışmalarına devam etmiştir.</a:t>
            </a:r>
          </a:p>
          <a:p>
            <a:endParaRPr lang="tr-TR" dirty="0"/>
          </a:p>
        </p:txBody>
      </p:sp>
    </p:spTree>
    <p:extLst>
      <p:ext uri="{BB962C8B-B14F-4D97-AF65-F5344CB8AC3E}">
        <p14:creationId xmlns:p14="http://schemas.microsoft.com/office/powerpoint/2010/main" xmlns="" val="344443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70416"/>
          </a:xfrm>
        </p:spPr>
        <p:txBody>
          <a:bodyPr>
            <a:normAutofit fontScale="85000" lnSpcReduction="10000"/>
          </a:bodyPr>
          <a:lstStyle/>
          <a:p>
            <a:r>
              <a:rPr lang="tr-TR" dirty="0" smtClean="0"/>
              <a:t>Gelenbevi, eski yöntemle problem çözen son Osmanlı matematikçisidir. Kasımpaşa’da açılan Bahriye Mühendislik Okulu’na altmış kuruşla matematik öğretmeni olarak atandı. Bu atama ona parasal yönden bir rahatlık getirdi. Hakkında şöyle bir öykü anlatılır: ‘Bazı silahların hedefi vurmaması, padişah III. Selim’i kızdırmış ve bunun üzerine Gelenbevi’yi huzuruna çağırarak ona uyarıda bulunmuştur. Gelenbevi bunun üzerine hedefe olan uzaklıkları tahmin ederek gerekli silahlardaki düzeltmeleri yapmış ve topların hedefi vurmalarını sağlamıştır. Gelenbevi’nin bu başarısı padişahın dikkatini çekmiş ve padişah tarafından ödüllendirilmiştir. Türkiye’ye logaritmayı ilk ortaya cıkaran Gelenbevi İsmail Efendi’dir.</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fontScale="90000"/>
          </a:bodyPr>
          <a:lstStyle/>
          <a:p>
            <a:r>
              <a:rPr lang="tr-TR" dirty="0" smtClean="0"/>
              <a:t>MASATOŞİ GÜNDÜZ İKEDA</a:t>
            </a:r>
            <a:r>
              <a:rPr lang="tr-TR" dirty="0"/>
              <a:t/>
            </a:r>
            <a:br>
              <a:rPr lang="tr-TR" dirty="0"/>
            </a:br>
            <a:r>
              <a:rPr lang="tr-TR" dirty="0"/>
              <a:t>(1926-2003)</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404394" y="1228725"/>
            <a:ext cx="2381250" cy="279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541854"/>
          </a:xfrm>
        </p:spPr>
        <p:txBody>
          <a:bodyPr>
            <a:normAutofit fontScale="70000" lnSpcReduction="20000"/>
          </a:bodyPr>
          <a:lstStyle/>
          <a:p>
            <a:r>
              <a:rPr lang="tr-TR" dirty="0"/>
              <a:t>Cebirsel sayılara katkılarıyla tanınan Japon asıllı Türk matematik bilgini</a:t>
            </a:r>
            <a:r>
              <a:rPr lang="tr-TR" dirty="0" smtClean="0"/>
              <a:t>.</a:t>
            </a:r>
          </a:p>
          <a:p>
            <a:r>
              <a:rPr lang="tr-TR" dirty="0" smtClean="0"/>
              <a:t> </a:t>
            </a:r>
            <a:r>
              <a:rPr lang="tr-TR" dirty="0"/>
              <a:t>1948′de Osaka Üniversitesi Matematik Bölümü’nü bitirdi. 1953′te doktor, 1955′te de doçent unvanlarını aldı. 1957-59 arasında Almanya’da Hamburg Üniversitesi’nde Helmuth Hasse’nin yanında araştırmalar yaptı. Hasse’nin önerisi üzerine 1960′ta Türkiye’ye gelerek Ege Üniversitesi Tıp Fakültesinde İstatistik dersleri vermeye başladı. 1961′de aynı üniversitenin fen fakültesinde yabancı uzmanlığa atandı. 1964′te Türk uyruğuna geçerek, 1965′te doçent, 1966′da profesör oldu. 1968′de Ege Üniversitesi’nin izniyle bir yıl süreyle çalışmak üzere Orta Doğu Teknik Üniversitesi’ne gitti. İzninin bitiminde Orta Doğu Teknik Üniversitesi’nin sürekli kadrosuna girdi. </a:t>
            </a:r>
            <a:r>
              <a:rPr lang="tr-TR" dirty="0" smtClean="0"/>
              <a:t>Türkiye </a:t>
            </a:r>
            <a:r>
              <a:rPr lang="tr-TR" dirty="0"/>
              <a:t>Bilimsel ve Teknik Araştırma Kurumu’nun (Tübitak) Temel Bilimler Araştırma Kurumunda yer aldı. </a:t>
            </a:r>
            <a:r>
              <a:rPr lang="tr-TR" dirty="0" smtClean="0"/>
              <a:t>Cebir </a:t>
            </a:r>
            <a:r>
              <a:rPr lang="tr-TR" dirty="0"/>
              <a:t>ve sayılar kuramına katkılarından dolayı 1979′da Tübitak Bilim Ödülü’nü kazandı. Japonya’da bulunduğu dönemde halkalar kuramı ve grupların matrisle gösterimi üzerine araştırmalar </a:t>
            </a:r>
            <a:r>
              <a:rPr lang="tr-TR" dirty="0" smtClean="0"/>
              <a:t>yaptı.</a:t>
            </a:r>
            <a:endParaRPr lang="tr-TR" dirty="0"/>
          </a:p>
        </p:txBody>
      </p:sp>
    </p:spTree>
    <p:extLst>
      <p:ext uri="{BB962C8B-B14F-4D97-AF65-F5344CB8AC3E}">
        <p14:creationId xmlns:p14="http://schemas.microsoft.com/office/powerpoint/2010/main" xmlns="" val="1494048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fontScale="90000"/>
          </a:bodyPr>
          <a:lstStyle/>
          <a:p>
            <a:r>
              <a:rPr lang="tr-TR" dirty="0"/>
              <a:t>ULUĞ BEY (1393 - 1449) </a:t>
            </a:r>
            <a:br>
              <a:rPr lang="tr-TR" dirty="0"/>
            </a:br>
            <a:endParaRPr lang="tr-T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8077" y="2013122"/>
            <a:ext cx="2173883" cy="1222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1071546"/>
            <a:ext cx="8183880" cy="4857784"/>
          </a:xfrm>
        </p:spPr>
        <p:txBody>
          <a:bodyPr>
            <a:normAutofit lnSpcReduction="10000"/>
          </a:bodyPr>
          <a:lstStyle/>
          <a:p>
            <a:r>
              <a:rPr lang="tr-TR" dirty="0"/>
              <a:t>Uluğ Bey, ünlü bir Türk Matematikçi ve gökbilimcisidir.</a:t>
            </a:r>
          </a:p>
          <a:p>
            <a:r>
              <a:rPr lang="tr-TR" dirty="0"/>
              <a:t>Uluğ </a:t>
            </a:r>
            <a:r>
              <a:rPr lang="tr-TR" dirty="0" smtClean="0"/>
              <a:t>Bey </a:t>
            </a:r>
            <a:r>
              <a:rPr lang="tr-TR" dirty="0"/>
              <a:t>Timur'un oğlu Şahruh'un büyük oğludur.</a:t>
            </a:r>
          </a:p>
          <a:p>
            <a:r>
              <a:rPr lang="tr-TR" dirty="0"/>
              <a:t>Uluğ Bey, 1393 yılında Sultaniye kentinde doğmuştur.</a:t>
            </a:r>
          </a:p>
          <a:p>
            <a:r>
              <a:rPr lang="tr-TR" dirty="0"/>
              <a:t>Uluğ Beyin asıl adı ,Asıl adı Muhammed Taragay'dır.</a:t>
            </a:r>
          </a:p>
          <a:p>
            <a:r>
              <a:rPr lang="tr-TR" dirty="0"/>
              <a:t>Uluğ Bey bilgili bir padişahtı. Boş zamanlarında kitap okur, dönemin bilge kişileriyle </a:t>
            </a:r>
            <a:r>
              <a:rPr lang="tr-TR" dirty="0" smtClean="0"/>
              <a:t>toplantılar  </a:t>
            </a:r>
            <a:r>
              <a:rPr lang="tr-TR" dirty="0"/>
              <a:t>yapardı.</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xmlns="" val="3879482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14356"/>
            <a:ext cx="8013576" cy="5214974"/>
          </a:xfrm>
        </p:spPr>
        <p:txBody>
          <a:bodyPr>
            <a:normAutofit fontScale="70000" lnSpcReduction="20000"/>
          </a:bodyPr>
          <a:lstStyle/>
          <a:p>
            <a:r>
              <a:rPr lang="tr-TR" dirty="0"/>
              <a:t>Uluğ Bey, Semerkant'ta bir medrese ve bir de rasathane yaptırmıştır.</a:t>
            </a:r>
          </a:p>
          <a:p>
            <a:endParaRPr lang="tr-TR" dirty="0"/>
          </a:p>
          <a:p>
            <a:r>
              <a:rPr lang="tr-TR" dirty="0"/>
              <a:t>Gözlemevinin tüm işleri o zaman genç olan Ali Kuşçu'ya kalmıştır.Böylece bir başka büyük Türk Bilimci Ali Kuşçu'nun gelişimine katkıda </a:t>
            </a:r>
            <a:r>
              <a:rPr lang="tr-TR" dirty="0" smtClean="0"/>
              <a:t>bulunmuş.</a:t>
            </a:r>
          </a:p>
          <a:p>
            <a:endParaRPr lang="tr-TR" dirty="0" smtClean="0"/>
          </a:p>
          <a:p>
            <a:r>
              <a:rPr lang="tr-TR" dirty="0"/>
              <a:t>Zeyç Kürkani veya Zeyç Cedit Sultani adı verilen bu eser, birkaç yüzyıl doğuda ve batıda faydalanılacak bir eser olmuştur.</a:t>
            </a:r>
          </a:p>
          <a:p>
            <a:endParaRPr lang="tr-TR" dirty="0"/>
          </a:p>
          <a:p>
            <a:r>
              <a:rPr lang="tr-TR" dirty="0"/>
              <a:t>Zeyç Kürkani bazı kimseler tarafından açıklanmış ve Zeyç'in iki makalesi 1650 yılında Londra'da ilk olarak basılmıştır.</a:t>
            </a:r>
          </a:p>
          <a:p>
            <a:endParaRPr lang="tr-TR" dirty="0"/>
          </a:p>
          <a:p>
            <a:r>
              <a:rPr lang="tr-TR" dirty="0"/>
              <a:t>Avrupa dillerinin birçoğuna, çevrilmiştir. 1839 yılında cetvelleri Fransızca tercümeleriyle birlikte, asıl eser de 1846 yılında aynen basılmıştır. </a:t>
            </a:r>
            <a:r>
              <a:rPr lang="tr-TR" dirty="0" smtClean="0"/>
              <a:t> </a:t>
            </a:r>
            <a:r>
              <a:rPr lang="tr-TR" dirty="0"/>
              <a:t>Bir hile ile oğlu Abdüllatif </a:t>
            </a:r>
            <a:r>
              <a:rPr lang="tr-TR" dirty="0" smtClean="0"/>
              <a:t>tarafından öldürülmüştür</a:t>
            </a:r>
            <a:r>
              <a:rPr lang="tr-TR" dirty="0"/>
              <a:t>.</a:t>
            </a:r>
          </a:p>
          <a:p>
            <a:endParaRPr lang="tr-TR" dirty="0"/>
          </a:p>
          <a:p>
            <a:endParaRPr lang="tr-TR" dirty="0"/>
          </a:p>
          <a:p>
            <a:endParaRPr lang="tr-TR" dirty="0"/>
          </a:p>
        </p:txBody>
      </p:sp>
    </p:spTree>
    <p:extLst>
      <p:ext uri="{BB962C8B-B14F-4D97-AF65-F5344CB8AC3E}">
        <p14:creationId xmlns:p14="http://schemas.microsoft.com/office/powerpoint/2010/main" xmlns="" val="2251753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Harezmi, kitabında, sıfırın, çıkarmada kullanılmasını şöyle anlatır:</a:t>
            </a:r>
          </a:p>
          <a:p>
            <a:endParaRPr lang="tr-TR" dirty="0"/>
          </a:p>
          <a:p>
            <a:r>
              <a:rPr lang="tr-TR" dirty="0"/>
              <a:t>"Sekiz, diğer sekizden çıkınca, geriye birşey kalmaz. Bu takdirde hanenin (basamak) boş kalmaması için, bir dairecik koy! Dairecik, boş hanenin yerine geçmek zorundadır. Eğer bu hane boş kalırsa, diğer haneler de tahdit edilmiş olurlar.</a:t>
            </a:r>
          </a:p>
        </p:txBody>
      </p:sp>
    </p:spTree>
    <p:extLst>
      <p:ext uri="{BB962C8B-B14F-4D97-AF65-F5344CB8AC3E}">
        <p14:creationId xmlns:p14="http://schemas.microsoft.com/office/powerpoint/2010/main" xmlns="" val="4275342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 El Harezmi'nin </a:t>
            </a:r>
            <a:r>
              <a:rPr lang="tr-TR" dirty="0"/>
              <a:t>en çok ilgi gören eserleri Kitabü'l muhtasar fi'l Cebr ve'l Mukabele ve Kitabü'l muhtasar fi Hisabü'l Hindi dir</a:t>
            </a:r>
            <a:r>
              <a:rPr lang="tr-TR" dirty="0" smtClean="0"/>
              <a:t>.</a:t>
            </a:r>
          </a:p>
          <a:p>
            <a:r>
              <a:rPr lang="tr-TR" dirty="0" smtClean="0"/>
              <a:t>Harezmi'nin </a:t>
            </a:r>
            <a:r>
              <a:rPr lang="tr-TR" dirty="0"/>
              <a:t>El Cebr ve'l Mukabele kitabı ikinci dereceden denklemlerin çözüm yolunu sistemli olarak işleyen ilk eser niteliğindedir ve 600 yıldan uzun bir süre (15. yüzyıla kadar) el üstünde tutulmasının nedeni de budur</a:t>
            </a:r>
            <a:r>
              <a:rPr lang="tr-TR" dirty="0" smtClean="0"/>
              <a:t>.</a:t>
            </a:r>
            <a:endParaRPr lang="tr-TR" dirty="0"/>
          </a:p>
        </p:txBody>
      </p:sp>
    </p:spTree>
    <p:extLst>
      <p:ext uri="{BB962C8B-B14F-4D97-AF65-F5344CB8AC3E}">
        <p14:creationId xmlns:p14="http://schemas.microsoft.com/office/powerpoint/2010/main" xmlns="" val="1291327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29600" cy="492664"/>
          </a:xfrm>
        </p:spPr>
        <p:txBody>
          <a:bodyPr>
            <a:normAutofit fontScale="90000"/>
          </a:bodyPr>
          <a:lstStyle/>
          <a:p>
            <a:r>
              <a:rPr lang="tr-TR" dirty="0" smtClean="0"/>
              <a:t>Harezmi'nin </a:t>
            </a:r>
            <a:r>
              <a:rPr lang="tr-TR" dirty="0"/>
              <a:t>Denklem </a:t>
            </a:r>
            <a:r>
              <a:rPr lang="tr-TR" dirty="0" smtClean="0"/>
              <a:t>Grupları</a:t>
            </a:r>
            <a:endParaRPr lang="tr-TR" dirty="0"/>
          </a:p>
        </p:txBody>
      </p:sp>
      <p:sp>
        <p:nvSpPr>
          <p:cNvPr id="3" name="İçerik Yer Tutucusu 2"/>
          <p:cNvSpPr>
            <a:spLocks noGrp="1"/>
          </p:cNvSpPr>
          <p:nvPr>
            <p:ph idx="1"/>
          </p:nvPr>
        </p:nvSpPr>
        <p:spPr>
          <a:xfrm>
            <a:off x="467544" y="1484784"/>
            <a:ext cx="8229600" cy="4525963"/>
          </a:xfrm>
        </p:spPr>
        <p:txBody>
          <a:bodyPr>
            <a:normAutofit fontScale="55000" lnSpcReduction="20000"/>
          </a:bodyPr>
          <a:lstStyle/>
          <a:p>
            <a:r>
              <a:rPr lang="tr-TR" dirty="0" smtClean="0"/>
              <a:t>El </a:t>
            </a:r>
            <a:r>
              <a:rPr lang="tr-TR" dirty="0"/>
              <a:t>Harezmi, adı geçen eserinde denklemleri iki grupta toplamaktadır</a:t>
            </a:r>
            <a:r>
              <a:rPr lang="tr-TR" dirty="0" smtClean="0"/>
              <a:t>:</a:t>
            </a:r>
          </a:p>
          <a:p>
            <a:endParaRPr lang="tr-TR" dirty="0"/>
          </a:p>
          <a:p>
            <a:r>
              <a:rPr lang="tr-TR" dirty="0"/>
              <a:t>Birinci grupta, çözümleri derhal bulunabilen bizim bugünkü sembollerle ifade edersek</a:t>
            </a:r>
          </a:p>
          <a:p>
            <a:endParaRPr lang="tr-TR" dirty="0"/>
          </a:p>
          <a:p>
            <a:r>
              <a:rPr lang="tr-TR" dirty="0"/>
              <a:t>x2 = ax , x2 = n , ax = </a:t>
            </a:r>
            <a:r>
              <a:rPr lang="tr-TR" dirty="0" smtClean="0"/>
              <a:t>n şeklindeki </a:t>
            </a:r>
            <a:r>
              <a:rPr lang="tr-TR" dirty="0"/>
              <a:t>denklemlerdir.</a:t>
            </a:r>
          </a:p>
          <a:p>
            <a:endParaRPr lang="tr-TR" dirty="0"/>
          </a:p>
          <a:p>
            <a:r>
              <a:rPr lang="tr-TR" dirty="0"/>
              <a:t> Bunların çözüm kurallarını gösterdiktren sonra El- Harezmi ikinci denklem grubuna </a:t>
            </a:r>
            <a:r>
              <a:rPr lang="tr-TR" dirty="0" smtClean="0"/>
              <a:t>geçer</a:t>
            </a:r>
          </a:p>
          <a:p>
            <a:endParaRPr lang="tr-TR" dirty="0"/>
          </a:p>
          <a:p>
            <a:r>
              <a:rPr lang="tr-TR" dirty="0"/>
              <a:t> x2 + ax = n , x2 + n = ax , ax + n = x2 ve bunların çözümünü bugün bildiğimiz </a:t>
            </a:r>
            <a:endParaRPr lang="tr-TR" dirty="0" smtClean="0"/>
          </a:p>
          <a:p>
            <a:r>
              <a:rPr lang="tr-TR" dirty="0" smtClean="0"/>
              <a:t>metodla yapar </a:t>
            </a:r>
            <a:endParaRPr lang="tr-TR" dirty="0"/>
          </a:p>
          <a:p>
            <a:pPr marL="0" indent="0">
              <a:buNone/>
            </a:pPr>
            <a:endParaRPr lang="tr-TR" dirty="0"/>
          </a:p>
          <a:p>
            <a:endParaRPr lang="tr-TR" dirty="0"/>
          </a:p>
          <a:p>
            <a:endParaRPr lang="tr-TR" dirty="0"/>
          </a:p>
          <a:p>
            <a:r>
              <a:rPr lang="tr-TR" dirty="0" smtClean="0"/>
              <a:t> </a:t>
            </a:r>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xmlns="" val="2247232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9369" y="1052737"/>
            <a:ext cx="3064760" cy="730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2060848"/>
            <a:ext cx="2115913" cy="2016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3"/>
          <p:cNvSpPr/>
          <p:nvPr/>
        </p:nvSpPr>
        <p:spPr>
          <a:xfrm rot="11125811" flipV="1">
            <a:off x="1128646" y="4591070"/>
            <a:ext cx="4693747" cy="1200329"/>
          </a:xfrm>
          <a:prstGeom prst="rect">
            <a:avLst/>
          </a:prstGeom>
        </p:spPr>
        <p:txBody>
          <a:bodyPr wrap="square">
            <a:spAutoFit/>
          </a:bodyPr>
          <a:lstStyle/>
          <a:p>
            <a:r>
              <a:rPr lang="tr-TR" dirty="0"/>
              <a:t>Önce </a:t>
            </a:r>
            <a:r>
              <a:rPr lang="tr-TR" dirty="0" smtClean="0"/>
              <a:t>x^2 terimi </a:t>
            </a:r>
            <a:r>
              <a:rPr lang="tr-TR" dirty="0"/>
              <a:t>için bir kenarı x uzunluğunda olan bir kare çiziliyor. Bu </a:t>
            </a:r>
            <a:r>
              <a:rPr lang="tr-TR" dirty="0" smtClean="0"/>
              <a:t>2 karenin </a:t>
            </a:r>
            <a:r>
              <a:rPr lang="tr-TR" dirty="0"/>
              <a:t>alanı x^2 birimdir.</a:t>
            </a:r>
          </a:p>
          <a:p>
            <a:endParaRPr lang="tr-TR" dirty="0"/>
          </a:p>
        </p:txBody>
      </p:sp>
    </p:spTree>
    <p:extLst>
      <p:ext uri="{BB962C8B-B14F-4D97-AF65-F5344CB8AC3E}">
        <p14:creationId xmlns:p14="http://schemas.microsoft.com/office/powerpoint/2010/main" xmlns="" val="996912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Sonra bu karenin her kenarına alanı </a:t>
            </a:r>
            <a:r>
              <a:rPr lang="tr-TR" dirty="0" smtClean="0"/>
              <a:t>2.5{x</a:t>
            </a:r>
            <a:r>
              <a:rPr lang="tr-TR" dirty="0"/>
              <a:t>} olacak dört adet dikdörtgen ekleniyor. Bu yeni eklenen dikdörtgenlerin alanları toplamı da böylece </a:t>
            </a:r>
            <a:r>
              <a:rPr lang="tr-TR" dirty="0" smtClean="0"/>
              <a:t>10x </a:t>
            </a:r>
            <a:r>
              <a:rPr lang="tr-TR" dirty="0"/>
              <a:t>oluyor.</a:t>
            </a:r>
          </a:p>
          <a:p>
            <a:endParaRPr lang="tr-TR" dirty="0"/>
          </a:p>
          <a:p>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71736" y="2786058"/>
            <a:ext cx="3406779" cy="2643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185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Böylece boyalı alan toplamı  x^2 </a:t>
            </a:r>
            <a:r>
              <a:rPr lang="tr-TR" dirty="0" smtClean="0"/>
              <a:t>{x</a:t>
            </a:r>
            <a:r>
              <a:rPr lang="tr-TR" dirty="0"/>
              <a:t>} olur. Bu toplam alanın 39 birim olduğu da sorunun başlangıcında verilmişti.</a:t>
            </a:r>
          </a:p>
          <a:p>
            <a:endParaRPr lang="tr-TR" dirty="0"/>
          </a:p>
          <a:p>
            <a:pPr marL="0" indent="0">
              <a:buNone/>
            </a:pPr>
            <a:endParaRPr lang="tr-TR" dirty="0"/>
          </a:p>
          <a:p>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0430" y="2143116"/>
            <a:ext cx="2809875" cy="2629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3709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267</TotalTime>
  <Words>1909</Words>
  <Application>Microsoft Office PowerPoint</Application>
  <PresentationFormat>On-screen Show (4:3)</PresentationFormat>
  <Paragraphs>94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Aspect</vt:lpstr>
      <vt:lpstr>TÜRK VE DOĞU MATEMATİKÇİLERİ</vt:lpstr>
      <vt:lpstr>HAREZMİ (770-840)</vt:lpstr>
      <vt:lpstr>Slide 3</vt:lpstr>
      <vt:lpstr>Slide 4</vt:lpstr>
      <vt:lpstr>Slide 5</vt:lpstr>
      <vt:lpstr>Harezmi'nin Denklem Grupları</vt:lpstr>
      <vt:lpstr>Slide 7</vt:lpstr>
      <vt:lpstr>Slide 8</vt:lpstr>
      <vt:lpstr>Slide 9</vt:lpstr>
      <vt:lpstr>Slide 10</vt:lpstr>
      <vt:lpstr>Slide 11</vt:lpstr>
      <vt:lpstr>Hüseyin Tevfik Paşa</vt:lpstr>
      <vt:lpstr>Slide 13</vt:lpstr>
      <vt:lpstr>Hüseyin Tevfik Paşa’nın Eserleri</vt:lpstr>
      <vt:lpstr>Cahit Arf(1910-1997)</vt:lpstr>
      <vt:lpstr>Slide 16</vt:lpstr>
      <vt:lpstr>Slide 17</vt:lpstr>
      <vt:lpstr>Slide 18</vt:lpstr>
      <vt:lpstr>Slide 19</vt:lpstr>
      <vt:lpstr>ALİ KUŞÇU</vt:lpstr>
      <vt:lpstr>Slide 21</vt:lpstr>
      <vt:lpstr>Ali Kuşçu’nun Eserleri</vt:lpstr>
      <vt:lpstr>ÖMER HAYYAM (1048-1131)</vt:lpstr>
      <vt:lpstr>Slide 24</vt:lpstr>
      <vt:lpstr>Slide 25</vt:lpstr>
      <vt:lpstr>Slide 26</vt:lpstr>
      <vt:lpstr>KERİM ERİM (1894-1952)</vt:lpstr>
      <vt:lpstr>Slide 28</vt:lpstr>
      <vt:lpstr>Slide 29</vt:lpstr>
      <vt:lpstr>GELENBEVİ İSMAİL EFENDİ (1730-1790)</vt:lpstr>
      <vt:lpstr>Slide 31</vt:lpstr>
      <vt:lpstr>Slide 32</vt:lpstr>
      <vt:lpstr>MASATOŞİ GÜNDÜZ İKEDA (1926-2003)</vt:lpstr>
      <vt:lpstr>Slide 34</vt:lpstr>
      <vt:lpstr>ULUĞ BEY (1393 - 1449)  </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MATEMATİKÇİLER  VE  DOĞULU MATEMATİKÇİLER  </dc:title>
  <dc:creator>Hp</dc:creator>
  <cp:lastModifiedBy>Canay-Emre</cp:lastModifiedBy>
  <cp:revision>63</cp:revision>
  <dcterms:created xsi:type="dcterms:W3CDTF">2018-11-11T17:37:19Z</dcterms:created>
  <dcterms:modified xsi:type="dcterms:W3CDTF">2018-12-01T13:52:26Z</dcterms:modified>
</cp:coreProperties>
</file>