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handoutMasterIdLst>
    <p:handoutMasterId r:id="rId17"/>
  </p:handoutMasterIdLst>
  <p:sldIdLst>
    <p:sldId id="455" r:id="rId2"/>
    <p:sldId id="464" r:id="rId3"/>
    <p:sldId id="465" r:id="rId4"/>
    <p:sldId id="466" r:id="rId5"/>
    <p:sldId id="467" r:id="rId6"/>
    <p:sldId id="468" r:id="rId7"/>
    <p:sldId id="469" r:id="rId8"/>
    <p:sldId id="470" r:id="rId9"/>
    <p:sldId id="471" r:id="rId10"/>
    <p:sldId id="472" r:id="rId11"/>
    <p:sldId id="460" r:id="rId12"/>
    <p:sldId id="461" r:id="rId13"/>
    <p:sldId id="462" r:id="rId14"/>
    <p:sldId id="463"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0" d="100"/>
          <a:sy n="70" d="100"/>
        </p:scale>
        <p:origin x="-138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14.12.2020</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14.12.2020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12/14/2020</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12/14/2020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12/14/2020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12/14/2020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12/14/2020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12/14/2020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12/14/2020</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12/14/2020</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12/14/2020</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12/14/2020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12/14/2020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12/14/2020</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lukah.net/publications_competitions/0/40621/#_ftn60" TargetMode="External"/><Relationship Id="rId2" Type="http://schemas.openxmlformats.org/officeDocument/2006/relationships/hyperlink" Target="http://www.alukah.net/publications_competitions/0/40621/#_ftn5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İSMAİL </a:t>
            </a:r>
            <a:r>
              <a:rPr lang="tr-TR" sz="3000" b="1" dirty="0" smtClean="0">
                <a:effectLst/>
              </a:rPr>
              <a:t>ÇALIŞKAN</a:t>
            </a:r>
          </a:p>
          <a:p>
            <a:endParaRPr lang="tr-TR" sz="1500" b="1" dirty="0" smtClean="0">
              <a:effectLst/>
            </a:endParaRPr>
          </a:p>
          <a:p>
            <a:r>
              <a:rPr lang="tr-TR" b="1" dirty="0" smtClean="0">
                <a:effectLst/>
              </a:rPr>
              <a:t>ANKARA 2018-2019 </a:t>
            </a:r>
            <a:r>
              <a:rPr lang="tr-TR" b="1" dirty="0" err="1" smtClean="0">
                <a:effectLst/>
              </a:rPr>
              <a:t>Öğr</a:t>
            </a:r>
            <a:r>
              <a:rPr lang="tr-TR" b="1" dirty="0" smtClean="0">
                <a:effectLst/>
              </a:rPr>
              <a:t>. Yılı, Güz dönemi</a:t>
            </a: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597003"/>
            <a:ext cx="8934449" cy="5371821"/>
          </a:xfrm>
        </p:spPr>
        <p:txBody>
          <a:bodyPr>
            <a:noAutofit/>
          </a:bodyPr>
          <a:lstStyle/>
          <a:p>
            <a:pPr marL="0" indent="0" algn="r">
              <a:buNone/>
            </a:pPr>
            <a:r>
              <a:rPr lang="ar-SA" sz="2800" dirty="0"/>
              <a:t>الملائكة: ﴿ وَالصَّافَّاتِ صَفًّا * فَالزَّاجِرَاتِ زَجْرًا * فَالتَّالِيَاتِ ذِكْرًا * إِنَّ إِلَهَكُمْ لَوَاحِدٌ ﴾ [الصافات: 1 - 4]</a:t>
            </a:r>
            <a:br>
              <a:rPr lang="ar-SA" sz="2800" dirty="0"/>
            </a:br>
            <a:r>
              <a:rPr lang="ar-SA" sz="2800" dirty="0"/>
              <a:t>الرياح والسحاب والسفن: ﴿ وَالذَّارِيَاتِ ذَرْوًا * فَالْحَامِلَاتِ وِقْرًا * فَالْجَارِيَاتِ يُسْرًا * فَالْمُقَسِّمَاتِ أَمْرًا * إِنَّمَا تُوعَدُونَ لَصَادِقٌ * وَإِنَّ الدِّينَ لَوَاقِعٌ ﴾ [الذاريات: 1- 6]</a:t>
            </a:r>
            <a:br>
              <a:rPr lang="ar-SA" sz="2800" dirty="0"/>
            </a:br>
            <a:r>
              <a:rPr lang="ar-SA" sz="2800" dirty="0"/>
              <a:t>ما تبصرون وما لا تبصرون: ﴿ فَلَا أُقْسِمُ بِمَا تُبْصِرُونَ * وَمَا لَا تُبْصِرُونَ ﴾ [الحاقة: 38، 39]</a:t>
            </a:r>
            <a:br>
              <a:rPr lang="ar-SA" sz="2800" dirty="0"/>
            </a:br>
            <a:r>
              <a:rPr lang="ar-SA" sz="2800" dirty="0"/>
              <a:t>بالأرض والسماء: ﴿ وَالسَّمَاءِ ذَاتِ الْحُبُكِ ﴾ [الذاريات: 7]  ﴿ وَالسَّمَاءِ ذَاتِ الْبُرُوجِ ﴾ [البروج: 1]  ﴿ وَالسَّمَاءِ وَالطَّارِقِ ﴾ [الطارق: 1]  ﴿ وَالسَّمَاءِ ذَاتِ الرَّجْعِ * وَالْأَرْضِ ذَاتِ الصَّدْعِ ﴾ [الطارق: 11، 12]  ﴿ وَالسَّمَاءِ وَمَا بَنَاهَا * وَالْأَرْضِ وَمَا طَحَاهَا ﴾ [الشمس: 5، 6]  ﴿ وَالسَّقْفِ الْمَرْفُوعِ ﴾ [الطور: 5</a:t>
            </a:r>
            <a:r>
              <a:rPr lang="ar-SA" sz="2800" dirty="0" smtClean="0"/>
              <a:t>]</a:t>
            </a:r>
            <a:endParaRPr lang="tr-TR" sz="2800" dirty="0" smtClean="0"/>
          </a:p>
          <a:p>
            <a:pPr marL="0" indent="0" algn="r">
              <a:buNone/>
            </a:pPr>
            <a:endParaRPr lang="ar-SA" sz="2800" dirty="0"/>
          </a:p>
        </p:txBody>
      </p:sp>
      <p:sp>
        <p:nvSpPr>
          <p:cNvPr id="3" name="Başlık 2"/>
          <p:cNvSpPr>
            <a:spLocks noGrp="1"/>
          </p:cNvSpPr>
          <p:nvPr>
            <p:ph type="title"/>
          </p:nvPr>
        </p:nvSpPr>
        <p:spPr>
          <a:xfrm>
            <a:off x="307490" y="74856"/>
            <a:ext cx="8836510" cy="1506294"/>
          </a:xfrm>
        </p:spPr>
        <p:txBody>
          <a:bodyPr/>
          <a:lstStyle/>
          <a:p>
            <a:pPr marL="0" indent="0" algn="r"/>
            <a:r>
              <a:rPr lang="ar-SA" sz="2600" b="1" dirty="0" smtClean="0">
                <a:solidFill>
                  <a:schemeClr val="tx1"/>
                </a:solidFill>
              </a:rPr>
              <a:t>البحر </a:t>
            </a:r>
            <a:r>
              <a:rPr lang="ar-SA" sz="2600" b="1" dirty="0">
                <a:solidFill>
                  <a:schemeClr val="tx1"/>
                </a:solidFill>
              </a:rPr>
              <a:t>المسجور</a:t>
            </a:r>
            <a:r>
              <a:rPr lang="ar-SA" sz="2600" dirty="0">
                <a:solidFill>
                  <a:schemeClr val="tx1"/>
                </a:solidFill>
              </a:rPr>
              <a:t>: </a:t>
            </a:r>
            <a:r>
              <a:rPr lang="ar-SA" sz="2600" dirty="0" smtClean="0">
                <a:solidFill>
                  <a:schemeClr val="tx1"/>
                </a:solidFill>
              </a:rPr>
              <a:t>﴿وَالْبَحْرِ الْمَسْجُورِ﴾ </a:t>
            </a:r>
            <a:r>
              <a:rPr lang="ar-SA" sz="2600" dirty="0">
                <a:solidFill>
                  <a:schemeClr val="tx1"/>
                </a:solidFill>
              </a:rPr>
              <a:t>[</a:t>
            </a:r>
            <a:r>
              <a:rPr lang="ar-SA" sz="2600" dirty="0" smtClean="0">
                <a:solidFill>
                  <a:schemeClr val="tx1"/>
                </a:solidFill>
              </a:rPr>
              <a:t>الطور </a:t>
            </a:r>
            <a:r>
              <a:rPr lang="ar-SA" sz="2600" dirty="0">
                <a:solidFill>
                  <a:schemeClr val="tx1"/>
                </a:solidFill>
              </a:rPr>
              <a:t>6</a:t>
            </a:r>
            <a:r>
              <a:rPr lang="ar-SA" sz="2600" dirty="0" smtClean="0">
                <a:solidFill>
                  <a:schemeClr val="tx1"/>
                </a:solidFill>
              </a:rPr>
              <a:t>]</a:t>
            </a:r>
            <a:r>
              <a:rPr lang="tr-TR" sz="2600" dirty="0" smtClean="0">
                <a:solidFill>
                  <a:schemeClr val="tx1"/>
                </a:solidFill>
              </a:rPr>
              <a:t/>
            </a:r>
            <a:br>
              <a:rPr lang="tr-TR" sz="2600" dirty="0" smtClean="0">
                <a:solidFill>
                  <a:schemeClr val="tx1"/>
                </a:solidFill>
              </a:rPr>
            </a:br>
            <a:r>
              <a:rPr lang="ar-SA" sz="2600" b="1" dirty="0">
                <a:solidFill>
                  <a:schemeClr val="tx1"/>
                </a:solidFill>
              </a:rPr>
              <a:t>البيت المعمور</a:t>
            </a:r>
            <a:r>
              <a:rPr lang="ar-SA" sz="2600" dirty="0">
                <a:solidFill>
                  <a:schemeClr val="tx1"/>
                </a:solidFill>
              </a:rPr>
              <a:t>: </a:t>
            </a:r>
            <a:r>
              <a:rPr lang="ar-SA" sz="2600" dirty="0" smtClean="0">
                <a:solidFill>
                  <a:schemeClr val="tx1"/>
                </a:solidFill>
              </a:rPr>
              <a:t>﴿وَالْبَيْتِ الْمَعْمُورِ﴾ </a:t>
            </a:r>
            <a:r>
              <a:rPr lang="ar-SA" sz="2600" dirty="0">
                <a:solidFill>
                  <a:schemeClr val="tx1"/>
                </a:solidFill>
              </a:rPr>
              <a:t>[</a:t>
            </a:r>
            <a:r>
              <a:rPr lang="ar-SA" sz="2600" dirty="0" smtClean="0">
                <a:solidFill>
                  <a:schemeClr val="tx1"/>
                </a:solidFill>
              </a:rPr>
              <a:t>الطور </a:t>
            </a:r>
            <a:r>
              <a:rPr lang="ar-SA" sz="2600" dirty="0">
                <a:solidFill>
                  <a:schemeClr val="tx1"/>
                </a:solidFill>
              </a:rPr>
              <a:t>4</a:t>
            </a:r>
            <a:r>
              <a:rPr lang="ar-SA" sz="2600" dirty="0" smtClean="0">
                <a:solidFill>
                  <a:schemeClr val="tx1"/>
                </a:solidFill>
              </a:rPr>
              <a:t>]</a:t>
            </a:r>
            <a:endParaRPr lang="tr-TR" sz="2600" dirty="0">
              <a:solidFill>
                <a:schemeClr val="tx1"/>
              </a:solidFill>
            </a:endParaRPr>
          </a:p>
        </p:txBody>
      </p:sp>
    </p:spTree>
    <p:extLst>
      <p:ext uri="{BB962C8B-B14F-4D97-AF65-F5344CB8AC3E}">
        <p14:creationId xmlns:p14="http://schemas.microsoft.com/office/powerpoint/2010/main" val="3381774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0" y="1581150"/>
            <a:ext cx="9144000" cy="5276850"/>
          </a:xfrm>
        </p:spPr>
        <p:txBody>
          <a:bodyPr>
            <a:noAutofit/>
          </a:bodyPr>
          <a:lstStyle/>
          <a:p>
            <a:pPr marL="0" indent="0" algn="r">
              <a:buNone/>
            </a:pPr>
            <a:r>
              <a:rPr lang="ar-SA" sz="3200" dirty="0" smtClean="0"/>
              <a:t>المبهم </a:t>
            </a:r>
            <a:r>
              <a:rPr lang="ar-SA" sz="3200" dirty="0"/>
              <a:t>من الكلام: هو ما لا يتحدد المقصود منه. والمبهم في كتاب الله: هو كل ما لم يبين في القرآن من اسم، أو عَدد، أو مكان، أو نحو ذلك. </a:t>
            </a:r>
            <a:r>
              <a:rPr lang="tr-TR" sz="3200" dirty="0"/>
              <a:t/>
            </a:r>
            <a:br>
              <a:rPr lang="tr-TR" sz="3200" dirty="0"/>
            </a:br>
            <a:r>
              <a:rPr lang="ar-SA" sz="3200" dirty="0"/>
              <a:t>المبهم: ما لم يُنصَّ على ذكره باسمه العَلَم، أو عدده، أو زمنه، أو مكانه</a:t>
            </a:r>
            <a:r>
              <a:rPr lang="tr-TR" sz="3200" dirty="0"/>
              <a:t/>
            </a:r>
            <a:br>
              <a:rPr lang="tr-TR" sz="3200" dirty="0"/>
            </a:br>
            <a:r>
              <a:rPr lang="ar-SA" sz="3200" dirty="0"/>
              <a:t>ومع أن الله سبحانه أنزل كتابه تبيانًا لكل شيء، وهُدَىً لكل خير، إلا أنه أبهم بعض الأمور في القرآن لأسباب، فقد يبهم القرآن شيئاً في موضع، ويبينه في موضع آخر، أو يبهمه للستر عليه، أو لتعظيمه، أو لتحقيره. </a:t>
            </a:r>
            <a:r>
              <a:rPr lang="tr-TR" sz="3200" dirty="0"/>
              <a:t/>
            </a:r>
            <a:br>
              <a:rPr lang="tr-TR" sz="3200" dirty="0"/>
            </a:br>
            <a:r>
              <a:rPr lang="ar-SA" sz="3200" dirty="0"/>
              <a:t>أسماء أصحاب الكهف، ولون كلبهم، وعصا موسى من أي الشجر كانت، وأسماء الطيور التي أحياها الله لإبراهيم. </a:t>
            </a:r>
            <a:r>
              <a:rPr lang="tr-TR" sz="3200" dirty="0"/>
              <a:t/>
            </a:r>
            <a:br>
              <a:rPr lang="tr-TR" sz="3200" dirty="0"/>
            </a:br>
            <a:r>
              <a:rPr lang="ar-SA" sz="3200" dirty="0"/>
              <a:t>معرفة المبهمات  تُعين المُفَسِّر  في تفسيره، بل قد تكون وسيلة من وسائل الترجيح بين أقوال المفسرين إذا تَعَدَّدَت،</a:t>
            </a:r>
            <a:r>
              <a:rPr lang="tr-TR" sz="3200" dirty="0" smtClean="0"/>
              <a:t>.</a:t>
            </a:r>
          </a:p>
        </p:txBody>
      </p:sp>
      <p:sp>
        <p:nvSpPr>
          <p:cNvPr id="3" name="Başlık 2"/>
          <p:cNvSpPr>
            <a:spLocks noGrp="1"/>
          </p:cNvSpPr>
          <p:nvPr>
            <p:ph type="title"/>
          </p:nvPr>
        </p:nvSpPr>
        <p:spPr>
          <a:xfrm>
            <a:off x="688490" y="36084"/>
            <a:ext cx="8455510" cy="1068144"/>
          </a:xfrm>
        </p:spPr>
        <p:txBody>
          <a:bodyPr/>
          <a:lstStyle/>
          <a:p>
            <a:r>
              <a:rPr lang="ar-SA" sz="3900" b="1" dirty="0"/>
              <a:t>مبهمات القرأن</a:t>
            </a:r>
            <a:endParaRPr lang="tr-TR" sz="3900" b="1" dirty="0"/>
          </a:p>
        </p:txBody>
      </p:sp>
    </p:spTree>
    <p:extLst>
      <p:ext uri="{BB962C8B-B14F-4D97-AF65-F5344CB8AC3E}">
        <p14:creationId xmlns:p14="http://schemas.microsoft.com/office/powerpoint/2010/main" val="1481717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099724"/>
            <a:ext cx="9144000" cy="5758276"/>
          </a:xfrm>
        </p:spPr>
        <p:txBody>
          <a:bodyPr>
            <a:noAutofit/>
          </a:bodyPr>
          <a:lstStyle/>
          <a:p>
            <a:pPr marL="0" indent="0" algn="r">
              <a:buNone/>
            </a:pPr>
            <a:r>
              <a:rPr lang="ar-SA" sz="2600" dirty="0"/>
              <a:t>أ- مبهمات الأشخاص: {رَبَّنَا وَابْعَثْ فِيهِمْ رَسُولًا مِنْهُمْ يَتْلُو عَلَيْهِمْ آَيَاتِكَ وَيُعَلِّمُهُمُ الْكِتَابَ وَالْحِكْمَةَ وَيُزَكِّيهِمْ إِنَّكَ أَنْتَ الْعَزِيزُ الْحَكِيمُ} (البقرة 129). والمراد به: محمد  </a:t>
            </a:r>
            <a:r>
              <a:rPr lang="tr-TR" sz="2600" dirty="0"/>
              <a:t/>
            </a:r>
            <a:br>
              <a:rPr lang="tr-TR" sz="2600" dirty="0"/>
            </a:br>
            <a:r>
              <a:rPr lang="ar-SA" sz="2600" dirty="0"/>
              <a:t>ب- مبهمات الجموع: {غَيْرِ الْمَغْضُوبِ عَلَيْهِمْ وَلا الضَّالِّينَ} (الفاتحة 7) روى ابن أبي حاتم بسنده عن عدي بن حاتم قال: قال رسول الله «المغضوب عليهم: اليهود والضالين: النصارى»</a:t>
            </a:r>
            <a:r>
              <a:rPr lang="tr-TR" sz="2600" dirty="0"/>
              <a:t>) </a:t>
            </a:r>
            <a:br>
              <a:rPr lang="tr-TR" sz="2600" dirty="0"/>
            </a:br>
            <a:r>
              <a:rPr lang="ar-SA" sz="2600" dirty="0"/>
              <a:t>ج- مبهمات الأماكن: {وَإِذْ أَخَذْنَا مِيثَاقَكُمْ وَرَفَعْنَا فَوْقَكُمُ الطُّورَ } (البقرة 63) المراد به طور سيناء</a:t>
            </a:r>
            <a:r>
              <a:rPr lang="tr-TR" sz="2600" dirty="0"/>
              <a:t/>
            </a:r>
            <a:br>
              <a:rPr lang="tr-TR" sz="2600" dirty="0"/>
            </a:br>
            <a:r>
              <a:rPr lang="ar-SA" sz="2600" dirty="0"/>
              <a:t>د- مبهمات الأزمنة: ومما أبهمه الله في كتابه من الأزمنة: «الحين» كما في قوله {فَسُبْحَانَ اللَّهِ حِينَ تُمْسُونَ وَحِينَ تُصْبِحُونَ} (الروم 17)  يقول تعالـى: فسبحوا الله أيها الناس، أي صلوا له حين تـُمسون، وذلك صلاة الـمغرب، وحين تصبحون، وذلك صلاة الصبح {وَلَهُ الْحَمْدُ فِي السَّمَوَاتِ وَالْأَرْضِ وَعَشِيًّا وَحِينَ تُظْهِرُونَ} (الروم 18) يقول: وله الـحمد من جميع خـلقه دون غيره فـي السموات من سكانها من الـملائكة، والأرض من أهلها، من جميع أصناف خـلقه فـيها، {وَعَشِيًّا}وسَبِّحوه أيضا عشياً، وذلك صلاة العصر {وَحِينَ تُظْهِرُونَ} يقول: وحين تَدْخـلون فـي وقت الظهر</a:t>
            </a:r>
            <a:r>
              <a:rPr lang="ar-SA" sz="2600" dirty="0" smtClean="0"/>
              <a:t>.</a:t>
            </a:r>
            <a:r>
              <a:rPr lang="tr-TR" sz="2600" dirty="0" smtClean="0"/>
              <a:t>).</a:t>
            </a:r>
            <a:endParaRPr lang="tr-TR" sz="2600" dirty="0"/>
          </a:p>
        </p:txBody>
      </p:sp>
      <p:sp>
        <p:nvSpPr>
          <p:cNvPr id="3" name="Başlık 2"/>
          <p:cNvSpPr>
            <a:spLocks noGrp="1"/>
          </p:cNvSpPr>
          <p:nvPr>
            <p:ph type="title"/>
          </p:nvPr>
        </p:nvSpPr>
        <p:spPr>
          <a:xfrm>
            <a:off x="1387737" y="0"/>
            <a:ext cx="7756263" cy="1054250"/>
          </a:xfrm>
        </p:spPr>
        <p:txBody>
          <a:bodyPr/>
          <a:lstStyle/>
          <a:p>
            <a:r>
              <a:rPr lang="ar-SA" sz="4000" b="1" u="sng" dirty="0"/>
              <a:t>أنواع </a:t>
            </a:r>
            <a:r>
              <a:rPr lang="ar-SA" sz="4000" b="1" u="sng" dirty="0" smtClean="0"/>
              <a:t>المبهمات</a:t>
            </a:r>
            <a:endParaRPr lang="tr-TR" sz="4000" dirty="0"/>
          </a:p>
        </p:txBody>
      </p:sp>
    </p:spTree>
    <p:extLst>
      <p:ext uri="{BB962C8B-B14F-4D97-AF65-F5344CB8AC3E}">
        <p14:creationId xmlns:p14="http://schemas.microsoft.com/office/powerpoint/2010/main" val="1209673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 y="997527"/>
            <a:ext cx="9144000" cy="5860473"/>
          </a:xfrm>
        </p:spPr>
        <p:txBody>
          <a:bodyPr>
            <a:normAutofit/>
          </a:bodyPr>
          <a:lstStyle/>
          <a:p>
            <a:pPr marL="0" indent="0" algn="r">
              <a:buNone/>
            </a:pPr>
            <a:r>
              <a:rPr lang="ar-SA" dirty="0"/>
              <a:t>أن يبهم الأمر حيث لا يكون في تعيينه كبير  فائدة، إذ البحث عن اسمه، أو تعيينه غير مفيد، وفيه مضيعة للجهد والوقت.  وغالب أمثلة الإبهام ناشئة من هذا السبب</a:t>
            </a:r>
            <a:r>
              <a:rPr lang="tr-TR" dirty="0" smtClean="0"/>
              <a:t>-</a:t>
            </a:r>
          </a:p>
          <a:p>
            <a:pPr marL="0" indent="0" algn="r">
              <a:buNone/>
            </a:pPr>
            <a:r>
              <a:rPr lang="ar-SA" dirty="0" smtClean="0"/>
              <a:t>أن </a:t>
            </a:r>
            <a:r>
              <a:rPr lang="ar-SA" dirty="0"/>
              <a:t>يبهم الأمر في موضع استغناء ببيانه في موضعٍ </a:t>
            </a:r>
            <a:r>
              <a:rPr lang="ar-SA" dirty="0" smtClean="0"/>
              <a:t>آخر</a:t>
            </a:r>
            <a:r>
              <a:rPr lang="tr-TR" dirty="0" smtClean="0"/>
              <a:t>-</a:t>
            </a:r>
          </a:p>
          <a:p>
            <a:pPr marL="0" indent="0" algn="r">
              <a:buNone/>
            </a:pPr>
            <a:r>
              <a:rPr lang="tr-TR" dirty="0" smtClean="0"/>
              <a:t> </a:t>
            </a:r>
            <a:r>
              <a:rPr lang="ar-SA" dirty="0"/>
              <a:t>أن يبهم الأمر لاشتهاره ، فهو المتبادر إلى الذهن عند الإطلاق</a:t>
            </a:r>
            <a:r>
              <a:rPr lang="tr-TR" dirty="0" smtClean="0"/>
              <a:t>-</a:t>
            </a:r>
          </a:p>
          <a:p>
            <a:pPr marL="0" indent="0" algn="r">
              <a:buNone/>
            </a:pPr>
            <a:r>
              <a:rPr lang="ar-SA" dirty="0"/>
              <a:t>أن يبهم لقصد الستر عليه , ليكون أبلغ في استعطافه</a:t>
            </a:r>
            <a:r>
              <a:rPr lang="tr-TR" dirty="0" smtClean="0"/>
              <a:t>-</a:t>
            </a:r>
          </a:p>
          <a:p>
            <a:pPr marL="0" indent="0" algn="r">
              <a:buNone/>
            </a:pPr>
            <a:r>
              <a:rPr lang="tr-TR" dirty="0" smtClean="0"/>
              <a:t> -</a:t>
            </a:r>
          </a:p>
          <a:p>
            <a:pPr marL="0" indent="0" algn="r">
              <a:buNone/>
            </a:pPr>
            <a:r>
              <a:rPr lang="ar-SA" dirty="0" smtClean="0"/>
              <a:t>أن يبهم الأمر للتنبيه على عمومه, وأنه غير خاص بمن ورد فيه الإبهام، مثال ذلك قوله تعالى{وَمَنْ يُهَاجِرْ فِي سَبِيلِ اللَّهِ يَجِدْ فِي الْأَرْضِ مُرَاغَمًا كَثِيرًا وَسَعَةً وَمَنْ يَخْرُجْ مِنْ بَيْتِهِ مُهَاجِرًا إِلَى اللَّهِ وَرَسُولِهِ ثُمَّ يُدْرِكْهُ الْمَوْتُ فَقَدْ وَقَعَ أَجْرُهُ عَلَى اللَّهِ وَكَانَ اللَّهُ غَفُورًا رَحِيمًا} (النساء: 100)، عن ابن عباس – رضي الله عنهما - قال: خرج ضمرة بن جندب إلى رسول الله ص -، وكان من المستضعفين بمكة،  وكان شيخاً كبيراً، فمات بالتنعيم(16) ، قبل أن يصل إلى رسول الله ص، فإبهام الاسم في هذا الموضع، لإفادة عموم الأجر لكل من نوى الهجرة ، فمات دون أن يبلغ ما هاجر إليه</a:t>
            </a:r>
            <a:endParaRPr lang="tr-TR" dirty="0" smtClean="0"/>
          </a:p>
        </p:txBody>
      </p:sp>
      <p:sp>
        <p:nvSpPr>
          <p:cNvPr id="3" name="Başlık 2"/>
          <p:cNvSpPr>
            <a:spLocks noGrp="1"/>
          </p:cNvSpPr>
          <p:nvPr>
            <p:ph type="title"/>
          </p:nvPr>
        </p:nvSpPr>
        <p:spPr>
          <a:xfrm>
            <a:off x="0" y="2120"/>
            <a:ext cx="7756263" cy="898425"/>
          </a:xfrm>
        </p:spPr>
        <p:txBody>
          <a:bodyPr/>
          <a:lstStyle/>
          <a:p>
            <a:r>
              <a:rPr lang="ar-SA" dirty="0"/>
              <a:t>أسباب ورود الإبهام في القرآن</a:t>
            </a:r>
            <a:endParaRPr lang="tr-TR" dirty="0"/>
          </a:p>
        </p:txBody>
      </p:sp>
    </p:spTree>
    <p:extLst>
      <p:ext uri="{BB962C8B-B14F-4D97-AF65-F5344CB8AC3E}">
        <p14:creationId xmlns:p14="http://schemas.microsoft.com/office/powerpoint/2010/main" val="2028003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r">
              <a:buNone/>
            </a:pPr>
            <a:r>
              <a:rPr lang="ar-SA" dirty="0"/>
              <a:t>أن يبهم الأمر لقصد تعظيم المُبهَم  بذكر الوصف الكامل له دون اسمه </a:t>
            </a:r>
            <a:r>
              <a:rPr lang="tr-TR" dirty="0" smtClean="0"/>
              <a:t> </a:t>
            </a:r>
            <a:r>
              <a:rPr lang="tr-TR" dirty="0"/>
              <a:t>-</a:t>
            </a:r>
          </a:p>
          <a:p>
            <a:pPr marL="0" indent="0" algn="r">
              <a:buNone/>
            </a:pPr>
            <a:r>
              <a:rPr lang="ar-SA" dirty="0"/>
              <a:t>أن يبهم الأمر لقصد تعظيم المُبهَم  بذكر الوصف الكامل له دون اسمه </a:t>
            </a:r>
            <a:r>
              <a:rPr lang="tr-TR" dirty="0"/>
              <a:t>–</a:t>
            </a:r>
          </a:p>
          <a:p>
            <a:pPr marL="0" indent="0" algn="r">
              <a:buNone/>
            </a:pPr>
            <a:r>
              <a:rPr lang="ar-SA" dirty="0"/>
              <a:t>أن يبهم الأمر لقصد تحقيره بذكر الوصف الناقص له دون اسمه: مثال ذلك قوله تعالى {إِنَّ شَانِئَكَ هُوَ الْأَبْتَرُ</a:t>
            </a:r>
            <a:r>
              <a:rPr lang="ar-SA" dirty="0" smtClean="0"/>
              <a:t>}</a:t>
            </a:r>
            <a:endParaRPr lang="tr-TR" smtClean="0"/>
          </a:p>
          <a:p>
            <a:pPr marL="0" indent="0" algn="r">
              <a:buNone/>
            </a:pP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395405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609600"/>
            <a:ext cx="8648700" cy="1581150"/>
          </a:xfrm>
        </p:spPr>
        <p:txBody>
          <a:bodyPr/>
          <a:lstStyle/>
          <a:p>
            <a:r>
              <a:rPr lang="ar-SA" sz="5500" dirty="0" smtClean="0">
                <a:solidFill>
                  <a:srgbClr val="7030A0"/>
                </a:solidFill>
              </a:rPr>
              <a:t>اقسام القرأن</a:t>
            </a:r>
            <a:endParaRPr lang="tr-TR" sz="5500" dirty="0">
              <a:solidFill>
                <a:srgbClr val="7030A0"/>
              </a:solidFill>
            </a:endParaRPr>
          </a:p>
        </p:txBody>
      </p:sp>
      <p:sp>
        <p:nvSpPr>
          <p:cNvPr id="3" name="Metin Yer Tutucusu 2"/>
          <p:cNvSpPr>
            <a:spLocks noGrp="1"/>
          </p:cNvSpPr>
          <p:nvPr>
            <p:ph type="body" idx="1"/>
          </p:nvPr>
        </p:nvSpPr>
        <p:spPr>
          <a:xfrm>
            <a:off x="261098" y="3543300"/>
            <a:ext cx="8616202" cy="3314700"/>
          </a:xfrm>
        </p:spPr>
        <p:txBody>
          <a:bodyPr>
            <a:noAutofit/>
          </a:bodyPr>
          <a:lstStyle/>
          <a:p>
            <a:pPr algn="r"/>
            <a:endParaRPr lang="ar-SA" sz="1200" dirty="0"/>
          </a:p>
        </p:txBody>
      </p:sp>
    </p:spTree>
    <p:extLst>
      <p:ext uri="{BB962C8B-B14F-4D97-AF65-F5344CB8AC3E}">
        <p14:creationId xmlns:p14="http://schemas.microsoft.com/office/powerpoint/2010/main" val="25185772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33350" y="2057400"/>
            <a:ext cx="9010649" cy="4629149"/>
          </a:xfrm>
        </p:spPr>
        <p:txBody>
          <a:bodyPr>
            <a:noAutofit/>
          </a:bodyPr>
          <a:lstStyle/>
          <a:p>
            <a:pPr marL="0" indent="0" algn="r">
              <a:buNone/>
            </a:pPr>
            <a:r>
              <a:rPr lang="ar-SA" sz="3600" b="1" dirty="0" smtClean="0"/>
              <a:t>وفي الاصطلاح: </a:t>
            </a:r>
            <a:r>
              <a:rPr lang="ar-SA" sz="3600" dirty="0" smtClean="0"/>
              <a:t>هُوَ </a:t>
            </a:r>
            <a:r>
              <a:rPr lang="ar-SA" sz="3600" dirty="0"/>
              <a:t>يَمِين يُقسِم بهَا الْحَالِف ليؤكد بهَا شَيْئا يُخبر عَنهُ من إِيجَاب أَو جحد </a:t>
            </a:r>
            <a:endParaRPr lang="tr-TR" sz="3600" dirty="0" smtClean="0"/>
          </a:p>
          <a:p>
            <a:pPr marL="0" indent="0" algn="r">
              <a:buNone/>
            </a:pPr>
            <a:r>
              <a:rPr lang="ar-SA" sz="3600" dirty="0" smtClean="0"/>
              <a:t>وَهُوَ </a:t>
            </a:r>
            <a:r>
              <a:rPr lang="ar-SA" sz="3600" dirty="0"/>
              <a:t>جملَة يُؤَكد بهَا جملَة أُخْرَى فالجملة المؤكَّدة هِيَ المُقْسَم عَلَيْهِ وَالْجُمْلَة المؤكِّدة هِيَ القسَم وَالِاسْم الَّذِي يدْخل عَلَيْهِ </a:t>
            </a:r>
            <a:r>
              <a:rPr lang="ar-SA" sz="3600" dirty="0" smtClean="0"/>
              <a:t>حرف القسَم </a:t>
            </a:r>
            <a:r>
              <a:rPr lang="ar-SA" sz="3600" dirty="0"/>
              <a:t>هُوَ المُقْسَم </a:t>
            </a:r>
            <a:r>
              <a:rPr lang="ar-SA" sz="3600" dirty="0" smtClean="0"/>
              <a:t>بِهِ </a:t>
            </a:r>
            <a:endParaRPr lang="tr-TR" sz="3600" dirty="0" smtClean="0"/>
          </a:p>
          <a:p>
            <a:pPr marL="0" indent="0" algn="r">
              <a:buNone/>
            </a:pPr>
            <a:r>
              <a:rPr lang="ar-SA" sz="3600" dirty="0" smtClean="0"/>
              <a:t>مِثَال </a:t>
            </a:r>
            <a:r>
              <a:rPr lang="ar-SA" sz="3600" dirty="0"/>
              <a:t>ذَلِك: أحلِف بِاللَّه أَن زيدا </a:t>
            </a:r>
            <a:r>
              <a:rPr lang="ar-SA" sz="3600" dirty="0" smtClean="0"/>
              <a:t>قَائِم</a:t>
            </a:r>
            <a:r>
              <a:rPr lang="ar-SA" sz="3600" b="1" dirty="0" smtClean="0"/>
              <a:t>.</a:t>
            </a:r>
            <a:endParaRPr lang="tr-TR" sz="3600" b="1" dirty="0" smtClean="0"/>
          </a:p>
        </p:txBody>
      </p:sp>
      <p:sp>
        <p:nvSpPr>
          <p:cNvPr id="4" name="Başlık 3"/>
          <p:cNvSpPr>
            <a:spLocks noGrp="1"/>
          </p:cNvSpPr>
          <p:nvPr>
            <p:ph type="title"/>
          </p:nvPr>
        </p:nvSpPr>
        <p:spPr/>
        <p:txBody>
          <a:bodyPr/>
          <a:lstStyle/>
          <a:p>
            <a:pPr marL="0" indent="0" algn="r"/>
            <a:r>
              <a:rPr lang="ar-SA" sz="4000" dirty="0"/>
              <a:t>الحلف</a:t>
            </a:r>
            <a:r>
              <a:rPr lang="tr-TR" sz="4000" dirty="0" smtClean="0"/>
              <a:t> - </a:t>
            </a:r>
            <a:r>
              <a:rPr lang="ar-SA" sz="4000" dirty="0" smtClean="0"/>
              <a:t>(</a:t>
            </a:r>
            <a:r>
              <a:rPr lang="ar-SA" sz="4000" dirty="0"/>
              <a:t>القَسَم) في اللغة: هو </a:t>
            </a:r>
            <a:r>
              <a:rPr lang="ar-SA" sz="4000" dirty="0" smtClean="0"/>
              <a:t>اليمين</a:t>
            </a:r>
            <a:endParaRPr lang="tr-TR" sz="4000" dirty="0"/>
          </a:p>
        </p:txBody>
      </p:sp>
    </p:spTree>
    <p:extLst>
      <p:ext uri="{BB962C8B-B14F-4D97-AF65-F5344CB8AC3E}">
        <p14:creationId xmlns:p14="http://schemas.microsoft.com/office/powerpoint/2010/main" val="705686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8063753" cy="3877815"/>
          </a:xfrm>
        </p:spPr>
        <p:txBody>
          <a:bodyPr>
            <a:noAutofit/>
          </a:bodyPr>
          <a:lstStyle/>
          <a:p>
            <a:pPr marL="0" indent="0" algn="r">
              <a:buNone/>
            </a:pPr>
            <a:r>
              <a:rPr lang="ar-SA" sz="4200" dirty="0"/>
              <a:t>الْأَقْسَام إِنَّمَا تَكُونُ بِمَا يُعَظِّمُهُ الْمُقْسِمُ أَوْ يُجِلُّهُ وَهُوَ فَوْقُهُ وَاللَّهُ تَعَالَى لَيْسَ شَيْءٌ فَوْقَهُ فَأَقْسَمَ تَارَةً بِنَفْسِهِ وَتَارَةً بِمَصْنُوعَاتِهِ لِأَنَّهَا تَدُلُّ عَلَى بَارِئٍ وَصَانِعٍ وَأَقْسَامُهُ بِبَعْضِ الْمَخْلُوقَاتِ دَلِيلٌ عَلَى أنها مِنْ عَظِيمِ آيَاتِهِ... وَمَا أَقْسَمَ عَلَيْهِ الرَّبُّ فَهُوَ مِنْ آيَاتِهِ فَيَجُوزُ أَنْ يَكُونَ مُقْسَمًا بِهِ وَلَا يَنْعَكِسُ</a:t>
            </a:r>
            <a:br>
              <a:rPr lang="ar-SA" sz="4200" dirty="0"/>
            </a:br>
            <a:endParaRPr lang="tr-TR" sz="4200" dirty="0"/>
          </a:p>
        </p:txBody>
      </p:sp>
      <p:sp>
        <p:nvSpPr>
          <p:cNvPr id="3" name="Başlık 2"/>
          <p:cNvSpPr>
            <a:spLocks noGrp="1"/>
          </p:cNvSpPr>
          <p:nvPr>
            <p:ph type="title"/>
          </p:nvPr>
        </p:nvSpPr>
        <p:spPr/>
        <p:txBody>
          <a:bodyPr/>
          <a:lstStyle/>
          <a:p>
            <a:endParaRPr lang="tr-TR" sz="1600" dirty="0"/>
          </a:p>
        </p:txBody>
      </p:sp>
    </p:spTree>
    <p:extLst>
      <p:ext uri="{BB962C8B-B14F-4D97-AF65-F5344CB8AC3E}">
        <p14:creationId xmlns:p14="http://schemas.microsoft.com/office/powerpoint/2010/main" val="611087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İçerik Yer Tutucusu 16"/>
          <p:cNvGraphicFramePr>
            <a:graphicFrameLocks noGrp="1"/>
          </p:cNvGraphicFramePr>
          <p:nvPr>
            <p:ph idx="1"/>
            <p:extLst>
              <p:ext uri="{D42A27DB-BD31-4B8C-83A1-F6EECF244321}">
                <p14:modId xmlns:p14="http://schemas.microsoft.com/office/powerpoint/2010/main" val="536375038"/>
              </p:ext>
            </p:extLst>
          </p:nvPr>
        </p:nvGraphicFramePr>
        <p:xfrm>
          <a:off x="171450" y="152402"/>
          <a:ext cx="8820150" cy="6425288"/>
        </p:xfrm>
        <a:graphic>
          <a:graphicData uri="http://schemas.openxmlformats.org/drawingml/2006/table">
            <a:tbl>
              <a:tblPr rtl="1"/>
              <a:tblGrid>
                <a:gridCol w="1162050"/>
                <a:gridCol w="2209800"/>
                <a:gridCol w="5448300"/>
              </a:tblGrid>
              <a:tr h="957943">
                <a:tc>
                  <a:txBody>
                    <a:bodyPr/>
                    <a:lstStyle/>
                    <a:p>
                      <a:pPr algn="ctr" rtl="1"/>
                      <a:r>
                        <a:rPr lang="ar-SA" sz="2600" dirty="0">
                          <a:effectLst/>
                        </a:rPr>
                        <a:t>اللفظ</a:t>
                      </a:r>
                    </a:p>
                  </a:txBody>
                  <a:tcPr marL="0" marR="0" marT="0" marB="0" anchor="ctr">
                    <a:lnL>
                      <a:noFill/>
                    </a:lnL>
                    <a:lnR>
                      <a:noFill/>
                    </a:lnR>
                    <a:lnT>
                      <a:noFill/>
                    </a:lnT>
                    <a:lnB>
                      <a:noFill/>
                    </a:lnB>
                  </a:tcPr>
                </a:tc>
                <a:tc>
                  <a:txBody>
                    <a:bodyPr/>
                    <a:lstStyle/>
                    <a:p>
                      <a:pPr algn="just" rtl="1"/>
                      <a:r>
                        <a:rPr lang="ar-SA" sz="2600" dirty="0">
                          <a:effectLst/>
                        </a:rPr>
                        <a:t>تكراره في </a:t>
                      </a:r>
                      <a:r>
                        <a:rPr lang="ar-SA" sz="2600" dirty="0" smtClean="0">
                          <a:effectLst/>
                        </a:rPr>
                        <a:t>القران</a:t>
                      </a:r>
                      <a:endParaRPr lang="ar-SA" sz="2600" dirty="0">
                        <a:effectLst/>
                      </a:endParaRPr>
                    </a:p>
                  </a:txBody>
                  <a:tcPr marL="0" marR="0" marT="0" marB="0" anchor="ctr">
                    <a:lnL>
                      <a:noFill/>
                    </a:lnL>
                    <a:lnR>
                      <a:noFill/>
                    </a:lnR>
                    <a:lnT>
                      <a:noFill/>
                    </a:lnT>
                    <a:lnB>
                      <a:noFill/>
                    </a:lnB>
                  </a:tcPr>
                </a:tc>
                <a:tc>
                  <a:txBody>
                    <a:bodyPr/>
                    <a:lstStyle/>
                    <a:p>
                      <a:pPr algn="just" rtl="1"/>
                      <a:r>
                        <a:rPr lang="ar-SA" sz="2600" dirty="0">
                          <a:effectLst/>
                        </a:rPr>
                        <a:t>المواضع التي ورد فيها</a:t>
                      </a:r>
                    </a:p>
                  </a:txBody>
                  <a:tcPr marL="0" marR="0" marT="0" marB="0" anchor="ctr">
                    <a:lnL>
                      <a:noFill/>
                    </a:lnL>
                    <a:lnR>
                      <a:noFill/>
                    </a:lnR>
                    <a:lnT>
                      <a:noFill/>
                    </a:lnT>
                    <a:lnB>
                      <a:noFill/>
                    </a:lnB>
                  </a:tcPr>
                </a:tc>
              </a:tr>
              <a:tr h="1156605">
                <a:tc>
                  <a:txBody>
                    <a:bodyPr/>
                    <a:lstStyle/>
                    <a:p>
                      <a:pPr algn="just" rtl="1"/>
                      <a:r>
                        <a:rPr lang="ar-SA" sz="2600" dirty="0">
                          <a:effectLst/>
                        </a:rPr>
                        <a:t>أقسم</a:t>
                      </a:r>
                    </a:p>
                  </a:txBody>
                  <a:tcPr marL="0" marR="0" marT="0" marB="0" anchor="ctr">
                    <a:lnL>
                      <a:noFill/>
                    </a:lnL>
                    <a:lnR>
                      <a:noFill/>
                    </a:lnR>
                    <a:lnT>
                      <a:noFill/>
                    </a:lnT>
                    <a:lnB>
                      <a:noFill/>
                    </a:lnB>
                  </a:tcPr>
                </a:tc>
                <a:tc>
                  <a:txBody>
                    <a:bodyPr/>
                    <a:lstStyle/>
                    <a:p>
                      <a:pPr algn="just" rtl="1"/>
                      <a:r>
                        <a:rPr lang="ar-SA" sz="2600" dirty="0">
                          <a:effectLst/>
                        </a:rPr>
                        <a:t>8 مرات</a:t>
                      </a:r>
                    </a:p>
                  </a:txBody>
                  <a:tcPr marL="0" marR="0" marT="0" marB="0" anchor="ctr">
                    <a:lnL>
                      <a:noFill/>
                    </a:lnL>
                    <a:lnR>
                      <a:noFill/>
                    </a:lnR>
                    <a:lnT>
                      <a:noFill/>
                    </a:lnT>
                    <a:lnB>
                      <a:noFill/>
                    </a:lnB>
                  </a:tcPr>
                </a:tc>
                <a:tc>
                  <a:txBody>
                    <a:bodyPr/>
                    <a:lstStyle/>
                    <a:p>
                      <a:pPr algn="just" rtl="1"/>
                      <a:r>
                        <a:rPr lang="ar-SA" sz="2600" dirty="0">
                          <a:effectLst/>
                        </a:rPr>
                        <a:t>(الواقعة:75) (الحاقة:38) (المعارج:40) (القيامة:1) (القيامة:2) (التكوير:15)(الانشقاق:16) (البلد:1)</a:t>
                      </a:r>
                    </a:p>
                  </a:txBody>
                  <a:tcPr marL="0" marR="0" marT="0" marB="0" anchor="ctr">
                    <a:lnL>
                      <a:noFill/>
                    </a:lnL>
                    <a:lnR>
                      <a:noFill/>
                    </a:lnR>
                    <a:lnT>
                      <a:noFill/>
                    </a:lnT>
                    <a:lnB>
                      <a:noFill/>
                    </a:lnB>
                  </a:tcPr>
                </a:tc>
              </a:tr>
              <a:tr h="478971">
                <a:tc>
                  <a:txBody>
                    <a:bodyPr/>
                    <a:lstStyle/>
                    <a:p>
                      <a:pPr algn="just" rtl="1"/>
                      <a:r>
                        <a:rPr lang="ar-SA" sz="2600">
                          <a:effectLst/>
                        </a:rPr>
                        <a:t>قسم</a:t>
                      </a:r>
                    </a:p>
                  </a:txBody>
                  <a:tcPr marL="0" marR="0" marT="0" marB="0" anchor="ctr">
                    <a:lnL>
                      <a:noFill/>
                    </a:lnL>
                    <a:lnR>
                      <a:noFill/>
                    </a:lnR>
                    <a:lnT>
                      <a:noFill/>
                    </a:lnT>
                    <a:lnB>
                      <a:noFill/>
                    </a:lnB>
                  </a:tcPr>
                </a:tc>
                <a:tc>
                  <a:txBody>
                    <a:bodyPr/>
                    <a:lstStyle/>
                    <a:p>
                      <a:pPr algn="just" rtl="1"/>
                      <a:r>
                        <a:rPr lang="ar-SA" sz="2600">
                          <a:effectLst/>
                        </a:rPr>
                        <a:t>مرتين</a:t>
                      </a:r>
                    </a:p>
                  </a:txBody>
                  <a:tcPr marL="0" marR="0" marT="0" marB="0" anchor="ctr">
                    <a:lnL>
                      <a:noFill/>
                    </a:lnL>
                    <a:lnR>
                      <a:noFill/>
                    </a:lnR>
                    <a:lnT>
                      <a:noFill/>
                    </a:lnT>
                    <a:lnB>
                      <a:noFill/>
                    </a:lnB>
                  </a:tcPr>
                </a:tc>
                <a:tc>
                  <a:txBody>
                    <a:bodyPr/>
                    <a:lstStyle/>
                    <a:p>
                      <a:pPr algn="just" rtl="1"/>
                      <a:r>
                        <a:rPr lang="ar-SA" sz="2600">
                          <a:effectLst/>
                        </a:rPr>
                        <a:t>(الفجر:5) (الواقعة:76)</a:t>
                      </a:r>
                    </a:p>
                  </a:txBody>
                  <a:tcPr marL="0" marR="0" marT="0" marB="0" anchor="ctr">
                    <a:lnL>
                      <a:noFill/>
                    </a:lnL>
                    <a:lnR>
                      <a:noFill/>
                    </a:lnR>
                    <a:lnT>
                      <a:noFill/>
                    </a:lnT>
                    <a:lnB>
                      <a:noFill/>
                    </a:lnB>
                  </a:tcPr>
                </a:tc>
              </a:tr>
              <a:tr h="957943">
                <a:tc>
                  <a:txBody>
                    <a:bodyPr/>
                    <a:lstStyle/>
                    <a:p>
                      <a:pPr algn="just" rtl="1"/>
                      <a:r>
                        <a:rPr lang="ar-SA" sz="2600">
                          <a:effectLst/>
                        </a:rPr>
                        <a:t>أقسموا</a:t>
                      </a:r>
                    </a:p>
                  </a:txBody>
                  <a:tcPr marL="0" marR="0" marT="0" marB="0" anchor="ctr">
                    <a:lnL>
                      <a:noFill/>
                    </a:lnL>
                    <a:lnR>
                      <a:noFill/>
                    </a:lnR>
                    <a:lnT>
                      <a:noFill/>
                    </a:lnT>
                    <a:lnB>
                      <a:noFill/>
                    </a:lnB>
                  </a:tcPr>
                </a:tc>
                <a:tc>
                  <a:txBody>
                    <a:bodyPr/>
                    <a:lstStyle/>
                    <a:p>
                      <a:pPr algn="just" rtl="1"/>
                      <a:r>
                        <a:rPr lang="ar-SA" sz="2600">
                          <a:effectLst/>
                        </a:rPr>
                        <a:t>6 مرات</a:t>
                      </a:r>
                    </a:p>
                  </a:txBody>
                  <a:tcPr marL="0" marR="0" marT="0" marB="0" anchor="ctr">
                    <a:lnL>
                      <a:noFill/>
                    </a:lnL>
                    <a:lnR>
                      <a:noFill/>
                    </a:lnR>
                    <a:lnT>
                      <a:noFill/>
                    </a:lnT>
                    <a:lnB>
                      <a:noFill/>
                    </a:lnB>
                  </a:tcPr>
                </a:tc>
                <a:tc>
                  <a:txBody>
                    <a:bodyPr/>
                    <a:lstStyle/>
                    <a:p>
                      <a:pPr algn="just" rtl="1"/>
                      <a:r>
                        <a:rPr lang="ar-SA" sz="2600">
                          <a:effectLst/>
                        </a:rPr>
                        <a:t>(المائدة:53) (القلم:17) (الأنعام:109) (النحل:38) (النور:53) (فاطر:42)</a:t>
                      </a:r>
                    </a:p>
                  </a:txBody>
                  <a:tcPr marL="0" marR="0" marT="0" marB="0" anchor="ctr">
                    <a:lnL>
                      <a:noFill/>
                    </a:lnL>
                    <a:lnR>
                      <a:noFill/>
                    </a:lnR>
                    <a:lnT>
                      <a:noFill/>
                    </a:lnT>
                    <a:lnB>
                      <a:noFill/>
                    </a:lnB>
                  </a:tcPr>
                </a:tc>
              </a:tr>
              <a:tr h="478971">
                <a:tc>
                  <a:txBody>
                    <a:bodyPr/>
                    <a:lstStyle/>
                    <a:p>
                      <a:pPr algn="just" rtl="1"/>
                      <a:r>
                        <a:rPr lang="ar-SA" sz="2600">
                          <a:effectLst/>
                        </a:rPr>
                        <a:t>يقسمان</a:t>
                      </a:r>
                    </a:p>
                  </a:txBody>
                  <a:tcPr marL="0" marR="0" marT="0" marB="0" anchor="ctr">
                    <a:lnL>
                      <a:noFill/>
                    </a:lnL>
                    <a:lnR>
                      <a:noFill/>
                    </a:lnR>
                    <a:lnT>
                      <a:noFill/>
                    </a:lnT>
                    <a:lnB>
                      <a:noFill/>
                    </a:lnB>
                  </a:tcPr>
                </a:tc>
                <a:tc>
                  <a:txBody>
                    <a:bodyPr/>
                    <a:lstStyle/>
                    <a:p>
                      <a:pPr algn="just" rtl="1"/>
                      <a:r>
                        <a:rPr lang="ar-SA" sz="2600">
                          <a:effectLst/>
                        </a:rPr>
                        <a:t>مرتين</a:t>
                      </a:r>
                    </a:p>
                  </a:txBody>
                  <a:tcPr marL="0" marR="0" marT="0" marB="0" anchor="ctr">
                    <a:lnL>
                      <a:noFill/>
                    </a:lnL>
                    <a:lnR>
                      <a:noFill/>
                    </a:lnR>
                    <a:lnT>
                      <a:noFill/>
                    </a:lnT>
                    <a:lnB>
                      <a:noFill/>
                    </a:lnB>
                  </a:tcPr>
                </a:tc>
                <a:tc>
                  <a:txBody>
                    <a:bodyPr/>
                    <a:lstStyle/>
                    <a:p>
                      <a:pPr algn="just" rtl="1"/>
                      <a:r>
                        <a:rPr lang="ar-SA" sz="2600">
                          <a:effectLst/>
                        </a:rPr>
                        <a:t>(المائدة:106) (المائدة:107)</a:t>
                      </a:r>
                    </a:p>
                  </a:txBody>
                  <a:tcPr marL="0" marR="0" marT="0" marB="0" anchor="ctr">
                    <a:lnL>
                      <a:noFill/>
                    </a:lnL>
                    <a:lnR>
                      <a:noFill/>
                    </a:lnR>
                    <a:lnT>
                      <a:noFill/>
                    </a:lnT>
                    <a:lnB>
                      <a:noFill/>
                    </a:lnB>
                  </a:tcPr>
                </a:tc>
              </a:tr>
              <a:tr h="478971">
                <a:tc>
                  <a:txBody>
                    <a:bodyPr/>
                    <a:lstStyle/>
                    <a:p>
                      <a:pPr algn="just" rtl="1"/>
                      <a:r>
                        <a:rPr lang="ar-SA" sz="2600">
                          <a:effectLst/>
                        </a:rPr>
                        <a:t>قاسمهما</a:t>
                      </a:r>
                    </a:p>
                  </a:txBody>
                  <a:tcPr marL="0" marR="0" marT="0" marB="0" anchor="ctr">
                    <a:lnL>
                      <a:noFill/>
                    </a:lnL>
                    <a:lnR>
                      <a:noFill/>
                    </a:lnR>
                    <a:lnT>
                      <a:noFill/>
                    </a:lnT>
                    <a:lnB>
                      <a:noFill/>
                    </a:lnB>
                  </a:tcPr>
                </a:tc>
                <a:tc>
                  <a:txBody>
                    <a:bodyPr/>
                    <a:lstStyle/>
                    <a:p>
                      <a:pPr algn="just" rtl="1"/>
                      <a:r>
                        <a:rPr lang="ar-SA" sz="2600">
                          <a:effectLst/>
                        </a:rPr>
                        <a:t>مرة واحدة</a:t>
                      </a:r>
                    </a:p>
                  </a:txBody>
                  <a:tcPr marL="0" marR="0" marT="0" marB="0" anchor="ctr">
                    <a:lnL>
                      <a:noFill/>
                    </a:lnL>
                    <a:lnR>
                      <a:noFill/>
                    </a:lnR>
                    <a:lnT>
                      <a:noFill/>
                    </a:lnT>
                    <a:lnB>
                      <a:noFill/>
                    </a:lnB>
                  </a:tcPr>
                </a:tc>
                <a:tc>
                  <a:txBody>
                    <a:bodyPr/>
                    <a:lstStyle/>
                    <a:p>
                      <a:pPr algn="just" rtl="1"/>
                      <a:r>
                        <a:rPr lang="ar-SA" sz="2600">
                          <a:effectLst/>
                        </a:rPr>
                        <a:t>(الأعراف:21)</a:t>
                      </a:r>
                    </a:p>
                  </a:txBody>
                  <a:tcPr marL="0" marR="0" marT="0" marB="0" anchor="ctr">
                    <a:lnL>
                      <a:noFill/>
                    </a:lnL>
                    <a:lnR>
                      <a:noFill/>
                    </a:lnR>
                    <a:lnT>
                      <a:noFill/>
                    </a:lnT>
                    <a:lnB>
                      <a:noFill/>
                    </a:lnB>
                  </a:tcPr>
                </a:tc>
              </a:tr>
              <a:tr h="478971">
                <a:tc>
                  <a:txBody>
                    <a:bodyPr/>
                    <a:lstStyle/>
                    <a:p>
                      <a:pPr algn="just" rtl="1"/>
                      <a:r>
                        <a:rPr lang="ar-SA" sz="2600">
                          <a:effectLst/>
                        </a:rPr>
                        <a:t>تقسموا</a:t>
                      </a:r>
                    </a:p>
                  </a:txBody>
                  <a:tcPr marL="0" marR="0" marT="0" marB="0" anchor="ctr">
                    <a:lnL>
                      <a:noFill/>
                    </a:lnL>
                    <a:lnR>
                      <a:noFill/>
                    </a:lnR>
                    <a:lnT>
                      <a:noFill/>
                    </a:lnT>
                    <a:lnB>
                      <a:noFill/>
                    </a:lnB>
                  </a:tcPr>
                </a:tc>
                <a:tc>
                  <a:txBody>
                    <a:bodyPr/>
                    <a:lstStyle/>
                    <a:p>
                      <a:pPr algn="just" rtl="1"/>
                      <a:r>
                        <a:rPr lang="ar-SA" sz="2600">
                          <a:effectLst/>
                        </a:rPr>
                        <a:t>مرة واحدة</a:t>
                      </a:r>
                    </a:p>
                  </a:txBody>
                  <a:tcPr marL="0" marR="0" marT="0" marB="0" anchor="ctr">
                    <a:lnL>
                      <a:noFill/>
                    </a:lnL>
                    <a:lnR>
                      <a:noFill/>
                    </a:lnR>
                    <a:lnT>
                      <a:noFill/>
                    </a:lnT>
                    <a:lnB>
                      <a:noFill/>
                    </a:lnB>
                  </a:tcPr>
                </a:tc>
                <a:tc>
                  <a:txBody>
                    <a:bodyPr/>
                    <a:lstStyle/>
                    <a:p>
                      <a:pPr algn="just" rtl="1"/>
                      <a:r>
                        <a:rPr lang="ar-SA" sz="2600">
                          <a:effectLst/>
                        </a:rPr>
                        <a:t>(النور:53)</a:t>
                      </a:r>
                    </a:p>
                  </a:txBody>
                  <a:tcPr marL="0" marR="0" marT="0" marB="0" anchor="ctr">
                    <a:lnL>
                      <a:noFill/>
                    </a:lnL>
                    <a:lnR>
                      <a:noFill/>
                    </a:lnR>
                    <a:lnT>
                      <a:noFill/>
                    </a:lnT>
                    <a:lnB>
                      <a:noFill/>
                    </a:lnB>
                  </a:tcPr>
                </a:tc>
              </a:tr>
              <a:tr h="478971">
                <a:tc>
                  <a:txBody>
                    <a:bodyPr/>
                    <a:lstStyle/>
                    <a:p>
                      <a:pPr algn="just" rtl="1"/>
                      <a:r>
                        <a:rPr lang="ar-SA" sz="2600">
                          <a:effectLst/>
                        </a:rPr>
                        <a:t>يقسمون</a:t>
                      </a:r>
                    </a:p>
                  </a:txBody>
                  <a:tcPr marL="0" marR="0" marT="0" marB="0" anchor="ctr">
                    <a:lnL>
                      <a:noFill/>
                    </a:lnL>
                    <a:lnR>
                      <a:noFill/>
                    </a:lnR>
                    <a:lnT>
                      <a:noFill/>
                    </a:lnT>
                    <a:lnB>
                      <a:noFill/>
                    </a:lnB>
                  </a:tcPr>
                </a:tc>
                <a:tc>
                  <a:txBody>
                    <a:bodyPr/>
                    <a:lstStyle/>
                    <a:p>
                      <a:pPr algn="just" rtl="1"/>
                      <a:r>
                        <a:rPr lang="ar-SA" sz="2600">
                          <a:effectLst/>
                        </a:rPr>
                        <a:t>مرة واحدة</a:t>
                      </a:r>
                    </a:p>
                  </a:txBody>
                  <a:tcPr marL="0" marR="0" marT="0" marB="0" anchor="ctr">
                    <a:lnL>
                      <a:noFill/>
                    </a:lnL>
                    <a:lnR>
                      <a:noFill/>
                    </a:lnR>
                    <a:lnT>
                      <a:noFill/>
                    </a:lnT>
                    <a:lnB>
                      <a:noFill/>
                    </a:lnB>
                  </a:tcPr>
                </a:tc>
                <a:tc>
                  <a:txBody>
                    <a:bodyPr/>
                    <a:lstStyle/>
                    <a:p>
                      <a:pPr algn="just" rtl="1"/>
                      <a:r>
                        <a:rPr lang="ar-SA" sz="2600">
                          <a:effectLst/>
                        </a:rPr>
                        <a:t>(الزخرف:32)</a:t>
                      </a:r>
                    </a:p>
                  </a:txBody>
                  <a:tcPr marL="0" marR="0" marT="0" marB="0" anchor="ctr">
                    <a:lnL>
                      <a:noFill/>
                    </a:lnL>
                    <a:lnR>
                      <a:noFill/>
                    </a:lnR>
                    <a:lnT>
                      <a:noFill/>
                    </a:lnT>
                    <a:lnB>
                      <a:noFill/>
                    </a:lnB>
                  </a:tcPr>
                </a:tc>
              </a:tr>
              <a:tr h="478971">
                <a:tc>
                  <a:txBody>
                    <a:bodyPr/>
                    <a:lstStyle/>
                    <a:p>
                      <a:pPr algn="just" rtl="1"/>
                      <a:r>
                        <a:rPr lang="ar-SA" sz="2600">
                          <a:effectLst/>
                        </a:rPr>
                        <a:t>قسمنا</a:t>
                      </a:r>
                    </a:p>
                  </a:txBody>
                  <a:tcPr marL="0" marR="0" marT="0" marB="0" anchor="ctr">
                    <a:lnL>
                      <a:noFill/>
                    </a:lnL>
                    <a:lnR>
                      <a:noFill/>
                    </a:lnR>
                    <a:lnT>
                      <a:noFill/>
                    </a:lnT>
                    <a:lnB>
                      <a:noFill/>
                    </a:lnB>
                  </a:tcPr>
                </a:tc>
                <a:tc>
                  <a:txBody>
                    <a:bodyPr/>
                    <a:lstStyle/>
                    <a:p>
                      <a:pPr algn="just" rtl="1"/>
                      <a:r>
                        <a:rPr lang="ar-SA" sz="2600">
                          <a:effectLst/>
                        </a:rPr>
                        <a:t>مرة واحدة</a:t>
                      </a:r>
                    </a:p>
                  </a:txBody>
                  <a:tcPr marL="0" marR="0" marT="0" marB="0" anchor="ctr">
                    <a:lnL>
                      <a:noFill/>
                    </a:lnL>
                    <a:lnR>
                      <a:noFill/>
                    </a:lnR>
                    <a:lnT>
                      <a:noFill/>
                    </a:lnT>
                    <a:lnB>
                      <a:noFill/>
                    </a:lnB>
                  </a:tcPr>
                </a:tc>
                <a:tc>
                  <a:txBody>
                    <a:bodyPr/>
                    <a:lstStyle/>
                    <a:p>
                      <a:pPr algn="just" rtl="1"/>
                      <a:r>
                        <a:rPr lang="ar-SA" sz="2600">
                          <a:effectLst/>
                        </a:rPr>
                        <a:t>(الزخرف:32)</a:t>
                      </a:r>
                    </a:p>
                  </a:txBody>
                  <a:tcPr marL="0" marR="0" marT="0" marB="0" anchor="ctr">
                    <a:lnL>
                      <a:noFill/>
                    </a:lnL>
                    <a:lnR>
                      <a:noFill/>
                    </a:lnR>
                    <a:lnT>
                      <a:noFill/>
                    </a:lnT>
                    <a:lnB>
                      <a:noFill/>
                    </a:lnB>
                  </a:tcPr>
                </a:tc>
              </a:tr>
              <a:tr h="478971">
                <a:tc>
                  <a:txBody>
                    <a:bodyPr/>
                    <a:lstStyle/>
                    <a:p>
                      <a:pPr algn="just" rtl="1"/>
                      <a:r>
                        <a:rPr lang="ar-SA" sz="2600">
                          <a:effectLst/>
                        </a:rPr>
                        <a:t>تستقسموا</a:t>
                      </a:r>
                    </a:p>
                  </a:txBody>
                  <a:tcPr marL="0" marR="0" marT="0" marB="0" anchor="ctr">
                    <a:lnL>
                      <a:noFill/>
                    </a:lnL>
                    <a:lnR>
                      <a:noFill/>
                    </a:lnR>
                    <a:lnT>
                      <a:noFill/>
                    </a:lnT>
                    <a:lnB>
                      <a:noFill/>
                    </a:lnB>
                  </a:tcPr>
                </a:tc>
                <a:tc>
                  <a:txBody>
                    <a:bodyPr/>
                    <a:lstStyle/>
                    <a:p>
                      <a:pPr algn="just" rtl="1"/>
                      <a:r>
                        <a:rPr lang="ar-SA" sz="2600">
                          <a:effectLst/>
                        </a:rPr>
                        <a:t>مرة واحدة</a:t>
                      </a:r>
                    </a:p>
                  </a:txBody>
                  <a:tcPr marL="0" marR="0" marT="0" marB="0" anchor="ctr">
                    <a:lnL>
                      <a:noFill/>
                    </a:lnL>
                    <a:lnR>
                      <a:noFill/>
                    </a:lnR>
                    <a:lnT>
                      <a:noFill/>
                    </a:lnT>
                    <a:lnB>
                      <a:noFill/>
                    </a:lnB>
                  </a:tcPr>
                </a:tc>
                <a:tc>
                  <a:txBody>
                    <a:bodyPr/>
                    <a:lstStyle/>
                    <a:p>
                      <a:pPr algn="just" rtl="1"/>
                      <a:r>
                        <a:rPr lang="ar-SA" sz="2600" dirty="0">
                          <a:effectLst/>
                        </a:rPr>
                        <a:t>(المائدة:3)</a:t>
                      </a:r>
                    </a:p>
                  </a:txBody>
                  <a:tcPr marL="0" marR="0" marT="0" marB="0" anchor="ctr">
                    <a:lnL>
                      <a:noFill/>
                    </a:lnL>
                    <a:lnR>
                      <a:noFill/>
                    </a:lnR>
                    <a:lnT>
                      <a:noFill/>
                    </a:lnT>
                    <a:lnB>
                      <a:noFill/>
                    </a:lnB>
                  </a:tcPr>
                </a:tc>
              </a:tr>
            </a:tbl>
          </a:graphicData>
        </a:graphic>
      </p:graphicFrame>
    </p:spTree>
    <p:extLst>
      <p:ext uri="{BB962C8B-B14F-4D97-AF65-F5344CB8AC3E}">
        <p14:creationId xmlns:p14="http://schemas.microsoft.com/office/powerpoint/2010/main" val="778229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90501" y="171450"/>
            <a:ext cx="8953500" cy="6534150"/>
          </a:xfrm>
        </p:spPr>
        <p:txBody>
          <a:bodyPr>
            <a:noAutofit/>
          </a:bodyPr>
          <a:lstStyle/>
          <a:p>
            <a:pPr marL="0" indent="0" algn="r">
              <a:buNone/>
            </a:pPr>
            <a:r>
              <a:rPr lang="ar-SA" sz="3900" dirty="0"/>
              <a:t>ورد لفظ القسم في القران الكريم باشتقاقاته 23 </a:t>
            </a:r>
            <a:r>
              <a:rPr lang="ar-SA" sz="3900" dirty="0" smtClean="0"/>
              <a:t>مرة</a:t>
            </a:r>
            <a:r>
              <a:rPr lang="tr-TR" sz="3900" dirty="0" smtClean="0"/>
              <a:t>-</a:t>
            </a:r>
            <a:r>
              <a:rPr lang="ar-SA" sz="3900" dirty="0" smtClean="0"/>
              <a:t/>
            </a:r>
            <a:br>
              <a:rPr lang="ar-SA" sz="3900" dirty="0" smtClean="0"/>
            </a:br>
            <a:r>
              <a:rPr lang="ar-SA" sz="3900" dirty="0" smtClean="0"/>
              <a:t>وفي القران </a:t>
            </a:r>
            <a:r>
              <a:rPr lang="ar-SA" sz="3900" dirty="0"/>
              <a:t>الكريم عن القسم بألفاظ أخرى </a:t>
            </a:r>
            <a:r>
              <a:rPr lang="ar-SA" sz="3900" dirty="0" smtClean="0"/>
              <a:t>مرادفة</a:t>
            </a:r>
            <a:r>
              <a:rPr lang="tr-TR" sz="3900" dirty="0" smtClean="0"/>
              <a:t>-</a:t>
            </a:r>
          </a:p>
          <a:p>
            <a:pPr marL="0" indent="0" algn="r">
              <a:buNone/>
            </a:pPr>
            <a:r>
              <a:rPr lang="ar-SA" sz="3900" b="1" dirty="0"/>
              <a:t>الأول: اليمين </a:t>
            </a:r>
            <a:endParaRPr lang="tr-TR" sz="3900" b="1" dirty="0" smtClean="0"/>
          </a:p>
          <a:p>
            <a:pPr marL="0" indent="0" algn="r">
              <a:buNone/>
            </a:pPr>
            <a:r>
              <a:rPr lang="ar-SA" sz="3900" b="1" dirty="0"/>
              <a:t>الثاني </a:t>
            </a:r>
            <a:r>
              <a:rPr lang="ar-SA" sz="3900" b="1" dirty="0" smtClean="0"/>
              <a:t>الحلف</a:t>
            </a:r>
            <a:endParaRPr lang="tr-TR" sz="3900" b="1" dirty="0" smtClean="0"/>
          </a:p>
          <a:p>
            <a:pPr marL="0" indent="0" algn="r">
              <a:buNone/>
            </a:pPr>
            <a:r>
              <a:rPr lang="ar-SA" sz="3900" b="1" dirty="0"/>
              <a:t>الثالث: </a:t>
            </a:r>
            <a:r>
              <a:rPr lang="ar-SA" sz="3900" b="1" dirty="0" smtClean="0"/>
              <a:t>الإيلاء</a:t>
            </a:r>
            <a:endParaRPr lang="tr-TR" sz="3900" b="1" dirty="0" smtClean="0"/>
          </a:p>
          <a:p>
            <a:pPr marL="0" indent="0" algn="r">
              <a:buNone/>
            </a:pPr>
            <a:r>
              <a:rPr lang="ar-SA" sz="3900" b="1" dirty="0" smtClean="0"/>
              <a:t>الرابع</a:t>
            </a:r>
            <a:r>
              <a:rPr lang="ar-SA" sz="3900" b="1" dirty="0"/>
              <a:t> :</a:t>
            </a:r>
            <a:r>
              <a:rPr lang="ar-SA" sz="3900" dirty="0" smtClean="0"/>
              <a:t> </a:t>
            </a:r>
            <a:r>
              <a:rPr lang="ar-SA" sz="3900" dirty="0"/>
              <a:t>(الحروف) : ب - و - ت - </a:t>
            </a:r>
            <a:r>
              <a:rPr lang="ar-SA" sz="3900" dirty="0" smtClean="0"/>
              <a:t>ل</a:t>
            </a:r>
            <a:endParaRPr lang="tr-TR" sz="3900" dirty="0" smtClean="0"/>
          </a:p>
          <a:p>
            <a:pPr marL="0" indent="0" algn="r">
              <a:buNone/>
            </a:pPr>
            <a:r>
              <a:rPr lang="ar-SA" sz="3900" dirty="0" smtClean="0"/>
              <a:t>وَالْقَسَمُ </a:t>
            </a:r>
            <a:r>
              <a:rPr lang="ar-SA" sz="3900" dirty="0"/>
              <a:t>لَمَّا كَانَ يَكْثُرُ فِي الْكَلَامِ اخْتُصِرَ فَصَارَ فِعْلُ الْقَسَمِ يُحْذَفُ وَيُكْتَفَى بِالْبَاءِ ثُمَّ عُوِّضَ مِنَ الْبَاءِ الْوَاوَ فِي الْأَسْمَاءِ الظَّاهِرَةِ وَالتَّاءِ فِي اسْمِ اللَّهِ تَعَالَى كَقَوْلِهِ: ﴿ وَتَاللَّهِ لأَكِيدَنَّ أَصْنَامَكُمْ </a:t>
            </a:r>
            <a:r>
              <a:rPr lang="ar-SA" sz="3900" dirty="0" smtClean="0"/>
              <a:t>﴾.</a:t>
            </a:r>
            <a:endParaRPr lang="tr-TR" sz="3900" dirty="0" smtClean="0"/>
          </a:p>
        </p:txBody>
      </p:sp>
    </p:spTree>
    <p:extLst>
      <p:ext uri="{BB962C8B-B14F-4D97-AF65-F5344CB8AC3E}">
        <p14:creationId xmlns:p14="http://schemas.microsoft.com/office/powerpoint/2010/main" val="3236153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841176"/>
            <a:ext cx="8934449" cy="4883474"/>
          </a:xfrm>
        </p:spPr>
        <p:txBody>
          <a:bodyPr>
            <a:noAutofit/>
          </a:bodyPr>
          <a:lstStyle/>
          <a:p>
            <a:pPr marL="0" indent="0" algn="r">
              <a:buNone/>
            </a:pPr>
            <a:r>
              <a:rPr lang="ar-SA" sz="2600" b="1" dirty="0">
                <a:solidFill>
                  <a:srgbClr val="0070C0"/>
                </a:solidFill>
              </a:rPr>
              <a:t>1-</a:t>
            </a:r>
            <a:r>
              <a:rPr lang="ar-SA" sz="2600" b="1" dirty="0"/>
              <a:t> بنفسه</a:t>
            </a:r>
            <a:r>
              <a:rPr lang="ar-SA" sz="2600" dirty="0"/>
              <a:t>: ومثال ذلك قوله ﴿ فَلَا أُقْسِمُ بِرَبِّ الْمَشَارِقِ وَالْمَغَارِبِ إِنَّا لَقَادِرُونَ ﴾ [المعارج: 40] وقوله ﴿ وَمَا خَلَقَ الذَّكَرَ وَالْأُنْثَى ﴾ [الليل: 3]  ﴿ فَلَا وَرَبِّكَ لَا يُؤْمِنُونَ حَتَّى يُحَكِّمُوكَ فِيمَا شَجَرَ بَيْنَهُمْ ثُمَّ لَا يَجِدُوا فِي أَنْفُسِهِمْ حَرَجًا مِمَّا قَضَيْتَ وَيُسَلِّمُوا تَسْلِيمًا ﴾ [النساء: 65]</a:t>
            </a:r>
            <a:br>
              <a:rPr lang="ar-SA" sz="2600" dirty="0"/>
            </a:br>
            <a:r>
              <a:rPr lang="ar-SA" sz="2600" b="1" dirty="0">
                <a:solidFill>
                  <a:srgbClr val="0070C0"/>
                </a:solidFill>
              </a:rPr>
              <a:t>2-</a:t>
            </a:r>
            <a:r>
              <a:rPr lang="ar-SA" sz="2600" b="1" dirty="0"/>
              <a:t> بالقران الكريم</a:t>
            </a:r>
            <a:r>
              <a:rPr lang="ar-SA" sz="2600" dirty="0"/>
              <a:t>: ﴿ وَالْقُرْآنِ الْحَكِيمِ ﴾ </a:t>
            </a:r>
            <a:r>
              <a:rPr lang="ar-SA" sz="2000" dirty="0"/>
              <a:t>[</a:t>
            </a:r>
            <a:r>
              <a:rPr lang="ar-SA" sz="2000" dirty="0" smtClean="0"/>
              <a:t>يس </a:t>
            </a:r>
            <a:r>
              <a:rPr lang="ar-SA" sz="2000" dirty="0"/>
              <a:t>4]</a:t>
            </a:r>
            <a:r>
              <a:rPr lang="ar-SA" sz="2600" dirty="0"/>
              <a:t>،  ﴿ ص وَالْقُرْآنِ ذِي الذِّكْرِ * بَلِ الَّذِينَ كَفَرُوا فِي عِزَّةٍ وَشِقَاقٍ ﴾ </a:t>
            </a:r>
            <a:r>
              <a:rPr lang="ar-SA" sz="2000" dirty="0"/>
              <a:t>[ص: 1، 2]</a:t>
            </a:r>
            <a:r>
              <a:rPr lang="ar-SA" sz="2600" dirty="0"/>
              <a:t>،  ﴿ ق وَالْقُرْآنِ الْمَجِيدِ ﴾ </a:t>
            </a:r>
            <a:r>
              <a:rPr lang="ar-SA" sz="2000" dirty="0"/>
              <a:t>[ق: 1]</a:t>
            </a:r>
            <a:r>
              <a:rPr lang="ar-SA" sz="2600" dirty="0"/>
              <a:t>  ﴿ حم * وَالْكِتَابِ الْمُبِينِ ﴾ [الزخرف: 1، 2]،  ﴿ حم * وَالْكِتَابِ الْمُبِينِ ﴾ </a:t>
            </a:r>
            <a:r>
              <a:rPr lang="ar-SA" sz="2000" dirty="0"/>
              <a:t>[الدخان: 1، 2]</a:t>
            </a:r>
            <a:r>
              <a:rPr lang="ar-SA" sz="2600" dirty="0"/>
              <a:t>،  ﴿ وَكِتَابٍ مَسْطُورٍ ﴾ [الطور: 2] قيل الكتاب المسطور هو اللوح المحفوظ. وقيل القرآن.</a:t>
            </a:r>
            <a:r>
              <a:rPr lang="ar-SA" sz="2600" dirty="0">
                <a:hlinkClick r:id="rId2"/>
              </a:rPr>
              <a:t>[59]</a:t>
            </a:r>
            <a:r>
              <a:rPr lang="ar-SA" sz="2600" dirty="0"/>
              <a:t>.</a:t>
            </a:r>
            <a:br>
              <a:rPr lang="ar-SA" sz="2600" dirty="0"/>
            </a:br>
            <a:r>
              <a:rPr lang="ar-SA" sz="2600" b="1" dirty="0">
                <a:solidFill>
                  <a:srgbClr val="0070C0"/>
                </a:solidFill>
              </a:rPr>
              <a:t>3-</a:t>
            </a:r>
            <a:r>
              <a:rPr lang="ar-SA" sz="2600" b="1" dirty="0"/>
              <a:t> النجوم</a:t>
            </a:r>
            <a:r>
              <a:rPr lang="ar-SA" sz="2600" dirty="0"/>
              <a:t>: ومثال ذلك قوله تعالى: ﴿ وَالنَّجْمِ إِذَا هَوَى ﴾ </a:t>
            </a:r>
            <a:r>
              <a:rPr lang="ar-SA" sz="2000" dirty="0"/>
              <a:t>[النجم: 1].</a:t>
            </a:r>
            <a:r>
              <a:rPr lang="ar-SA" sz="2600" dirty="0"/>
              <a:t>  ﴿ وَالسَّمَاءِ وَالطَّارِقِ ﴾ [الطارق: 1] ﴿ فَلَا أُقْسِمُ بِمَوَاقِعِ النُّجُومِ ﴾ </a:t>
            </a:r>
            <a:r>
              <a:rPr lang="ar-SA" sz="2000" dirty="0"/>
              <a:t>[الواقعة: 75] </a:t>
            </a:r>
            <a:r>
              <a:rPr lang="ar-SA" sz="2600" dirty="0"/>
              <a:t> ﴿ فَلَا أُقْسِمُ بِالْخُنَّسِ * الْجَوَارِ الْكُنَّسِ ﴾ </a:t>
            </a:r>
            <a:r>
              <a:rPr lang="ar-SA" sz="2000" dirty="0"/>
              <a:t>[التكوير: 16] </a:t>
            </a:r>
            <a:r>
              <a:rPr lang="ar-SA" sz="2600" dirty="0" smtClean="0"/>
              <a:t>قيل</a:t>
            </a:r>
            <a:r>
              <a:rPr lang="ar-SA" sz="2600" dirty="0"/>
              <a:t>: الخنس هي النجوم تغيب فِي النَّهَار، وَتظهر بِاللَّيْلِ</a:t>
            </a:r>
            <a:r>
              <a:rPr lang="ar-SA" sz="2600" dirty="0">
                <a:hlinkClick r:id="rId3"/>
              </a:rPr>
              <a:t>[60]</a:t>
            </a:r>
            <a:r>
              <a:rPr lang="ar-SA" sz="2600" dirty="0"/>
              <a:t>. ومن النجوم أيضا الشمس  ﴿ وَالشَّمْسِ وَضُحَاهَا ﴾ </a:t>
            </a:r>
            <a:r>
              <a:rPr lang="ar-SA" sz="2000" dirty="0"/>
              <a:t>[الشمس: 1</a:t>
            </a:r>
            <a:r>
              <a:rPr lang="ar-SA" sz="2000" dirty="0" smtClean="0"/>
              <a:t>]</a:t>
            </a:r>
            <a:endParaRPr lang="ar-SA" sz="2000" dirty="0"/>
          </a:p>
        </p:txBody>
      </p:sp>
      <p:sp>
        <p:nvSpPr>
          <p:cNvPr id="3" name="Başlık 2"/>
          <p:cNvSpPr>
            <a:spLocks noGrp="1"/>
          </p:cNvSpPr>
          <p:nvPr>
            <p:ph type="title"/>
          </p:nvPr>
        </p:nvSpPr>
        <p:spPr>
          <a:xfrm>
            <a:off x="307490" y="74856"/>
            <a:ext cx="7756263" cy="1054250"/>
          </a:xfrm>
        </p:spPr>
        <p:txBody>
          <a:bodyPr/>
          <a:lstStyle/>
          <a:p>
            <a:r>
              <a:rPr lang="ar-SA" sz="4000" dirty="0"/>
              <a:t> المقسمون في القران الكريم</a:t>
            </a:r>
            <a:r>
              <a:rPr lang="ar-SA" sz="4000" dirty="0" smtClean="0"/>
              <a:t>:</a:t>
            </a:r>
            <a:r>
              <a:rPr lang="tr-TR" sz="4000" dirty="0" smtClean="0"/>
              <a:t/>
            </a:r>
            <a:br>
              <a:rPr lang="tr-TR" sz="4000" dirty="0" smtClean="0"/>
            </a:br>
            <a:r>
              <a:rPr lang="ar-SA" sz="4000" dirty="0"/>
              <a:t>أقسم الله تعالى بأشياء كثيرة وهي:</a:t>
            </a:r>
            <a:endParaRPr lang="tr-TR" sz="4000" dirty="0"/>
          </a:p>
        </p:txBody>
      </p:sp>
    </p:spTree>
    <p:extLst>
      <p:ext uri="{BB962C8B-B14F-4D97-AF65-F5344CB8AC3E}">
        <p14:creationId xmlns:p14="http://schemas.microsoft.com/office/powerpoint/2010/main" val="2680640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403927"/>
            <a:ext cx="9051636" cy="5320723"/>
          </a:xfrm>
        </p:spPr>
        <p:txBody>
          <a:bodyPr>
            <a:noAutofit/>
          </a:bodyPr>
          <a:lstStyle/>
          <a:p>
            <a:pPr marL="0" indent="0" algn="r">
              <a:buNone/>
            </a:pPr>
            <a:r>
              <a:rPr lang="ar-SA" sz="2600" dirty="0">
                <a:solidFill>
                  <a:srgbClr val="0070C0"/>
                </a:solidFill>
              </a:rPr>
              <a:t>5</a:t>
            </a:r>
            <a:r>
              <a:rPr lang="ar-SA" sz="2600" dirty="0" smtClean="0">
                <a:solidFill>
                  <a:srgbClr val="0070C0"/>
                </a:solidFill>
              </a:rPr>
              <a:t>-</a:t>
            </a:r>
            <a:r>
              <a:rPr lang="ar-SA" sz="2600" dirty="0" smtClean="0"/>
              <a:t> </a:t>
            </a:r>
            <a:r>
              <a:rPr lang="ar-SA" sz="2600" b="1" dirty="0"/>
              <a:t>بالنفس </a:t>
            </a:r>
            <a:r>
              <a:rPr lang="ar-SA" sz="2600" b="1" dirty="0" smtClean="0"/>
              <a:t>الإنسانية</a:t>
            </a:r>
            <a:r>
              <a:rPr lang="ar-SA" sz="2600" dirty="0"/>
              <a:t> ﴿ وَنَفْسٍ وَمَا سَوَّاهَا ﴾ [الشمس: 7]</a:t>
            </a:r>
          </a:p>
          <a:p>
            <a:pPr marL="0" indent="0" algn="r">
              <a:buNone/>
            </a:pPr>
            <a:r>
              <a:rPr lang="ar-SA" sz="2600" b="1" dirty="0" smtClean="0"/>
              <a:t>النفس </a:t>
            </a:r>
            <a:r>
              <a:rPr lang="ar-SA" sz="2600" b="1" dirty="0"/>
              <a:t>اللوامة</a:t>
            </a:r>
            <a:r>
              <a:rPr lang="ar-SA" sz="2600" dirty="0"/>
              <a:t>: ﴿ وَلَا أُقْسِمُ بِالنَّفْسِ اللَّوَّامَةِ ﴾ [القيامة: 2]</a:t>
            </a:r>
            <a:endParaRPr lang="tr-TR" sz="2600" dirty="0" smtClean="0"/>
          </a:p>
          <a:p>
            <a:pPr marL="0" indent="0" algn="r">
              <a:buNone/>
            </a:pPr>
            <a:r>
              <a:rPr lang="ar-SA" sz="2600" dirty="0" smtClean="0">
                <a:solidFill>
                  <a:srgbClr val="0070C0"/>
                </a:solidFill>
              </a:rPr>
              <a:t>6-</a:t>
            </a:r>
            <a:r>
              <a:rPr lang="ar-SA" sz="2600" dirty="0" smtClean="0"/>
              <a:t> </a:t>
            </a:r>
            <a:r>
              <a:rPr lang="ar-SA" sz="2600" b="1" dirty="0"/>
              <a:t>الزمان و الاوقات </a:t>
            </a:r>
            <a:r>
              <a:rPr lang="ar-SA" sz="2600" dirty="0" smtClean="0"/>
              <a:t>:</a:t>
            </a:r>
            <a:r>
              <a:rPr lang="ar-SA" sz="2600" dirty="0"/>
              <a:t> الضحى  ﴿ وَالشَّمْسِ وَضُحَاهَا ﴾ [الشمس: 1] النهار  ﴿ وَالنَّهَارِ إِذَا جَلَّاهَا ﴾ [الشمس: 3]  ﴿ وَالنَّهَارِ إِذَا تَجَلَّى ﴾ [الليل: 2] الفجر  ﴿ وَالْفَجْرِ ﴾ [الفجر: 1] ﴿ وَالْعَصْرِ ﴾ [العصر: 1] ﴿ وَالصُّبْحِ إِذَا تَنَفَّسَ ﴾ [التكوير: 18] الليل ﴿ وَاللَّيْلِ إِذْ أَدْبَرَ ﴾ [المدثر:33]  ﴿ وَاللَّيْلِ إِذَا عَسْعَسَ ﴾ [التكوير: 17]  ﴿ وَاللَّيْلِ وَمَا وَسَقَ ﴾ [الانشقاق: 17]  ﴿ وَلَيَالٍ عَشْرٍ ﴾ [الفجر: 2]  ﴿ وَاللَّيْلِ إِذَا يَغْشَاهَا ﴾ [الشمس: 4]  ﴿ وَاللَّيْلِ إِذَا يَغْشَى ﴾ [الليل: 1]  ﴿ وَالصُّبْحِ إِذَا تَنَفَّسَ ﴾ [التكوير: 18]  ﴿ وَالصُّبْحِ إِذَا أَسْفَرَ ﴾ [المدثر: 34]  ﴿ وَالضُّحَى * وَاللَّيْلِ إِذَا سَجَى ﴾ [الضحى: 1، 2</a:t>
            </a:r>
            <a:r>
              <a:rPr lang="ar-SA" sz="2600" dirty="0" smtClean="0"/>
              <a:t>].الشفق</a:t>
            </a:r>
            <a:r>
              <a:rPr lang="ar-SA" sz="2600" dirty="0"/>
              <a:t>: ﴿ فَلَا أُقْسِمُ بِالشَّفَقِ ﴾ [الانشقاق: 16]</a:t>
            </a:r>
          </a:p>
        </p:txBody>
      </p:sp>
      <p:sp>
        <p:nvSpPr>
          <p:cNvPr id="3" name="Başlık 2"/>
          <p:cNvSpPr>
            <a:spLocks noGrp="1"/>
          </p:cNvSpPr>
          <p:nvPr>
            <p:ph type="title"/>
          </p:nvPr>
        </p:nvSpPr>
        <p:spPr>
          <a:xfrm>
            <a:off x="307490" y="74856"/>
            <a:ext cx="8836510" cy="1506294"/>
          </a:xfrm>
        </p:spPr>
        <p:txBody>
          <a:bodyPr/>
          <a:lstStyle/>
          <a:p>
            <a:pPr algn="r"/>
            <a:r>
              <a:rPr lang="ar-SA" sz="3300" dirty="0">
                <a:solidFill>
                  <a:srgbClr val="0070C0"/>
                </a:solidFill>
              </a:rPr>
              <a:t>4-</a:t>
            </a:r>
            <a:r>
              <a:rPr lang="ar-SA" sz="3300" dirty="0">
                <a:solidFill>
                  <a:schemeClr val="tx1"/>
                </a:solidFill>
              </a:rPr>
              <a:t> </a:t>
            </a:r>
            <a:r>
              <a:rPr lang="ar-SA" sz="3300" b="1" dirty="0">
                <a:solidFill>
                  <a:schemeClr val="tx1"/>
                </a:solidFill>
              </a:rPr>
              <a:t>يوم القيامة</a:t>
            </a:r>
            <a:r>
              <a:rPr lang="ar-SA" sz="3300" dirty="0">
                <a:solidFill>
                  <a:schemeClr val="tx1"/>
                </a:solidFill>
              </a:rPr>
              <a:t>: ﴿ لَا أُقْسِمُ بِيَوْمِ الْقِيَامَةِ ﴾ [القيامة: 1]،  ﴿ وَالْيَوْمِ الْمَوْعُودِ وَشَاهِدٍ وَمَشْهُودٍ ﴾ [البروج:2، 3</a:t>
            </a:r>
            <a:r>
              <a:rPr lang="ar-SA" sz="3300" dirty="0" smtClean="0">
                <a:solidFill>
                  <a:schemeClr val="tx1"/>
                </a:solidFill>
              </a:rPr>
              <a:t>].</a:t>
            </a:r>
            <a:endParaRPr lang="tr-TR" sz="3300" dirty="0">
              <a:solidFill>
                <a:schemeClr val="tx1"/>
              </a:solidFill>
            </a:endParaRPr>
          </a:p>
        </p:txBody>
      </p:sp>
    </p:spTree>
    <p:extLst>
      <p:ext uri="{BB962C8B-B14F-4D97-AF65-F5344CB8AC3E}">
        <p14:creationId xmlns:p14="http://schemas.microsoft.com/office/powerpoint/2010/main" val="3719650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348033"/>
            <a:ext cx="9144000" cy="5620791"/>
          </a:xfrm>
        </p:spPr>
        <p:txBody>
          <a:bodyPr>
            <a:noAutofit/>
          </a:bodyPr>
          <a:lstStyle/>
          <a:p>
            <a:pPr marL="0" indent="0" algn="r">
              <a:buNone/>
            </a:pPr>
            <a:r>
              <a:rPr lang="ar-SA" sz="2900" dirty="0" smtClean="0"/>
              <a:t>الطور</a:t>
            </a:r>
            <a:r>
              <a:rPr lang="ar-SA" sz="2900" dirty="0"/>
              <a:t>: ﴿ وَالطُّورِ ﴾ [</a:t>
            </a:r>
            <a:r>
              <a:rPr lang="ar-SA" sz="2900" dirty="0" smtClean="0"/>
              <a:t>الطور </a:t>
            </a:r>
            <a:r>
              <a:rPr lang="ar-SA" sz="2900" dirty="0"/>
              <a:t>1] ﴿ وَطُورِ سِينِينَ ﴾ [</a:t>
            </a:r>
            <a:r>
              <a:rPr lang="ar-SA" sz="2900" dirty="0" smtClean="0"/>
              <a:t>التين </a:t>
            </a:r>
            <a:r>
              <a:rPr lang="ar-SA" sz="2900" dirty="0"/>
              <a:t>2]. أقسم الله </a:t>
            </a:r>
            <a:r>
              <a:rPr lang="ar-SA" sz="2900" dirty="0" smtClean="0"/>
              <a:t>بالجبل </a:t>
            </a:r>
            <a:r>
              <a:rPr lang="ar-SA" sz="2900" dirty="0"/>
              <a:t>وكل جبل فهو طور بلغة </a:t>
            </a:r>
            <a:r>
              <a:rPr lang="ar-SA" sz="2900" dirty="0" smtClean="0"/>
              <a:t>النبط </a:t>
            </a:r>
            <a:r>
              <a:rPr lang="ar-SA" sz="2900" dirty="0"/>
              <a:t>ويقال بلغة السريانية. ولكن عني به الجبل الذي كلم الله عليه </a:t>
            </a:r>
            <a:r>
              <a:rPr lang="ar-SA" sz="2900" dirty="0" smtClean="0"/>
              <a:t>موسى.</a:t>
            </a:r>
            <a:endParaRPr lang="tr-TR" sz="2900" dirty="0" smtClean="0"/>
          </a:p>
          <a:p>
            <a:pPr marL="0" indent="0" algn="r">
              <a:buNone/>
            </a:pPr>
            <a:r>
              <a:rPr lang="ar-SA" sz="2900" dirty="0" smtClean="0"/>
              <a:t>مكة المكرمة: ﴿لَا أُقْسِمُ بِهَذَا الْبَلَدِ﴾ [البلد 1]،  ﴿ وَهَذَا الْبَلَدِ الْأَمِينِ ﴾ [التين 3].</a:t>
            </a:r>
            <a:br>
              <a:rPr lang="ar-SA" sz="2900" dirty="0" smtClean="0"/>
            </a:br>
            <a:r>
              <a:rPr lang="ar-SA" sz="2900" dirty="0" smtClean="0"/>
              <a:t>والد وما ولد: ﴿ وَوَالِدٍ وَمَا وَلَدَ ﴾ [البلد 3]</a:t>
            </a:r>
            <a:br>
              <a:rPr lang="ar-SA" sz="2900" dirty="0" smtClean="0"/>
            </a:br>
            <a:r>
              <a:rPr lang="ar-SA" sz="2900" dirty="0" smtClean="0"/>
              <a:t>الشَّمْسِ ﴿ وَالشَّمْسِ وَضُحَاهَا ﴾ [الشمس 1]</a:t>
            </a:r>
            <a:endParaRPr lang="tr-TR" sz="2900" dirty="0" smtClean="0"/>
          </a:p>
          <a:p>
            <a:pPr marL="0" indent="0" algn="r">
              <a:buNone/>
            </a:pPr>
            <a:r>
              <a:rPr lang="ar-SA" sz="2900" dirty="0" smtClean="0"/>
              <a:t>القمر</a:t>
            </a:r>
            <a:r>
              <a:rPr lang="ar-SA" sz="2900" dirty="0"/>
              <a:t>: ﴿ كَلَّا وَالْقَمَرِ ﴾ [</a:t>
            </a:r>
            <a:r>
              <a:rPr lang="ar-SA" sz="2900" dirty="0" smtClean="0"/>
              <a:t>المدثر </a:t>
            </a:r>
            <a:r>
              <a:rPr lang="ar-SA" sz="2900" dirty="0"/>
              <a:t>32]  ﴿ وَالْقَمَرِ إِذَا اتَّسَقَ ﴾ </a:t>
            </a:r>
            <a:r>
              <a:rPr lang="ar-SA" sz="2900"/>
              <a:t>[</a:t>
            </a:r>
            <a:r>
              <a:rPr lang="ar-SA" sz="2900" smtClean="0"/>
              <a:t>الانشقاق </a:t>
            </a:r>
            <a:r>
              <a:rPr lang="ar-SA" sz="2900" dirty="0"/>
              <a:t>18]  ﴿ وَالْقَمَرِ إِذَا تَلَاهَا ﴾ [</a:t>
            </a:r>
            <a:r>
              <a:rPr lang="ar-SA" sz="2900" dirty="0" smtClean="0"/>
              <a:t>الشمس </a:t>
            </a:r>
            <a:r>
              <a:rPr lang="ar-SA" sz="2900" dirty="0"/>
              <a:t>2]</a:t>
            </a:r>
            <a:br>
              <a:rPr lang="ar-SA" sz="2900" dirty="0"/>
            </a:br>
            <a:r>
              <a:rPr lang="ar-SA" sz="2900" dirty="0"/>
              <a:t>الشفع والوتر: ﴿ وَالشَّفْعِ وَالْوَتْرِ ﴾ [</a:t>
            </a:r>
            <a:r>
              <a:rPr lang="ar-SA" sz="2900" dirty="0" smtClean="0"/>
              <a:t>الفجر </a:t>
            </a:r>
            <a:r>
              <a:rPr lang="ar-SA" sz="2900" dirty="0"/>
              <a:t>3]</a:t>
            </a:r>
            <a:br>
              <a:rPr lang="ar-SA" sz="2900" dirty="0"/>
            </a:br>
            <a:r>
              <a:rPr lang="ar-SA" sz="2900" dirty="0"/>
              <a:t>الخيل: </a:t>
            </a:r>
            <a:r>
              <a:rPr lang="ar-SA" sz="2900" dirty="0" smtClean="0"/>
              <a:t>﴿وَالْعَادِيَاتِ ضَبْحًا*فَالْمُورِيَاتِ </a:t>
            </a:r>
            <a:r>
              <a:rPr lang="ar-SA" sz="2900" dirty="0"/>
              <a:t>قَدْحًا * فَالْمُغِيرَاتِ </a:t>
            </a:r>
            <a:r>
              <a:rPr lang="ar-SA" sz="2900" dirty="0" smtClean="0"/>
              <a:t>صُبْحًا﴾ العاديات 1-3</a:t>
            </a:r>
            <a:endParaRPr lang="ar-SA" sz="2900" dirty="0"/>
          </a:p>
        </p:txBody>
      </p:sp>
      <p:sp>
        <p:nvSpPr>
          <p:cNvPr id="3" name="Başlık 2"/>
          <p:cNvSpPr>
            <a:spLocks noGrp="1"/>
          </p:cNvSpPr>
          <p:nvPr>
            <p:ph type="title"/>
          </p:nvPr>
        </p:nvSpPr>
        <p:spPr>
          <a:xfrm>
            <a:off x="307490" y="282804"/>
            <a:ext cx="8836510" cy="999241"/>
          </a:xfrm>
        </p:spPr>
        <p:txBody>
          <a:bodyPr/>
          <a:lstStyle/>
          <a:p>
            <a:pPr marL="0" indent="0" algn="r"/>
            <a:r>
              <a:rPr lang="ar-SA" sz="3600" b="1" dirty="0" smtClean="0">
                <a:solidFill>
                  <a:schemeClr val="tx1"/>
                </a:solidFill>
              </a:rPr>
              <a:t>7 </a:t>
            </a:r>
            <a:r>
              <a:rPr lang="ar-SA" sz="3600" b="1" dirty="0" smtClean="0">
                <a:solidFill>
                  <a:schemeClr val="tx1"/>
                </a:solidFill>
              </a:rPr>
              <a:t>- </a:t>
            </a:r>
            <a:r>
              <a:rPr lang="ar-SA" sz="3600" dirty="0" smtClean="0">
                <a:solidFill>
                  <a:schemeClr val="tx1"/>
                </a:solidFill>
              </a:rPr>
              <a:t>بعض</a:t>
            </a:r>
            <a:r>
              <a:rPr lang="ar-SA" sz="3600" b="1" dirty="0" smtClean="0">
                <a:solidFill>
                  <a:schemeClr val="tx1"/>
                </a:solidFill>
              </a:rPr>
              <a:t> </a:t>
            </a:r>
            <a:r>
              <a:rPr lang="ar-SA" sz="3600" dirty="0">
                <a:solidFill>
                  <a:schemeClr val="tx1"/>
                </a:solidFill>
              </a:rPr>
              <a:t>الاماكن </a:t>
            </a:r>
            <a:r>
              <a:rPr lang="ar-SA" sz="3600" dirty="0">
                <a:solidFill>
                  <a:schemeClr val="tx1"/>
                </a:solidFill>
              </a:rPr>
              <a:t>ولاشياء : </a:t>
            </a:r>
            <a:r>
              <a:rPr lang="ar-SA" sz="3000" dirty="0">
                <a:solidFill>
                  <a:schemeClr val="tx1"/>
                </a:solidFill>
              </a:rPr>
              <a:t>التين والزيتون: ﴿ وَالتِّينِ وَالزَّيْتُونِ ﴾</a:t>
            </a:r>
            <a:endParaRPr lang="tr-TR" sz="3000" dirty="0">
              <a:solidFill>
                <a:schemeClr val="tx1"/>
              </a:solidFill>
            </a:endParaRPr>
          </a:p>
        </p:txBody>
      </p:sp>
    </p:spTree>
    <p:extLst>
      <p:ext uri="{BB962C8B-B14F-4D97-AF65-F5344CB8AC3E}">
        <p14:creationId xmlns:p14="http://schemas.microsoft.com/office/powerpoint/2010/main" val="226062354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10117</TotalTime>
  <Words>357</Words>
  <Application>Microsoft Office PowerPoint</Application>
  <PresentationFormat>Ekran Gösterisi (4:3)</PresentationFormat>
  <Paragraphs>74</Paragraphs>
  <Slides>14</Slides>
  <Notes>1</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2_Hardcover</vt:lpstr>
      <vt:lpstr>A.Ü. İlahiyat Fakültesi 1. Sınıf  Tefsir Tarihi ve Usulü  تاريخ التفسير وأصوله</vt:lpstr>
      <vt:lpstr>اقسام القرأن</vt:lpstr>
      <vt:lpstr>الحلف - (القَسَم) في اللغة: هو اليمين</vt:lpstr>
      <vt:lpstr>PowerPoint Sunusu</vt:lpstr>
      <vt:lpstr>PowerPoint Sunusu</vt:lpstr>
      <vt:lpstr>PowerPoint Sunusu</vt:lpstr>
      <vt:lpstr> المقسمون في القران الكريم: أقسم الله تعالى بأشياء كثيرة وهي:</vt:lpstr>
      <vt:lpstr>4- يوم القيامة: ﴿ لَا أُقْسِمُ بِيَوْمِ الْقِيَامَةِ ﴾ [القيامة: 1]،  ﴿ وَالْيَوْمِ الْمَوْعُودِ وَشَاهِدٍ وَمَشْهُودٍ ﴾ [البروج:2، 3].</vt:lpstr>
      <vt:lpstr>7 - بعض الاماكن ولاشياء : التين والزيتون: ﴿ وَالتِّينِ وَالزَّيْتُونِ ﴾</vt:lpstr>
      <vt:lpstr>البحر المسجور: ﴿وَالْبَحْرِ الْمَسْجُورِ﴾ [الطور 6] البيت المعمور: ﴿وَالْبَيْتِ الْمَعْمُورِ﴾ [الطور 4]</vt:lpstr>
      <vt:lpstr>مبهمات القرأن</vt:lpstr>
      <vt:lpstr>أنواع المبهمات</vt:lpstr>
      <vt:lpstr>أسباب ورود الإبهام في القرآن</vt:lpstr>
      <vt:lpstr>PowerPoint Sunusu</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489</cp:revision>
  <cp:lastPrinted>2016-03-08T11:30:58Z</cp:lastPrinted>
  <dcterms:created xsi:type="dcterms:W3CDTF">2014-10-29T07:48:48Z</dcterms:created>
  <dcterms:modified xsi:type="dcterms:W3CDTF">2020-12-14T10:05:21Z</dcterms:modified>
</cp:coreProperties>
</file>